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337" r:id="rId2"/>
    <p:sldId id="431" r:id="rId3"/>
    <p:sldId id="432" r:id="rId4"/>
    <p:sldId id="433" r:id="rId5"/>
    <p:sldId id="434" r:id="rId6"/>
    <p:sldId id="435" r:id="rId7"/>
    <p:sldId id="436" r:id="rId8"/>
    <p:sldId id="437" r:id="rId9"/>
    <p:sldId id="541" r:id="rId10"/>
    <p:sldId id="438" r:id="rId11"/>
    <p:sldId id="439" r:id="rId12"/>
    <p:sldId id="440" r:id="rId13"/>
    <p:sldId id="441" r:id="rId14"/>
    <p:sldId id="442" r:id="rId15"/>
    <p:sldId id="443" r:id="rId16"/>
    <p:sldId id="445" r:id="rId17"/>
    <p:sldId id="446" r:id="rId18"/>
    <p:sldId id="447" r:id="rId19"/>
    <p:sldId id="448" r:id="rId20"/>
    <p:sldId id="449" r:id="rId21"/>
    <p:sldId id="450" r:id="rId22"/>
    <p:sldId id="451" r:id="rId23"/>
    <p:sldId id="452" r:id="rId24"/>
    <p:sldId id="453" r:id="rId25"/>
    <p:sldId id="454" r:id="rId26"/>
    <p:sldId id="455" r:id="rId27"/>
    <p:sldId id="456" r:id="rId28"/>
    <p:sldId id="457" r:id="rId29"/>
    <p:sldId id="458" r:id="rId30"/>
    <p:sldId id="459" r:id="rId31"/>
    <p:sldId id="461" r:id="rId32"/>
    <p:sldId id="462" r:id="rId33"/>
    <p:sldId id="463" r:id="rId34"/>
    <p:sldId id="464" r:id="rId35"/>
    <p:sldId id="460" r:id="rId36"/>
    <p:sldId id="465" r:id="rId37"/>
    <p:sldId id="466" r:id="rId38"/>
    <p:sldId id="467" r:id="rId39"/>
    <p:sldId id="468" r:id="rId40"/>
    <p:sldId id="469" r:id="rId41"/>
    <p:sldId id="472" r:id="rId42"/>
    <p:sldId id="473" r:id="rId43"/>
    <p:sldId id="474" r:id="rId44"/>
    <p:sldId id="475" r:id="rId45"/>
    <p:sldId id="476" r:id="rId46"/>
    <p:sldId id="477" r:id="rId47"/>
    <p:sldId id="478" r:id="rId48"/>
    <p:sldId id="479" r:id="rId49"/>
    <p:sldId id="480" r:id="rId50"/>
    <p:sldId id="482" r:id="rId51"/>
    <p:sldId id="481" r:id="rId52"/>
    <p:sldId id="483" r:id="rId53"/>
    <p:sldId id="484" r:id="rId54"/>
    <p:sldId id="485" r:id="rId55"/>
    <p:sldId id="486" r:id="rId56"/>
    <p:sldId id="488" r:id="rId57"/>
    <p:sldId id="489" r:id="rId58"/>
    <p:sldId id="490" r:id="rId59"/>
    <p:sldId id="491" r:id="rId60"/>
    <p:sldId id="492" r:id="rId61"/>
    <p:sldId id="493" r:id="rId62"/>
    <p:sldId id="494" r:id="rId63"/>
    <p:sldId id="495" r:id="rId64"/>
    <p:sldId id="501" r:id="rId65"/>
    <p:sldId id="496" r:id="rId66"/>
    <p:sldId id="497" r:id="rId67"/>
    <p:sldId id="498" r:id="rId68"/>
    <p:sldId id="499" r:id="rId69"/>
    <p:sldId id="500" r:id="rId70"/>
    <p:sldId id="502" r:id="rId71"/>
    <p:sldId id="511" r:id="rId72"/>
    <p:sldId id="512" r:id="rId73"/>
    <p:sldId id="513" r:id="rId74"/>
    <p:sldId id="514" r:id="rId75"/>
    <p:sldId id="515" r:id="rId76"/>
    <p:sldId id="516" r:id="rId77"/>
    <p:sldId id="517" r:id="rId78"/>
    <p:sldId id="520" r:id="rId79"/>
    <p:sldId id="518" r:id="rId80"/>
    <p:sldId id="519" r:id="rId81"/>
    <p:sldId id="521" r:id="rId82"/>
    <p:sldId id="522" r:id="rId83"/>
    <p:sldId id="524" r:id="rId84"/>
    <p:sldId id="525" r:id="rId85"/>
    <p:sldId id="526" r:id="rId86"/>
    <p:sldId id="527" r:id="rId87"/>
    <p:sldId id="528" r:id="rId88"/>
    <p:sldId id="529" r:id="rId89"/>
    <p:sldId id="530" r:id="rId90"/>
    <p:sldId id="531" r:id="rId91"/>
    <p:sldId id="532" r:id="rId92"/>
    <p:sldId id="533" r:id="rId93"/>
    <p:sldId id="534" r:id="rId94"/>
    <p:sldId id="535" r:id="rId95"/>
    <p:sldId id="536" r:id="rId96"/>
    <p:sldId id="537" r:id="rId97"/>
    <p:sldId id="538" r:id="rId98"/>
    <p:sldId id="539" r:id="rId99"/>
  </p:sldIdLst>
  <p:sldSz cx="12192000" cy="6858000"/>
  <p:notesSz cx="6858000" cy="9144000"/>
  <p:embeddedFontLst>
    <p:embeddedFont>
      <p:font typeface="隶书" panose="02010509060101010101" pitchFamily="49" charset="-122"/>
      <p:regular r:id="rId100"/>
    </p:embeddedFont>
    <p:embeddedFont>
      <p:font typeface="Tahoma" panose="020B0604030504040204" pitchFamily="34" charset="0"/>
      <p:regular r:id="rId101"/>
      <p:bold r:id="rId102"/>
    </p:embeddedFont>
    <p:embeddedFont>
      <p:font typeface="黑体" panose="02010609060101010101" pitchFamily="49" charset="-122"/>
      <p:regular r:id="rId103"/>
    </p:embeddedFont>
    <p:embeddedFont>
      <p:font typeface="Segoe UI" panose="020B0502040204020203" pitchFamily="34" charset="0"/>
      <p:regular r:id="rId104"/>
      <p:bold r:id="rId105"/>
      <p:italic r:id="rId106"/>
      <p:boldItalic r:id="rId107"/>
    </p:embeddedFont>
    <p:embeddedFont>
      <p:font typeface="华文行楷" panose="02010800040101010101" pitchFamily="2" charset="-122"/>
      <p:regular r:id="rId108"/>
    </p:embeddedFont>
    <p:embeddedFont>
      <p:font typeface="微软雅黑" panose="020B0503020204020204" pitchFamily="34" charset="-122"/>
      <p:regular r:id="rId109"/>
      <p:bold r:id="rId110"/>
    </p:embeddedFont>
    <p:embeddedFont>
      <p:font typeface="管峻楷书简体" panose="02010600010101010101" charset="-122"/>
      <p:regular r:id="rId111"/>
    </p:embeddedFont>
    <p:embeddedFont>
      <p:font typeface="楷体" panose="02010609060101010101" pitchFamily="49" charset="-122"/>
      <p:regular r:id="rId112"/>
    </p:embeddedFont>
    <p:embeddedFont>
      <p:font typeface="仿宋" panose="02010609060101010101" pitchFamily="49" charset="-122"/>
      <p:regular r:id="rId113"/>
    </p:embeddedFont>
    <p:embeddedFont>
      <p:font typeface="思源宋体 CN Heavy" panose="02010600030101010101" charset="-122"/>
      <p:bold r:id="rId114"/>
    </p:embeddedFont>
    <p:embeddedFont>
      <p:font typeface="楷体_GB2312" panose="02010600030101010101" charset="-122"/>
      <p:regular r:id="rId115"/>
    </p:embeddedFont>
    <p:embeddedFont>
      <p:font typeface="Segoe UI Light" panose="020B0502040204020203" pitchFamily="34" charset="0"/>
      <p:regular r:id="rId116"/>
      <p:italic r:id="rId117"/>
    </p:embeddedFont>
    <p:embeddedFont>
      <p:font typeface="幼圆" panose="02010509060101010101" pitchFamily="49" charset="-122"/>
      <p:regular r:id="rId118"/>
    </p:embeddedFont>
    <p:embeddedFont>
      <p:font typeface="等线" panose="02010600030101010101" pitchFamily="2" charset="-122"/>
      <p:regular r:id="rId119"/>
      <p:bold r:id="rId120"/>
    </p:embeddedFont>
    <p:embeddedFont>
      <p:font typeface="Goudy Old Style" panose="02020502050305020303" pitchFamily="18" charset="0"/>
      <p:regular r:id="rId121"/>
      <p:bold r:id="rId122"/>
      <p:italic r:id="rId123"/>
    </p:embeddedFont>
    <p:embeddedFont>
      <p:font typeface="Segoe UI Black" panose="020B0A02040204020203" pitchFamily="34" charset="0"/>
      <p:bold r:id="rId124"/>
      <p:boldItalic r:id="rId125"/>
    </p:embeddedFont>
    <p:embeddedFont>
      <p:font typeface="微软雅黑 Light" panose="020B0502040204020203" pitchFamily="34" charset="-122"/>
      <p:regular r:id="rId126"/>
    </p:embeddedFont>
    <p:embeddedFont>
      <p:font typeface="锐字云字库大标宋体GBK" panose="02010600030101010101" charset="-122"/>
      <p:regular r:id="rId127"/>
    </p:embeddedFont>
  </p:embeddedFontLst>
  <p:custDataLst>
    <p:tags r:id="rId1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数据结构" id="{F126CAA7-8406-48EB-AE57-B6B679A5C6C8}">
          <p14:sldIdLst>
            <p14:sldId id="337"/>
            <p14:sldId id="431"/>
            <p14:sldId id="432"/>
            <p14:sldId id="433"/>
            <p14:sldId id="434"/>
            <p14:sldId id="435"/>
            <p14:sldId id="436"/>
            <p14:sldId id="437"/>
            <p14:sldId id="541"/>
            <p14:sldId id="438"/>
            <p14:sldId id="439"/>
            <p14:sldId id="440"/>
            <p14:sldId id="441"/>
            <p14:sldId id="442"/>
            <p14:sldId id="443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1"/>
            <p14:sldId id="462"/>
            <p14:sldId id="463"/>
            <p14:sldId id="464"/>
            <p14:sldId id="460"/>
            <p14:sldId id="465"/>
            <p14:sldId id="466"/>
            <p14:sldId id="467"/>
            <p14:sldId id="468"/>
            <p14:sldId id="469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2"/>
            <p14:sldId id="481"/>
            <p14:sldId id="483"/>
            <p14:sldId id="484"/>
            <p14:sldId id="485"/>
            <p14:sldId id="486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501"/>
            <p14:sldId id="496"/>
            <p14:sldId id="497"/>
            <p14:sldId id="498"/>
            <p14:sldId id="499"/>
            <p14:sldId id="500"/>
            <p14:sldId id="502"/>
            <p14:sldId id="511"/>
            <p14:sldId id="512"/>
            <p14:sldId id="513"/>
            <p14:sldId id="514"/>
            <p14:sldId id="515"/>
            <p14:sldId id="516"/>
            <p14:sldId id="517"/>
            <p14:sldId id="520"/>
            <p14:sldId id="518"/>
            <p14:sldId id="519"/>
            <p14:sldId id="521"/>
            <p14:sldId id="522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</p14:sldIdLst>
        </p14:section>
      </p14:sectionLst>
    </p:ext>
    <p:ext uri="{EFAFB233-063F-42B5-8137-9DF3F51BA10A}">
      <p15:sldGuideLst xmlns:p15="http://schemas.microsoft.com/office/powerpoint/2012/main">
        <p15:guide id="4" orient="horz" pos="709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orient="horz" pos="3884" userDrawn="1">
          <p15:clr>
            <a:srgbClr val="A4A3A4"/>
          </p15:clr>
        </p15:guide>
        <p15:guide id="8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CFCFC"/>
    <a:srgbClr val="FFFFFF"/>
    <a:srgbClr val="2C2C2C"/>
    <a:srgbClr val="585858"/>
    <a:srgbClr val="EBF4FB"/>
    <a:srgbClr val="D2E7FE"/>
    <a:srgbClr val="034C9C"/>
    <a:srgbClr val="B5B5B5"/>
    <a:srgbClr val="FFA4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90" autoAdjust="0"/>
    <p:restoredTop sz="94660"/>
  </p:normalViewPr>
  <p:slideViewPr>
    <p:cSldViewPr snapToGrid="0" showGuides="1">
      <p:cViewPr varScale="1">
        <p:scale>
          <a:sx n="45" d="100"/>
          <a:sy n="45" d="100"/>
        </p:scale>
        <p:origin x="672" y="30"/>
      </p:cViewPr>
      <p:guideLst>
        <p:guide orient="horz" pos="709"/>
        <p:guide orient="horz" pos="3929"/>
        <p:guide orient="horz" pos="38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18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3.fntdata"/><Relationship Id="rId16" Type="http://schemas.openxmlformats.org/officeDocument/2006/relationships/slide" Target="slides/slide15.xml"/><Relationship Id="rId107" Type="http://schemas.openxmlformats.org/officeDocument/2006/relationships/font" Target="fonts/font8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3.fntdata"/><Relationship Id="rId123" Type="http://schemas.openxmlformats.org/officeDocument/2006/relationships/font" Target="fonts/font24.fntdata"/><Relationship Id="rId128" Type="http://schemas.openxmlformats.org/officeDocument/2006/relationships/tags" Target="tags/tag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1.fntdata"/><Relationship Id="rId105" Type="http://schemas.openxmlformats.org/officeDocument/2006/relationships/font" Target="fonts/font6.fntdata"/><Relationship Id="rId113" Type="http://schemas.openxmlformats.org/officeDocument/2006/relationships/font" Target="fonts/font14.fntdata"/><Relationship Id="rId118" Type="http://schemas.openxmlformats.org/officeDocument/2006/relationships/font" Target="fonts/font19.fntdata"/><Relationship Id="rId126" Type="http://schemas.openxmlformats.org/officeDocument/2006/relationships/font" Target="fonts/font2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4.fntdata"/><Relationship Id="rId108" Type="http://schemas.openxmlformats.org/officeDocument/2006/relationships/font" Target="fonts/font9.fntdata"/><Relationship Id="rId116" Type="http://schemas.openxmlformats.org/officeDocument/2006/relationships/font" Target="fonts/font17.fntdata"/><Relationship Id="rId124" Type="http://schemas.openxmlformats.org/officeDocument/2006/relationships/font" Target="fonts/font25.fntdata"/><Relationship Id="rId12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font" Target="fonts/font12.fntdata"/><Relationship Id="rId13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7.fntdata"/><Relationship Id="rId114" Type="http://schemas.openxmlformats.org/officeDocument/2006/relationships/font" Target="fonts/font15.fntdata"/><Relationship Id="rId119" Type="http://schemas.openxmlformats.org/officeDocument/2006/relationships/font" Target="fonts/font20.fntdata"/><Relationship Id="rId127" Type="http://schemas.openxmlformats.org/officeDocument/2006/relationships/font" Target="fonts/font2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font" Target="fonts/font2.fntdata"/><Relationship Id="rId122" Type="http://schemas.openxmlformats.org/officeDocument/2006/relationships/font" Target="fonts/font23.fntdata"/><Relationship Id="rId13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0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5.fntdata"/><Relationship Id="rId120" Type="http://schemas.openxmlformats.org/officeDocument/2006/relationships/font" Target="fonts/font21.fntdata"/><Relationship Id="rId125" Type="http://schemas.openxmlformats.org/officeDocument/2006/relationships/font" Target="fonts/font2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1.fntdata"/><Relationship Id="rId115" Type="http://schemas.openxmlformats.org/officeDocument/2006/relationships/font" Target="fonts/font16.fntdata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1656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B8D9212-3DCD-4931-BEBD-FCBF0E87D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2025/10/27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C6CE3E-F628-4DC0-9F26-62D0C37CB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A04A8A5-53A9-4ABD-967E-C8C64909B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BF1744D-C5B7-40AE-8F1B-05D3CB39E94F}"/>
              </a:ext>
            </a:extLst>
          </p:cNvPr>
          <p:cNvGrpSpPr/>
          <p:nvPr userDrawn="1"/>
        </p:nvGrpSpPr>
        <p:grpSpPr>
          <a:xfrm>
            <a:off x="399002" y="1086761"/>
            <a:ext cx="4957524" cy="4606485"/>
            <a:chOff x="703035" y="1086761"/>
            <a:chExt cx="4957524" cy="4606485"/>
          </a:xfrm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765761A5-2B5A-4276-B2BC-BEAC27DBE5D0}"/>
                </a:ext>
              </a:extLst>
            </p:cNvPr>
            <p:cNvSpPr/>
            <p:nvPr/>
          </p:nvSpPr>
          <p:spPr>
            <a:xfrm rot="10015880">
              <a:off x="3385211" y="1086761"/>
              <a:ext cx="2275348" cy="4564647"/>
            </a:xfrm>
            <a:custGeom>
              <a:avLst/>
              <a:gdLst>
                <a:gd name="connsiteX0" fmla="*/ 2209501 w 2209501"/>
                <a:gd name="connsiteY0" fmla="*/ 0 h 4432548"/>
                <a:gd name="connsiteX1" fmla="*/ 2209501 w 2209501"/>
                <a:gd name="connsiteY1" fmla="*/ 4432548 h 4432548"/>
                <a:gd name="connsiteX2" fmla="*/ 1989997 w 2209501"/>
                <a:gd name="connsiteY2" fmla="*/ 4421464 h 4432548"/>
                <a:gd name="connsiteX3" fmla="*/ 0 w 2209501"/>
                <a:gd name="connsiteY3" fmla="*/ 2216274 h 4432548"/>
                <a:gd name="connsiteX4" fmla="*/ 1989997 w 2209501"/>
                <a:gd name="connsiteY4" fmla="*/ 11085 h 4432548"/>
                <a:gd name="connsiteX0" fmla="*/ 2209501 w 2211099"/>
                <a:gd name="connsiteY0" fmla="*/ 0 h 4432548"/>
                <a:gd name="connsiteX1" fmla="*/ 2211099 w 2211099"/>
                <a:gd name="connsiteY1" fmla="*/ 2248887 h 4432548"/>
                <a:gd name="connsiteX2" fmla="*/ 2209501 w 2211099"/>
                <a:gd name="connsiteY2" fmla="*/ 4432548 h 4432548"/>
                <a:gd name="connsiteX3" fmla="*/ 1989997 w 2211099"/>
                <a:gd name="connsiteY3" fmla="*/ 4421464 h 4432548"/>
                <a:gd name="connsiteX4" fmla="*/ 0 w 2211099"/>
                <a:gd name="connsiteY4" fmla="*/ 2216274 h 4432548"/>
                <a:gd name="connsiteX5" fmla="*/ 1989997 w 2211099"/>
                <a:gd name="connsiteY5" fmla="*/ 11085 h 4432548"/>
                <a:gd name="connsiteX6" fmla="*/ 2209501 w 2211099"/>
                <a:gd name="connsiteY6" fmla="*/ 0 h 4432548"/>
                <a:gd name="connsiteX0" fmla="*/ 2211099 w 2302539"/>
                <a:gd name="connsiteY0" fmla="*/ 2248887 h 4432548"/>
                <a:gd name="connsiteX1" fmla="*/ 2209501 w 2302539"/>
                <a:gd name="connsiteY1" fmla="*/ 4432548 h 4432548"/>
                <a:gd name="connsiteX2" fmla="*/ 1989997 w 2302539"/>
                <a:gd name="connsiteY2" fmla="*/ 4421464 h 4432548"/>
                <a:gd name="connsiteX3" fmla="*/ 0 w 2302539"/>
                <a:gd name="connsiteY3" fmla="*/ 2216274 h 4432548"/>
                <a:gd name="connsiteX4" fmla="*/ 1989997 w 2302539"/>
                <a:gd name="connsiteY4" fmla="*/ 11085 h 4432548"/>
                <a:gd name="connsiteX5" fmla="*/ 2209501 w 2302539"/>
                <a:gd name="connsiteY5" fmla="*/ 0 h 4432548"/>
                <a:gd name="connsiteX6" fmla="*/ 2302539 w 2302539"/>
                <a:gd name="connsiteY6" fmla="*/ 2340327 h 4432548"/>
                <a:gd name="connsiteX0" fmla="*/ 2211099 w 2211099"/>
                <a:gd name="connsiteY0" fmla="*/ 2248887 h 4432548"/>
                <a:gd name="connsiteX1" fmla="*/ 2209501 w 2211099"/>
                <a:gd name="connsiteY1" fmla="*/ 4432548 h 4432548"/>
                <a:gd name="connsiteX2" fmla="*/ 1989997 w 2211099"/>
                <a:gd name="connsiteY2" fmla="*/ 4421464 h 4432548"/>
                <a:gd name="connsiteX3" fmla="*/ 0 w 2211099"/>
                <a:gd name="connsiteY3" fmla="*/ 2216274 h 4432548"/>
                <a:gd name="connsiteX4" fmla="*/ 1989997 w 2211099"/>
                <a:gd name="connsiteY4" fmla="*/ 11085 h 4432548"/>
                <a:gd name="connsiteX5" fmla="*/ 2209501 w 2211099"/>
                <a:gd name="connsiteY5" fmla="*/ 0 h 4432548"/>
                <a:gd name="connsiteX0" fmla="*/ 2209501 w 2209501"/>
                <a:gd name="connsiteY0" fmla="*/ 4432548 h 4432548"/>
                <a:gd name="connsiteX1" fmla="*/ 1989997 w 2209501"/>
                <a:gd name="connsiteY1" fmla="*/ 4421464 h 4432548"/>
                <a:gd name="connsiteX2" fmla="*/ 0 w 2209501"/>
                <a:gd name="connsiteY2" fmla="*/ 2216274 h 4432548"/>
                <a:gd name="connsiteX3" fmla="*/ 1989997 w 2209501"/>
                <a:gd name="connsiteY3" fmla="*/ 11085 h 4432548"/>
                <a:gd name="connsiteX4" fmla="*/ 2209501 w 2209501"/>
                <a:gd name="connsiteY4" fmla="*/ 0 h 443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9501" h="4432548">
                  <a:moveTo>
                    <a:pt x="2209501" y="4432548"/>
                  </a:moveTo>
                  <a:lnTo>
                    <a:pt x="1989997" y="4421464"/>
                  </a:lnTo>
                  <a:cubicBezTo>
                    <a:pt x="872246" y="4307950"/>
                    <a:pt x="0" y="3363974"/>
                    <a:pt x="0" y="2216274"/>
                  </a:cubicBezTo>
                  <a:cubicBezTo>
                    <a:pt x="0" y="1068575"/>
                    <a:pt x="872246" y="124599"/>
                    <a:pt x="1989997" y="11085"/>
                  </a:cubicBezTo>
                  <a:lnTo>
                    <a:pt x="2209501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019C5247-F939-44FB-924E-E42D105D9E5D}"/>
                </a:ext>
              </a:extLst>
            </p:cNvPr>
            <p:cNvGrpSpPr/>
            <p:nvPr/>
          </p:nvGrpSpPr>
          <p:grpSpPr>
            <a:xfrm>
              <a:off x="703035" y="1374365"/>
              <a:ext cx="4837299" cy="4318881"/>
              <a:chOff x="703035" y="1374365"/>
              <a:chExt cx="4837299" cy="4318881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94AACD51-675E-4447-A4E2-A632F9B3909C}"/>
                  </a:ext>
                </a:extLst>
              </p:cNvPr>
              <p:cNvSpPr/>
              <p:nvPr/>
            </p:nvSpPr>
            <p:spPr>
              <a:xfrm>
                <a:off x="1336624" y="1528777"/>
                <a:ext cx="4164314" cy="4164469"/>
              </a:xfrm>
              <a:custGeom>
                <a:avLst/>
                <a:gdLst>
                  <a:gd name="connsiteX0" fmla="*/ 1310015 w 2619936"/>
                  <a:gd name="connsiteY0" fmla="*/ 0 h 2620034"/>
                  <a:gd name="connsiteX1" fmla="*/ 1310015 w 2619936"/>
                  <a:gd name="connsiteY1" fmla="*/ 1311964 h 2620034"/>
                  <a:gd name="connsiteX2" fmla="*/ 2619936 w 2619936"/>
                  <a:gd name="connsiteY2" fmla="*/ 1311964 h 2620034"/>
                  <a:gd name="connsiteX3" fmla="*/ 2613271 w 2619936"/>
                  <a:gd name="connsiteY3" fmla="*/ 1443959 h 2620034"/>
                  <a:gd name="connsiteX4" fmla="*/ 1310017 w 2619936"/>
                  <a:gd name="connsiteY4" fmla="*/ 2620034 h 2620034"/>
                  <a:gd name="connsiteX5" fmla="*/ 0 w 2619936"/>
                  <a:gd name="connsiteY5" fmla="*/ 1310017 h 2620034"/>
                  <a:gd name="connsiteX6" fmla="*/ 1176076 w 2619936"/>
                  <a:gd name="connsiteY6" fmla="*/ 6764 h 2620034"/>
                  <a:gd name="connsiteX0" fmla="*/ 1310015 w 2619936"/>
                  <a:gd name="connsiteY0" fmla="*/ 1311964 h 2620034"/>
                  <a:gd name="connsiteX1" fmla="*/ 2619936 w 2619936"/>
                  <a:gd name="connsiteY1" fmla="*/ 1311964 h 2620034"/>
                  <a:gd name="connsiteX2" fmla="*/ 2613271 w 2619936"/>
                  <a:gd name="connsiteY2" fmla="*/ 1443959 h 2620034"/>
                  <a:gd name="connsiteX3" fmla="*/ 1310017 w 2619936"/>
                  <a:gd name="connsiteY3" fmla="*/ 2620034 h 2620034"/>
                  <a:gd name="connsiteX4" fmla="*/ 0 w 2619936"/>
                  <a:gd name="connsiteY4" fmla="*/ 1310017 h 2620034"/>
                  <a:gd name="connsiteX5" fmla="*/ 1176076 w 2619936"/>
                  <a:gd name="connsiteY5" fmla="*/ 6764 h 2620034"/>
                  <a:gd name="connsiteX6" fmla="*/ 1310015 w 2619936"/>
                  <a:gd name="connsiteY6" fmla="*/ 0 h 2620034"/>
                  <a:gd name="connsiteX7" fmla="*/ 1401455 w 2619936"/>
                  <a:gd name="connsiteY7" fmla="*/ 1403404 h 2620034"/>
                  <a:gd name="connsiteX0" fmla="*/ 1310015 w 2619936"/>
                  <a:gd name="connsiteY0" fmla="*/ 1311964 h 2620034"/>
                  <a:gd name="connsiteX1" fmla="*/ 2619936 w 2619936"/>
                  <a:gd name="connsiteY1" fmla="*/ 1311964 h 2620034"/>
                  <a:gd name="connsiteX2" fmla="*/ 2613271 w 2619936"/>
                  <a:gd name="connsiteY2" fmla="*/ 1443959 h 2620034"/>
                  <a:gd name="connsiteX3" fmla="*/ 1310017 w 2619936"/>
                  <a:gd name="connsiteY3" fmla="*/ 2620034 h 2620034"/>
                  <a:gd name="connsiteX4" fmla="*/ 0 w 2619936"/>
                  <a:gd name="connsiteY4" fmla="*/ 1310017 h 2620034"/>
                  <a:gd name="connsiteX5" fmla="*/ 1176076 w 2619936"/>
                  <a:gd name="connsiteY5" fmla="*/ 6764 h 2620034"/>
                  <a:gd name="connsiteX6" fmla="*/ 1310015 w 2619936"/>
                  <a:gd name="connsiteY6" fmla="*/ 0 h 2620034"/>
                  <a:gd name="connsiteX0" fmla="*/ 2619936 w 2619936"/>
                  <a:gd name="connsiteY0" fmla="*/ 1311964 h 2620034"/>
                  <a:gd name="connsiteX1" fmla="*/ 2613271 w 2619936"/>
                  <a:gd name="connsiteY1" fmla="*/ 1443959 h 2620034"/>
                  <a:gd name="connsiteX2" fmla="*/ 1310017 w 2619936"/>
                  <a:gd name="connsiteY2" fmla="*/ 2620034 h 2620034"/>
                  <a:gd name="connsiteX3" fmla="*/ 0 w 2619936"/>
                  <a:gd name="connsiteY3" fmla="*/ 1310017 h 2620034"/>
                  <a:gd name="connsiteX4" fmla="*/ 1176076 w 2619936"/>
                  <a:gd name="connsiteY4" fmla="*/ 6764 h 2620034"/>
                  <a:gd name="connsiteX5" fmla="*/ 1310015 w 2619936"/>
                  <a:gd name="connsiteY5" fmla="*/ 0 h 2620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19936" h="2620034">
                    <a:moveTo>
                      <a:pt x="2619936" y="1311964"/>
                    </a:moveTo>
                    <a:lnTo>
                      <a:pt x="2613271" y="1443959"/>
                    </a:lnTo>
                    <a:cubicBezTo>
                      <a:pt x="2546185" y="2104542"/>
                      <a:pt x="1988300" y="2620034"/>
                      <a:pt x="1310017" y="2620034"/>
                    </a:cubicBezTo>
                    <a:cubicBezTo>
                      <a:pt x="586515" y="2620034"/>
                      <a:pt x="0" y="2033519"/>
                      <a:pt x="0" y="1310017"/>
                    </a:cubicBezTo>
                    <a:cubicBezTo>
                      <a:pt x="0" y="631734"/>
                      <a:pt x="515492" y="73850"/>
                      <a:pt x="1176076" y="6764"/>
                    </a:cubicBezTo>
                    <a:lnTo>
                      <a:pt x="1310015" y="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A0CACCD3-CFED-493C-95DB-9427A42177FA}"/>
                  </a:ext>
                </a:extLst>
              </p:cNvPr>
              <p:cNvSpPr/>
              <p:nvPr/>
            </p:nvSpPr>
            <p:spPr>
              <a:xfrm>
                <a:off x="2801074" y="1374365"/>
                <a:ext cx="97528" cy="975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D2720566-AD26-46F0-BBE9-F51A5747FEFE}"/>
                  </a:ext>
                </a:extLst>
              </p:cNvPr>
              <p:cNvGrpSpPr/>
              <p:nvPr/>
            </p:nvGrpSpPr>
            <p:grpSpPr>
              <a:xfrm>
                <a:off x="703035" y="2791613"/>
                <a:ext cx="2303860" cy="2763395"/>
                <a:chOff x="667909" y="2831346"/>
                <a:chExt cx="2303860" cy="2763395"/>
              </a:xfrm>
            </p:grpSpPr>
            <p:sp>
              <p:nvSpPr>
                <p:cNvPr id="14" name="任意多边形: 形状 13">
                  <a:extLst>
                    <a:ext uri="{FF2B5EF4-FFF2-40B4-BE49-F238E27FC236}">
                      <a16:creationId xmlns:a16="http://schemas.microsoft.com/office/drawing/2014/main" id="{87CB537F-2514-488C-9645-1F6ACEAEBECF}"/>
                    </a:ext>
                  </a:extLst>
                </p:cNvPr>
                <p:cNvSpPr/>
                <p:nvPr/>
              </p:nvSpPr>
              <p:spPr>
                <a:xfrm rot="18225743">
                  <a:off x="682165" y="2817090"/>
                  <a:ext cx="2275348" cy="2303860"/>
                </a:xfrm>
                <a:custGeom>
                  <a:avLst/>
                  <a:gdLst>
                    <a:gd name="connsiteX0" fmla="*/ 2422212 w 2422212"/>
                    <a:gd name="connsiteY0" fmla="*/ 2452564 h 2452564"/>
                    <a:gd name="connsiteX1" fmla="*/ 1086 w 2422212"/>
                    <a:gd name="connsiteY1" fmla="*/ 2452564 h 2452564"/>
                    <a:gd name="connsiteX2" fmla="*/ 0 w 2422212"/>
                    <a:gd name="connsiteY2" fmla="*/ 2429638 h 2452564"/>
                    <a:gd name="connsiteX3" fmla="*/ 2181576 w 2422212"/>
                    <a:gd name="connsiteY3" fmla="*/ 12152 h 2452564"/>
                    <a:gd name="connsiteX4" fmla="*/ 2422212 w 2422212"/>
                    <a:gd name="connsiteY4" fmla="*/ 0 h 2452564"/>
                    <a:gd name="connsiteX0" fmla="*/ 2422212 w 2513652"/>
                    <a:gd name="connsiteY0" fmla="*/ 2452564 h 2544004"/>
                    <a:gd name="connsiteX1" fmla="*/ 1086 w 2513652"/>
                    <a:gd name="connsiteY1" fmla="*/ 2452564 h 2544004"/>
                    <a:gd name="connsiteX2" fmla="*/ 0 w 2513652"/>
                    <a:gd name="connsiteY2" fmla="*/ 2429638 h 2544004"/>
                    <a:gd name="connsiteX3" fmla="*/ 2181576 w 2513652"/>
                    <a:gd name="connsiteY3" fmla="*/ 12152 h 2544004"/>
                    <a:gd name="connsiteX4" fmla="*/ 2422212 w 2513652"/>
                    <a:gd name="connsiteY4" fmla="*/ 0 h 2544004"/>
                    <a:gd name="connsiteX5" fmla="*/ 2513652 w 2513652"/>
                    <a:gd name="connsiteY5" fmla="*/ 2544004 h 2544004"/>
                    <a:gd name="connsiteX0" fmla="*/ 1086 w 2513652"/>
                    <a:gd name="connsiteY0" fmla="*/ 2452564 h 2544004"/>
                    <a:gd name="connsiteX1" fmla="*/ 0 w 2513652"/>
                    <a:gd name="connsiteY1" fmla="*/ 2429638 h 2544004"/>
                    <a:gd name="connsiteX2" fmla="*/ 2181576 w 2513652"/>
                    <a:gd name="connsiteY2" fmla="*/ 12152 h 2544004"/>
                    <a:gd name="connsiteX3" fmla="*/ 2422212 w 2513652"/>
                    <a:gd name="connsiteY3" fmla="*/ 0 h 2544004"/>
                    <a:gd name="connsiteX4" fmla="*/ 2513652 w 2513652"/>
                    <a:gd name="connsiteY4" fmla="*/ 2544004 h 2544004"/>
                    <a:gd name="connsiteX0" fmla="*/ 1086 w 2422212"/>
                    <a:gd name="connsiteY0" fmla="*/ 2452564 h 2452564"/>
                    <a:gd name="connsiteX1" fmla="*/ 0 w 2422212"/>
                    <a:gd name="connsiteY1" fmla="*/ 2429638 h 2452564"/>
                    <a:gd name="connsiteX2" fmla="*/ 2181576 w 2422212"/>
                    <a:gd name="connsiteY2" fmla="*/ 12152 h 2452564"/>
                    <a:gd name="connsiteX3" fmla="*/ 2422212 w 2422212"/>
                    <a:gd name="connsiteY3" fmla="*/ 0 h 2452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22212" h="2452564">
                      <a:moveTo>
                        <a:pt x="1086" y="2452564"/>
                      </a:moveTo>
                      <a:lnTo>
                        <a:pt x="0" y="2429638"/>
                      </a:lnTo>
                      <a:cubicBezTo>
                        <a:pt x="0" y="1171448"/>
                        <a:pt x="956218" y="136595"/>
                        <a:pt x="2181576" y="12152"/>
                      </a:cubicBezTo>
                      <a:lnTo>
                        <a:pt x="2422212" y="0"/>
                      </a:ln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68899CAF-78A8-4756-B081-66063D7B10E5}"/>
                    </a:ext>
                  </a:extLst>
                </p:cNvPr>
                <p:cNvSpPr/>
                <p:nvPr/>
              </p:nvSpPr>
              <p:spPr>
                <a:xfrm>
                  <a:off x="2079475" y="5497213"/>
                  <a:ext cx="97528" cy="9752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06333FFF-5688-4F93-9839-C31FDDAB49F9}"/>
                  </a:ext>
                </a:extLst>
              </p:cNvPr>
              <p:cNvSpPr/>
              <p:nvPr/>
            </p:nvSpPr>
            <p:spPr>
              <a:xfrm>
                <a:off x="5442806" y="3611011"/>
                <a:ext cx="97528" cy="975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81E97ED8-AB58-4D06-9D80-B989AC3501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9984" y="1740365"/>
            <a:ext cx="3731695" cy="373169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C7B29BC-2EFB-4898-935D-6555CD278FBF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A8CD631D-865C-4B12-BE50-33850BEE71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BDDD1872-3AD5-452B-97E2-AA2D6E61C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18B3E5A3-0E42-4D36-BD1B-5F0FEA71D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40241421-76BC-4EE5-8C0D-69E50E86F9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id="{656037F2-C138-40D7-8425-3DCDFC3E7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9191F881-30AC-4421-8BEF-B3B194959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9F6EF83B-0289-497A-9AD9-AB91823193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31">
              <a:extLst>
                <a:ext uri="{FF2B5EF4-FFF2-40B4-BE49-F238E27FC236}">
                  <a16:creationId xmlns:a16="http://schemas.microsoft.com/office/drawing/2014/main" id="{9363C73E-0286-4602-BA4D-8D4F99658D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C67E67C5-5910-4440-B3BC-7B18C08DC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5">
              <a:extLst>
                <a:ext uri="{FF2B5EF4-FFF2-40B4-BE49-F238E27FC236}">
                  <a16:creationId xmlns:a16="http://schemas.microsoft.com/office/drawing/2014/main" id="{2720BD37-FD4C-461C-9968-047D06A1F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36">
              <a:extLst>
                <a:ext uri="{FF2B5EF4-FFF2-40B4-BE49-F238E27FC236}">
                  <a16:creationId xmlns:a16="http://schemas.microsoft.com/office/drawing/2014/main" id="{CEAA37DA-C869-473E-8986-A4E1D6AA4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6C3F48E3-5834-4A77-9BE0-C9A98EADB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39">
              <a:extLst>
                <a:ext uri="{FF2B5EF4-FFF2-40B4-BE49-F238E27FC236}">
                  <a16:creationId xmlns:a16="http://schemas.microsoft.com/office/drawing/2014/main" id="{B5CFDC36-05C8-489E-9C6E-56F8CCE3A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40">
              <a:extLst>
                <a:ext uri="{FF2B5EF4-FFF2-40B4-BE49-F238E27FC236}">
                  <a16:creationId xmlns:a16="http://schemas.microsoft.com/office/drawing/2014/main" id="{7F51A8DA-DDF1-480B-AB63-403785C7B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65517616-C671-4F0E-BD7E-8C6ECCAC1725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035B8D2A-43A2-4407-A220-A149590E2EF7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81F51E45-3002-44CF-938B-2F25F6CDD35B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A2075834-7CF6-49DC-906C-7027DB9B2AA9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6513DCB0-0172-446C-9035-63937335E324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3" name="Freeform 7">
                <a:extLst>
                  <a:ext uri="{FF2B5EF4-FFF2-40B4-BE49-F238E27FC236}">
                    <a16:creationId xmlns:a16="http://schemas.microsoft.com/office/drawing/2014/main" id="{54379FBD-1B40-4C81-B7C3-A89D5C546C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9">
                <a:extLst>
                  <a:ext uri="{FF2B5EF4-FFF2-40B4-BE49-F238E27FC236}">
                    <a16:creationId xmlns:a16="http://schemas.microsoft.com/office/drawing/2014/main" id="{AEC09464-0138-4C5E-A848-E65478086F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10">
                <a:extLst>
                  <a:ext uri="{FF2B5EF4-FFF2-40B4-BE49-F238E27FC236}">
                    <a16:creationId xmlns:a16="http://schemas.microsoft.com/office/drawing/2014/main" id="{789E8E97-3F90-4DD1-98BC-19E9638F23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11">
                <a:extLst>
                  <a:ext uri="{FF2B5EF4-FFF2-40B4-BE49-F238E27FC236}">
                    <a16:creationId xmlns:a16="http://schemas.microsoft.com/office/drawing/2014/main" id="{C37C9AF7-AF48-45D4-BC05-465450B9C3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2">
                <a:extLst>
                  <a:ext uri="{FF2B5EF4-FFF2-40B4-BE49-F238E27FC236}">
                    <a16:creationId xmlns:a16="http://schemas.microsoft.com/office/drawing/2014/main" id="{265CAAE2-2227-4638-A6B7-0215203196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3">
                <a:extLst>
                  <a:ext uri="{FF2B5EF4-FFF2-40B4-BE49-F238E27FC236}">
                    <a16:creationId xmlns:a16="http://schemas.microsoft.com/office/drawing/2014/main" id="{245C728B-137A-4FC0-9C2C-2AADCB5DB0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4">
                <a:extLst>
                  <a:ext uri="{FF2B5EF4-FFF2-40B4-BE49-F238E27FC236}">
                    <a16:creationId xmlns:a16="http://schemas.microsoft.com/office/drawing/2014/main" id="{35AE189C-633F-4879-B9AC-FEBAB8DD16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5">
                <a:extLst>
                  <a:ext uri="{FF2B5EF4-FFF2-40B4-BE49-F238E27FC236}">
                    <a16:creationId xmlns:a16="http://schemas.microsoft.com/office/drawing/2014/main" id="{0DE9F9D0-D7F3-4EB3-98F9-2043C46E1B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6">
                <a:extLst>
                  <a:ext uri="{FF2B5EF4-FFF2-40B4-BE49-F238E27FC236}">
                    <a16:creationId xmlns:a16="http://schemas.microsoft.com/office/drawing/2014/main" id="{B0F6E88D-81B0-46BD-A491-CE05B563D0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7">
                <a:extLst>
                  <a:ext uri="{FF2B5EF4-FFF2-40B4-BE49-F238E27FC236}">
                    <a16:creationId xmlns:a16="http://schemas.microsoft.com/office/drawing/2014/main" id="{EFB5C5B7-B6DD-4B50-9930-25086831FE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8">
                <a:extLst>
                  <a:ext uri="{FF2B5EF4-FFF2-40B4-BE49-F238E27FC236}">
                    <a16:creationId xmlns:a16="http://schemas.microsoft.com/office/drawing/2014/main" id="{3BACE896-075D-45CF-8441-C716D9169B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9">
                <a:extLst>
                  <a:ext uri="{FF2B5EF4-FFF2-40B4-BE49-F238E27FC236}">
                    <a16:creationId xmlns:a16="http://schemas.microsoft.com/office/drawing/2014/main" id="{E2F4A89B-6E56-48F5-84E7-1EBB2B41A0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20">
                <a:extLst>
                  <a:ext uri="{FF2B5EF4-FFF2-40B4-BE49-F238E27FC236}">
                    <a16:creationId xmlns:a16="http://schemas.microsoft.com/office/drawing/2014/main" id="{6C9F540E-34FB-4102-8FFC-CA87241132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21">
                <a:extLst>
                  <a:ext uri="{FF2B5EF4-FFF2-40B4-BE49-F238E27FC236}">
                    <a16:creationId xmlns:a16="http://schemas.microsoft.com/office/drawing/2014/main" id="{833E333D-5631-4C2A-AEDF-627AA1BF02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2">
                <a:extLst>
                  <a:ext uri="{FF2B5EF4-FFF2-40B4-BE49-F238E27FC236}">
                    <a16:creationId xmlns:a16="http://schemas.microsoft.com/office/drawing/2014/main" id="{2724BC0C-1A87-4833-A5A8-FAD68175A0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3">
                <a:extLst>
                  <a:ext uri="{FF2B5EF4-FFF2-40B4-BE49-F238E27FC236}">
                    <a16:creationId xmlns:a16="http://schemas.microsoft.com/office/drawing/2014/main" id="{B96CF82B-3BE5-4537-A9C7-7C20215E28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4">
                <a:extLst>
                  <a:ext uri="{FF2B5EF4-FFF2-40B4-BE49-F238E27FC236}">
                    <a16:creationId xmlns:a16="http://schemas.microsoft.com/office/drawing/2014/main" id="{F7568CF8-8451-4548-97C9-560C775D7C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25">
                <a:extLst>
                  <a:ext uri="{FF2B5EF4-FFF2-40B4-BE49-F238E27FC236}">
                    <a16:creationId xmlns:a16="http://schemas.microsoft.com/office/drawing/2014/main" id="{8FFD4888-CD80-4838-8FCC-274A2A3FE7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6">
                <a:extLst>
                  <a:ext uri="{FF2B5EF4-FFF2-40B4-BE49-F238E27FC236}">
                    <a16:creationId xmlns:a16="http://schemas.microsoft.com/office/drawing/2014/main" id="{F23A028B-60D1-4DC9-B53C-88CFE039CD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7">
                <a:extLst>
                  <a:ext uri="{FF2B5EF4-FFF2-40B4-BE49-F238E27FC236}">
                    <a16:creationId xmlns:a16="http://schemas.microsoft.com/office/drawing/2014/main" id="{46806C70-31E5-4A59-ACAF-A9397D4C09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8">
                <a:extLst>
                  <a:ext uri="{FF2B5EF4-FFF2-40B4-BE49-F238E27FC236}">
                    <a16:creationId xmlns:a16="http://schemas.microsoft.com/office/drawing/2014/main" id="{42067DC2-839F-4D21-8271-487B4B7BC5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9">
                <a:extLst>
                  <a:ext uri="{FF2B5EF4-FFF2-40B4-BE49-F238E27FC236}">
                    <a16:creationId xmlns:a16="http://schemas.microsoft.com/office/drawing/2014/main" id="{CC961280-6D51-41BD-9904-9B9C59B2E1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30">
                <a:extLst>
                  <a:ext uri="{FF2B5EF4-FFF2-40B4-BE49-F238E27FC236}">
                    <a16:creationId xmlns:a16="http://schemas.microsoft.com/office/drawing/2014/main" id="{726FCAA5-C384-47B2-BA6F-D8040E2C6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31">
                <a:extLst>
                  <a:ext uri="{FF2B5EF4-FFF2-40B4-BE49-F238E27FC236}">
                    <a16:creationId xmlns:a16="http://schemas.microsoft.com/office/drawing/2014/main" id="{278E199E-2982-4E5B-99AF-795D3C20AB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32">
                <a:extLst>
                  <a:ext uri="{FF2B5EF4-FFF2-40B4-BE49-F238E27FC236}">
                    <a16:creationId xmlns:a16="http://schemas.microsoft.com/office/drawing/2014/main" id="{083E4AFF-503E-4375-8663-9C19CB9875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33">
                <a:extLst>
                  <a:ext uri="{FF2B5EF4-FFF2-40B4-BE49-F238E27FC236}">
                    <a16:creationId xmlns:a16="http://schemas.microsoft.com/office/drawing/2014/main" id="{257034F5-A5CE-4867-B766-CEAF5FDF19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34">
                <a:extLst>
                  <a:ext uri="{FF2B5EF4-FFF2-40B4-BE49-F238E27FC236}">
                    <a16:creationId xmlns:a16="http://schemas.microsoft.com/office/drawing/2014/main" id="{B677324F-5B8A-40C4-8391-10536492A4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46">
                <a:extLst>
                  <a:ext uri="{FF2B5EF4-FFF2-40B4-BE49-F238E27FC236}">
                    <a16:creationId xmlns:a16="http://schemas.microsoft.com/office/drawing/2014/main" id="{33C5FBA6-8425-41A9-BB6D-6D07D770B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47">
                <a:extLst>
                  <a:ext uri="{FF2B5EF4-FFF2-40B4-BE49-F238E27FC236}">
                    <a16:creationId xmlns:a16="http://schemas.microsoft.com/office/drawing/2014/main" id="{1EAEC72F-212E-446C-AC8E-51B5AAE566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48">
                <a:extLst>
                  <a:ext uri="{FF2B5EF4-FFF2-40B4-BE49-F238E27FC236}">
                    <a16:creationId xmlns:a16="http://schemas.microsoft.com/office/drawing/2014/main" id="{D50BB0F3-91EE-4F6E-9DEB-F28A167C0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49">
                <a:extLst>
                  <a:ext uri="{FF2B5EF4-FFF2-40B4-BE49-F238E27FC236}">
                    <a16:creationId xmlns:a16="http://schemas.microsoft.com/office/drawing/2014/main" id="{047F238E-6F04-470C-82C7-C3232EF593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50">
                <a:extLst>
                  <a:ext uri="{FF2B5EF4-FFF2-40B4-BE49-F238E27FC236}">
                    <a16:creationId xmlns:a16="http://schemas.microsoft.com/office/drawing/2014/main" id="{F35DFDBF-6605-4D02-9DCA-56168E3C50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51">
                <a:extLst>
                  <a:ext uri="{FF2B5EF4-FFF2-40B4-BE49-F238E27FC236}">
                    <a16:creationId xmlns:a16="http://schemas.microsoft.com/office/drawing/2014/main" id="{90CCF1FE-F9BC-445B-B66C-213050E2C6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2">
                <a:extLst>
                  <a:ext uri="{FF2B5EF4-FFF2-40B4-BE49-F238E27FC236}">
                    <a16:creationId xmlns:a16="http://schemas.microsoft.com/office/drawing/2014/main" id="{D905DB53-A024-4886-ACAE-105074A959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3">
                <a:extLst>
                  <a:ext uri="{FF2B5EF4-FFF2-40B4-BE49-F238E27FC236}">
                    <a16:creationId xmlns:a16="http://schemas.microsoft.com/office/drawing/2014/main" id="{AEA2733B-C491-413B-9F77-12194F251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54">
                <a:extLst>
                  <a:ext uri="{FF2B5EF4-FFF2-40B4-BE49-F238E27FC236}">
                    <a16:creationId xmlns:a16="http://schemas.microsoft.com/office/drawing/2014/main" id="{C5573E1C-CC07-42B3-8560-71EDBB4AE0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55">
                <a:extLst>
                  <a:ext uri="{FF2B5EF4-FFF2-40B4-BE49-F238E27FC236}">
                    <a16:creationId xmlns:a16="http://schemas.microsoft.com/office/drawing/2014/main" id="{1C624D3D-4DBD-4AF7-AC6F-E17D0ED28F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6">
                <a:extLst>
                  <a:ext uri="{FF2B5EF4-FFF2-40B4-BE49-F238E27FC236}">
                    <a16:creationId xmlns:a16="http://schemas.microsoft.com/office/drawing/2014/main" id="{E164F06B-EDA0-41A2-AF5E-DB23B82EE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7">
                <a:extLst>
                  <a:ext uri="{FF2B5EF4-FFF2-40B4-BE49-F238E27FC236}">
                    <a16:creationId xmlns:a16="http://schemas.microsoft.com/office/drawing/2014/main" id="{A74A5B77-777E-41BC-8226-CD1747C014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8">
                <a:extLst>
                  <a:ext uri="{FF2B5EF4-FFF2-40B4-BE49-F238E27FC236}">
                    <a16:creationId xmlns:a16="http://schemas.microsoft.com/office/drawing/2014/main" id="{FE43F964-C3BF-402E-850B-BBEBB8BB8D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3" name="文本占位符 65">
            <a:extLst>
              <a:ext uri="{FF2B5EF4-FFF2-40B4-BE49-F238E27FC236}">
                <a16:creationId xmlns:a16="http://schemas.microsoft.com/office/drawing/2014/main" id="{DA6439BD-1319-42E7-98A9-1FEA02E6A1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145985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双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E6AFB2F1-50F3-4A88-875A-A4CBB56723FC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F92E488-E117-4FA0-8338-0061F7FE94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FCE4918-A96B-427E-8510-572712F19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D0BD6987-792C-4AFE-96FF-3D932E069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2C583795-5E83-4D06-A9CA-4DFA5ACAC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714FC9DD-229B-4403-827D-5DCABBB88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A92BCBA2-B09C-4DFC-BD47-0AD5D4E85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B715171A-5531-4011-9D02-8ADBAC293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C04E03F7-86FD-44DB-A01D-1532DE22E1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7F9B46B0-86F5-4505-B3BA-F46133EFD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19F3356C-2371-46A5-BF9F-04F3443EF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105CEDF0-A180-4613-B968-212F57F14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A50891E9-CB53-455B-809D-93E038FA6B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0DC2F24F-3905-45E2-8014-EF2847D4D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7BEC0843-6264-4CD8-ACA0-B825B24BE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D78DC04-DFD2-4009-A81D-7DEF86ABF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2025/10/27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C6A0355-C186-4732-8E35-F9B915A27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6BA42A-F6F7-40C7-8197-1C3F36684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E37D6DB-F08F-4C14-8056-BCC83AF889A9}"/>
              </a:ext>
            </a:extLst>
          </p:cNvPr>
          <p:cNvSpPr/>
          <p:nvPr userDrawn="1"/>
        </p:nvSpPr>
        <p:spPr>
          <a:xfrm>
            <a:off x="689270" y="1262131"/>
            <a:ext cx="10842684" cy="2286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9644A2B7-DCD1-4695-AE9C-FD0D20560445}"/>
              </a:ext>
            </a:extLst>
          </p:cNvPr>
          <p:cNvSpPr/>
          <p:nvPr userDrawn="1"/>
        </p:nvSpPr>
        <p:spPr>
          <a:xfrm>
            <a:off x="689270" y="3726269"/>
            <a:ext cx="10842684" cy="2286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53D80B27-EF4A-442F-8B99-161E4C9612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9151" y="1376166"/>
            <a:ext cx="2052066" cy="2052834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16">
            <a:extLst>
              <a:ext uri="{FF2B5EF4-FFF2-40B4-BE49-F238E27FC236}">
                <a16:creationId xmlns:a16="http://schemas.microsoft.com/office/drawing/2014/main" id="{B35CDC35-D144-4500-A489-A85565087D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 flipH="1">
            <a:off x="9344050" y="3851644"/>
            <a:ext cx="2052066" cy="2052834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50BBC86-1EB7-418E-A96B-70D29C1F4FD2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DD033D8C-FD83-4935-8519-727E3F185A28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A0FBFC7E-BE3F-4FC8-89B1-658D05DBB580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6E3E64F9-E9EF-4745-B440-D23424BB8703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6C87D0BF-D3EC-4964-AF60-3D1F1D7D4077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5" name="Freeform 7">
                <a:extLst>
                  <a:ext uri="{FF2B5EF4-FFF2-40B4-BE49-F238E27FC236}">
                    <a16:creationId xmlns:a16="http://schemas.microsoft.com/office/drawing/2014/main" id="{0FAA630A-25F4-4E39-8A46-B5756EBEC8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9">
                <a:extLst>
                  <a:ext uri="{FF2B5EF4-FFF2-40B4-BE49-F238E27FC236}">
                    <a16:creationId xmlns:a16="http://schemas.microsoft.com/office/drawing/2014/main" id="{CB9FC382-D315-4926-BC19-CB3655A574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0">
                <a:extLst>
                  <a:ext uri="{FF2B5EF4-FFF2-40B4-BE49-F238E27FC236}">
                    <a16:creationId xmlns:a16="http://schemas.microsoft.com/office/drawing/2014/main" id="{2EF4FA44-18DD-44BC-85A1-FF62232953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1">
                <a:extLst>
                  <a:ext uri="{FF2B5EF4-FFF2-40B4-BE49-F238E27FC236}">
                    <a16:creationId xmlns:a16="http://schemas.microsoft.com/office/drawing/2014/main" id="{2C8D4B72-88A0-4DCC-A8DF-6EA1318A33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2">
                <a:extLst>
                  <a:ext uri="{FF2B5EF4-FFF2-40B4-BE49-F238E27FC236}">
                    <a16:creationId xmlns:a16="http://schemas.microsoft.com/office/drawing/2014/main" id="{DE21D8E3-26D8-4BE7-BAC0-FB1C56270B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3">
                <a:extLst>
                  <a:ext uri="{FF2B5EF4-FFF2-40B4-BE49-F238E27FC236}">
                    <a16:creationId xmlns:a16="http://schemas.microsoft.com/office/drawing/2014/main" id="{801C8846-04DB-4190-A303-6B0F2108E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4">
                <a:extLst>
                  <a:ext uri="{FF2B5EF4-FFF2-40B4-BE49-F238E27FC236}">
                    <a16:creationId xmlns:a16="http://schemas.microsoft.com/office/drawing/2014/main" id="{04F56896-89D2-4E02-9320-FADE7E46E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5">
                <a:extLst>
                  <a:ext uri="{FF2B5EF4-FFF2-40B4-BE49-F238E27FC236}">
                    <a16:creationId xmlns:a16="http://schemas.microsoft.com/office/drawing/2014/main" id="{11358C19-F136-4660-9AC5-F089F6ACC1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6">
                <a:extLst>
                  <a:ext uri="{FF2B5EF4-FFF2-40B4-BE49-F238E27FC236}">
                    <a16:creationId xmlns:a16="http://schemas.microsoft.com/office/drawing/2014/main" id="{2E9A6A28-E2FB-4C74-B8AD-8C9EBF0945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7">
                <a:extLst>
                  <a:ext uri="{FF2B5EF4-FFF2-40B4-BE49-F238E27FC236}">
                    <a16:creationId xmlns:a16="http://schemas.microsoft.com/office/drawing/2014/main" id="{CC38B499-B6F3-4CEB-B3B5-5B7A4D8318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8">
                <a:extLst>
                  <a:ext uri="{FF2B5EF4-FFF2-40B4-BE49-F238E27FC236}">
                    <a16:creationId xmlns:a16="http://schemas.microsoft.com/office/drawing/2014/main" id="{97EA0193-1A35-49E8-922F-8E1E6B8978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9">
                <a:extLst>
                  <a:ext uri="{FF2B5EF4-FFF2-40B4-BE49-F238E27FC236}">
                    <a16:creationId xmlns:a16="http://schemas.microsoft.com/office/drawing/2014/main" id="{342A6D35-921D-4434-8E17-FFBFB6ECC8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0">
                <a:extLst>
                  <a:ext uri="{FF2B5EF4-FFF2-40B4-BE49-F238E27FC236}">
                    <a16:creationId xmlns:a16="http://schemas.microsoft.com/office/drawing/2014/main" id="{5A90669E-A68A-4BE6-BB9D-C3AE8D8AF8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1">
                <a:extLst>
                  <a:ext uri="{FF2B5EF4-FFF2-40B4-BE49-F238E27FC236}">
                    <a16:creationId xmlns:a16="http://schemas.microsoft.com/office/drawing/2014/main" id="{ABB29E96-C700-40B7-938C-2A82C0462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2">
                <a:extLst>
                  <a:ext uri="{FF2B5EF4-FFF2-40B4-BE49-F238E27FC236}">
                    <a16:creationId xmlns:a16="http://schemas.microsoft.com/office/drawing/2014/main" id="{374DE00F-983B-4146-A5E5-990BEEB684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23">
                <a:extLst>
                  <a:ext uri="{FF2B5EF4-FFF2-40B4-BE49-F238E27FC236}">
                    <a16:creationId xmlns:a16="http://schemas.microsoft.com/office/drawing/2014/main" id="{121FDA46-8CE1-4785-869D-E004294769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4">
                <a:extLst>
                  <a:ext uri="{FF2B5EF4-FFF2-40B4-BE49-F238E27FC236}">
                    <a16:creationId xmlns:a16="http://schemas.microsoft.com/office/drawing/2014/main" id="{F0FB4093-D7C3-4612-A2C6-C004D88EB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5">
                <a:extLst>
                  <a:ext uri="{FF2B5EF4-FFF2-40B4-BE49-F238E27FC236}">
                    <a16:creationId xmlns:a16="http://schemas.microsoft.com/office/drawing/2014/main" id="{3839738A-C478-4083-AB15-49B5F9DC4E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6">
                <a:extLst>
                  <a:ext uri="{FF2B5EF4-FFF2-40B4-BE49-F238E27FC236}">
                    <a16:creationId xmlns:a16="http://schemas.microsoft.com/office/drawing/2014/main" id="{528B2271-7A7F-4F1D-B411-D8BF0E3948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7">
                <a:extLst>
                  <a:ext uri="{FF2B5EF4-FFF2-40B4-BE49-F238E27FC236}">
                    <a16:creationId xmlns:a16="http://schemas.microsoft.com/office/drawing/2014/main" id="{8567B9C5-6F1B-4207-845D-92BF6A4AA4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8">
                <a:extLst>
                  <a:ext uri="{FF2B5EF4-FFF2-40B4-BE49-F238E27FC236}">
                    <a16:creationId xmlns:a16="http://schemas.microsoft.com/office/drawing/2014/main" id="{BF90CAFA-2AF6-4C07-88E0-8A02C9D037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9">
                <a:extLst>
                  <a:ext uri="{FF2B5EF4-FFF2-40B4-BE49-F238E27FC236}">
                    <a16:creationId xmlns:a16="http://schemas.microsoft.com/office/drawing/2014/main" id="{474C04BA-EC23-46CA-8BC2-5C6160C19F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30">
                <a:extLst>
                  <a:ext uri="{FF2B5EF4-FFF2-40B4-BE49-F238E27FC236}">
                    <a16:creationId xmlns:a16="http://schemas.microsoft.com/office/drawing/2014/main" id="{FEDF5026-C8DC-4B08-BA57-3BB7949AE4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31">
                <a:extLst>
                  <a:ext uri="{FF2B5EF4-FFF2-40B4-BE49-F238E27FC236}">
                    <a16:creationId xmlns:a16="http://schemas.microsoft.com/office/drawing/2014/main" id="{EBF8ADFB-D7E6-473D-9BF5-1501724509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32">
                <a:extLst>
                  <a:ext uri="{FF2B5EF4-FFF2-40B4-BE49-F238E27FC236}">
                    <a16:creationId xmlns:a16="http://schemas.microsoft.com/office/drawing/2014/main" id="{A9D3F65A-C76E-4A35-B22A-709AF4BA6F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33">
                <a:extLst>
                  <a:ext uri="{FF2B5EF4-FFF2-40B4-BE49-F238E27FC236}">
                    <a16:creationId xmlns:a16="http://schemas.microsoft.com/office/drawing/2014/main" id="{D3898FC6-DEA3-4716-BFB9-4E8C402162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34">
                <a:extLst>
                  <a:ext uri="{FF2B5EF4-FFF2-40B4-BE49-F238E27FC236}">
                    <a16:creationId xmlns:a16="http://schemas.microsoft.com/office/drawing/2014/main" id="{21A987FC-BCEA-453D-89FE-6B09FD94A6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46">
                <a:extLst>
                  <a:ext uri="{FF2B5EF4-FFF2-40B4-BE49-F238E27FC236}">
                    <a16:creationId xmlns:a16="http://schemas.microsoft.com/office/drawing/2014/main" id="{176B237C-A27F-4F4A-8D5C-39C9E9642B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47">
                <a:extLst>
                  <a:ext uri="{FF2B5EF4-FFF2-40B4-BE49-F238E27FC236}">
                    <a16:creationId xmlns:a16="http://schemas.microsoft.com/office/drawing/2014/main" id="{ED1AA0D4-7D44-47BC-8D4B-724167D246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48">
                <a:extLst>
                  <a:ext uri="{FF2B5EF4-FFF2-40B4-BE49-F238E27FC236}">
                    <a16:creationId xmlns:a16="http://schemas.microsoft.com/office/drawing/2014/main" id="{35CF250E-231A-4F5D-A846-A1A771D7BC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49">
                <a:extLst>
                  <a:ext uri="{FF2B5EF4-FFF2-40B4-BE49-F238E27FC236}">
                    <a16:creationId xmlns:a16="http://schemas.microsoft.com/office/drawing/2014/main" id="{35866ADF-5F22-4B89-AB02-05B8F6B2A2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0">
                <a:extLst>
                  <a:ext uri="{FF2B5EF4-FFF2-40B4-BE49-F238E27FC236}">
                    <a16:creationId xmlns:a16="http://schemas.microsoft.com/office/drawing/2014/main" id="{A0AE03FB-8065-4548-800C-47F71FEB99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1">
                <a:extLst>
                  <a:ext uri="{FF2B5EF4-FFF2-40B4-BE49-F238E27FC236}">
                    <a16:creationId xmlns:a16="http://schemas.microsoft.com/office/drawing/2014/main" id="{734E47FE-F046-4A78-AA16-687EA402DA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52">
                <a:extLst>
                  <a:ext uri="{FF2B5EF4-FFF2-40B4-BE49-F238E27FC236}">
                    <a16:creationId xmlns:a16="http://schemas.microsoft.com/office/drawing/2014/main" id="{1157A3A9-8F71-4922-9630-D96D0C29A5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53">
                <a:extLst>
                  <a:ext uri="{FF2B5EF4-FFF2-40B4-BE49-F238E27FC236}">
                    <a16:creationId xmlns:a16="http://schemas.microsoft.com/office/drawing/2014/main" id="{F2A72F4B-67BF-4083-91A7-1D5245750D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4">
                <a:extLst>
                  <a:ext uri="{FF2B5EF4-FFF2-40B4-BE49-F238E27FC236}">
                    <a16:creationId xmlns:a16="http://schemas.microsoft.com/office/drawing/2014/main" id="{E77B7711-FDCA-4F86-BB8C-E2AC2BD39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5">
                <a:extLst>
                  <a:ext uri="{FF2B5EF4-FFF2-40B4-BE49-F238E27FC236}">
                    <a16:creationId xmlns:a16="http://schemas.microsoft.com/office/drawing/2014/main" id="{82B54152-DF2F-4091-9FA3-47994BDBC2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6">
                <a:extLst>
                  <a:ext uri="{FF2B5EF4-FFF2-40B4-BE49-F238E27FC236}">
                    <a16:creationId xmlns:a16="http://schemas.microsoft.com/office/drawing/2014/main" id="{8B9EA9CB-8BFC-432C-8C9A-DF058CA520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57">
                <a:extLst>
                  <a:ext uri="{FF2B5EF4-FFF2-40B4-BE49-F238E27FC236}">
                    <a16:creationId xmlns:a16="http://schemas.microsoft.com/office/drawing/2014/main" id="{C2EF741E-73E1-43FA-B8E8-BFB79BC6C7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58">
                <a:extLst>
                  <a:ext uri="{FF2B5EF4-FFF2-40B4-BE49-F238E27FC236}">
                    <a16:creationId xmlns:a16="http://schemas.microsoft.com/office/drawing/2014/main" id="{33CBCE44-E616-4249-982D-7345F02888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5" name="文本占位符 65">
            <a:extLst>
              <a:ext uri="{FF2B5EF4-FFF2-40B4-BE49-F238E27FC236}">
                <a16:creationId xmlns:a16="http://schemas.microsoft.com/office/drawing/2014/main" id="{856BC79B-8F39-484B-8029-3046378FE9F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3205461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575B365E-4485-4899-969D-082C532EF42C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4F691607-D047-4B9E-A274-06456D734F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2B3BBCF5-DF7D-4D77-9D9E-DF75DD851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D7F88F7D-9A16-43E8-8BC2-DB0F2FA5078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23">
              <a:extLst>
                <a:ext uri="{FF2B5EF4-FFF2-40B4-BE49-F238E27FC236}">
                  <a16:creationId xmlns:a16="http://schemas.microsoft.com/office/drawing/2014/main" id="{F725189C-18DB-488F-AD32-3FBE05F4F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24">
              <a:extLst>
                <a:ext uri="{FF2B5EF4-FFF2-40B4-BE49-F238E27FC236}">
                  <a16:creationId xmlns:a16="http://schemas.microsoft.com/office/drawing/2014/main" id="{4BF17168-410A-42DF-9ED7-AB391CAA16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25">
              <a:extLst>
                <a:ext uri="{FF2B5EF4-FFF2-40B4-BE49-F238E27FC236}">
                  <a16:creationId xmlns:a16="http://schemas.microsoft.com/office/drawing/2014/main" id="{75F0D723-81C2-40CE-B170-8E9F3CE10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6">
              <a:extLst>
                <a:ext uri="{FF2B5EF4-FFF2-40B4-BE49-F238E27FC236}">
                  <a16:creationId xmlns:a16="http://schemas.microsoft.com/office/drawing/2014/main" id="{883D534A-8519-417C-897D-1262AF506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3F9524DA-F43B-48B7-88AD-8358967FF2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3">
              <a:extLst>
                <a:ext uri="{FF2B5EF4-FFF2-40B4-BE49-F238E27FC236}">
                  <a16:creationId xmlns:a16="http://schemas.microsoft.com/office/drawing/2014/main" id="{AE044835-922E-4081-ACF8-DC975A0D0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35">
              <a:extLst>
                <a:ext uri="{FF2B5EF4-FFF2-40B4-BE49-F238E27FC236}">
                  <a16:creationId xmlns:a16="http://schemas.microsoft.com/office/drawing/2014/main" id="{BCEC684E-8E8B-44F8-9D3C-9D012AEFD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36">
              <a:extLst>
                <a:ext uri="{FF2B5EF4-FFF2-40B4-BE49-F238E27FC236}">
                  <a16:creationId xmlns:a16="http://schemas.microsoft.com/office/drawing/2014/main" id="{F3AD3879-F506-4497-BAC8-834458A4E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38">
              <a:extLst>
                <a:ext uri="{FF2B5EF4-FFF2-40B4-BE49-F238E27FC236}">
                  <a16:creationId xmlns:a16="http://schemas.microsoft.com/office/drawing/2014/main" id="{A9E8448F-161C-4AA5-A2FB-B65214048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9">
              <a:extLst>
                <a:ext uri="{FF2B5EF4-FFF2-40B4-BE49-F238E27FC236}">
                  <a16:creationId xmlns:a16="http://schemas.microsoft.com/office/drawing/2014/main" id="{B058C80E-3E09-4086-91B1-938C07327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40">
              <a:extLst>
                <a:ext uri="{FF2B5EF4-FFF2-40B4-BE49-F238E27FC236}">
                  <a16:creationId xmlns:a16="http://schemas.microsoft.com/office/drawing/2014/main" id="{6E7284BC-807B-45D0-9BDC-4EA1932FC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EDE9C44-89A3-410A-AC08-EC3C02EFA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2025/10/27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7874B06-1C90-48DE-9422-75119484D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EC235D1-D3E2-4BEF-B903-43B328EDA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B3132F67-88B4-4450-AE02-17E56801FE78}"/>
              </a:ext>
            </a:extLst>
          </p:cNvPr>
          <p:cNvSpPr/>
          <p:nvPr userDrawn="1"/>
        </p:nvSpPr>
        <p:spPr>
          <a:xfrm>
            <a:off x="1175646" y="1134201"/>
            <a:ext cx="2619936" cy="2620034"/>
          </a:xfrm>
          <a:custGeom>
            <a:avLst/>
            <a:gdLst>
              <a:gd name="connsiteX0" fmla="*/ 1310015 w 2619936"/>
              <a:gd name="connsiteY0" fmla="*/ 0 h 2620034"/>
              <a:gd name="connsiteX1" fmla="*/ 1310015 w 2619936"/>
              <a:gd name="connsiteY1" fmla="*/ 1311964 h 2620034"/>
              <a:gd name="connsiteX2" fmla="*/ 2619936 w 2619936"/>
              <a:gd name="connsiteY2" fmla="*/ 1311964 h 2620034"/>
              <a:gd name="connsiteX3" fmla="*/ 2613271 w 2619936"/>
              <a:gd name="connsiteY3" fmla="*/ 1443959 h 2620034"/>
              <a:gd name="connsiteX4" fmla="*/ 1310017 w 2619936"/>
              <a:gd name="connsiteY4" fmla="*/ 2620034 h 2620034"/>
              <a:gd name="connsiteX5" fmla="*/ 0 w 2619936"/>
              <a:gd name="connsiteY5" fmla="*/ 1310017 h 2620034"/>
              <a:gd name="connsiteX6" fmla="*/ 1176076 w 2619936"/>
              <a:gd name="connsiteY6" fmla="*/ 676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7" fmla="*/ 1401455 w 2619936"/>
              <a:gd name="connsiteY7" fmla="*/ 140340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0" fmla="*/ 2619936 w 2619936"/>
              <a:gd name="connsiteY0" fmla="*/ 1311964 h 2620034"/>
              <a:gd name="connsiteX1" fmla="*/ 2613271 w 2619936"/>
              <a:gd name="connsiteY1" fmla="*/ 1443959 h 2620034"/>
              <a:gd name="connsiteX2" fmla="*/ 1310017 w 2619936"/>
              <a:gd name="connsiteY2" fmla="*/ 2620034 h 2620034"/>
              <a:gd name="connsiteX3" fmla="*/ 0 w 2619936"/>
              <a:gd name="connsiteY3" fmla="*/ 1310017 h 2620034"/>
              <a:gd name="connsiteX4" fmla="*/ 1176076 w 2619936"/>
              <a:gd name="connsiteY4" fmla="*/ 6764 h 2620034"/>
              <a:gd name="connsiteX5" fmla="*/ 1310015 w 2619936"/>
              <a:gd name="connsiteY5" fmla="*/ 0 h 2620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9936" h="2620034">
                <a:moveTo>
                  <a:pt x="2619936" y="1311964"/>
                </a:moveTo>
                <a:lnTo>
                  <a:pt x="2613271" y="1443959"/>
                </a:lnTo>
                <a:cubicBezTo>
                  <a:pt x="2546185" y="2104542"/>
                  <a:pt x="1988300" y="2620034"/>
                  <a:pt x="1310017" y="2620034"/>
                </a:cubicBezTo>
                <a:cubicBezTo>
                  <a:pt x="586515" y="2620034"/>
                  <a:pt x="0" y="2033519"/>
                  <a:pt x="0" y="1310017"/>
                </a:cubicBezTo>
                <a:cubicBezTo>
                  <a:pt x="0" y="631734"/>
                  <a:pt x="515492" y="73850"/>
                  <a:pt x="1176076" y="6764"/>
                </a:cubicBezTo>
                <a:lnTo>
                  <a:pt x="1310015" y="0"/>
                </a:lnTo>
              </a:path>
            </a:pathLst>
          </a:cu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09F61FC3-D69D-43A0-BD89-632D21887442}"/>
              </a:ext>
            </a:extLst>
          </p:cNvPr>
          <p:cNvSpPr/>
          <p:nvPr userDrawn="1"/>
        </p:nvSpPr>
        <p:spPr>
          <a:xfrm>
            <a:off x="4601109" y="1129189"/>
            <a:ext cx="2619936" cy="2620034"/>
          </a:xfrm>
          <a:custGeom>
            <a:avLst/>
            <a:gdLst>
              <a:gd name="connsiteX0" fmla="*/ 1310015 w 2619936"/>
              <a:gd name="connsiteY0" fmla="*/ 0 h 2620034"/>
              <a:gd name="connsiteX1" fmla="*/ 1310015 w 2619936"/>
              <a:gd name="connsiteY1" fmla="*/ 1311964 h 2620034"/>
              <a:gd name="connsiteX2" fmla="*/ 2619936 w 2619936"/>
              <a:gd name="connsiteY2" fmla="*/ 1311964 h 2620034"/>
              <a:gd name="connsiteX3" fmla="*/ 2613271 w 2619936"/>
              <a:gd name="connsiteY3" fmla="*/ 1443959 h 2620034"/>
              <a:gd name="connsiteX4" fmla="*/ 1310017 w 2619936"/>
              <a:gd name="connsiteY4" fmla="*/ 2620034 h 2620034"/>
              <a:gd name="connsiteX5" fmla="*/ 0 w 2619936"/>
              <a:gd name="connsiteY5" fmla="*/ 1310017 h 2620034"/>
              <a:gd name="connsiteX6" fmla="*/ 1176076 w 2619936"/>
              <a:gd name="connsiteY6" fmla="*/ 676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7" fmla="*/ 1401455 w 2619936"/>
              <a:gd name="connsiteY7" fmla="*/ 140340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0" fmla="*/ 2619936 w 2619936"/>
              <a:gd name="connsiteY0" fmla="*/ 1311964 h 2620034"/>
              <a:gd name="connsiteX1" fmla="*/ 2613271 w 2619936"/>
              <a:gd name="connsiteY1" fmla="*/ 1443959 h 2620034"/>
              <a:gd name="connsiteX2" fmla="*/ 1310017 w 2619936"/>
              <a:gd name="connsiteY2" fmla="*/ 2620034 h 2620034"/>
              <a:gd name="connsiteX3" fmla="*/ 0 w 2619936"/>
              <a:gd name="connsiteY3" fmla="*/ 1310017 h 2620034"/>
              <a:gd name="connsiteX4" fmla="*/ 1176076 w 2619936"/>
              <a:gd name="connsiteY4" fmla="*/ 6764 h 2620034"/>
              <a:gd name="connsiteX5" fmla="*/ 1310015 w 2619936"/>
              <a:gd name="connsiteY5" fmla="*/ 0 h 2620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9936" h="2620034">
                <a:moveTo>
                  <a:pt x="2619936" y="1311964"/>
                </a:moveTo>
                <a:lnTo>
                  <a:pt x="2613271" y="1443959"/>
                </a:lnTo>
                <a:cubicBezTo>
                  <a:pt x="2546185" y="2104542"/>
                  <a:pt x="1988300" y="2620034"/>
                  <a:pt x="1310017" y="2620034"/>
                </a:cubicBezTo>
                <a:cubicBezTo>
                  <a:pt x="586515" y="2620034"/>
                  <a:pt x="0" y="2033519"/>
                  <a:pt x="0" y="1310017"/>
                </a:cubicBezTo>
                <a:cubicBezTo>
                  <a:pt x="0" y="631734"/>
                  <a:pt x="515492" y="73850"/>
                  <a:pt x="1176076" y="6764"/>
                </a:cubicBezTo>
                <a:lnTo>
                  <a:pt x="1310015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03212206-7059-4EE3-BA15-9BE27E629DDC}"/>
              </a:ext>
            </a:extLst>
          </p:cNvPr>
          <p:cNvSpPr/>
          <p:nvPr userDrawn="1"/>
        </p:nvSpPr>
        <p:spPr>
          <a:xfrm>
            <a:off x="8026573" y="1129189"/>
            <a:ext cx="2619936" cy="2620034"/>
          </a:xfrm>
          <a:custGeom>
            <a:avLst/>
            <a:gdLst>
              <a:gd name="connsiteX0" fmla="*/ 1310015 w 2619936"/>
              <a:gd name="connsiteY0" fmla="*/ 0 h 2620034"/>
              <a:gd name="connsiteX1" fmla="*/ 1310015 w 2619936"/>
              <a:gd name="connsiteY1" fmla="*/ 1311964 h 2620034"/>
              <a:gd name="connsiteX2" fmla="*/ 2619936 w 2619936"/>
              <a:gd name="connsiteY2" fmla="*/ 1311964 h 2620034"/>
              <a:gd name="connsiteX3" fmla="*/ 2613271 w 2619936"/>
              <a:gd name="connsiteY3" fmla="*/ 1443959 h 2620034"/>
              <a:gd name="connsiteX4" fmla="*/ 1310017 w 2619936"/>
              <a:gd name="connsiteY4" fmla="*/ 2620034 h 2620034"/>
              <a:gd name="connsiteX5" fmla="*/ 0 w 2619936"/>
              <a:gd name="connsiteY5" fmla="*/ 1310017 h 2620034"/>
              <a:gd name="connsiteX6" fmla="*/ 1176076 w 2619936"/>
              <a:gd name="connsiteY6" fmla="*/ 676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7" fmla="*/ 1401455 w 2619936"/>
              <a:gd name="connsiteY7" fmla="*/ 140340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0" fmla="*/ 2619936 w 2619936"/>
              <a:gd name="connsiteY0" fmla="*/ 1311964 h 2620034"/>
              <a:gd name="connsiteX1" fmla="*/ 2613271 w 2619936"/>
              <a:gd name="connsiteY1" fmla="*/ 1443959 h 2620034"/>
              <a:gd name="connsiteX2" fmla="*/ 1310017 w 2619936"/>
              <a:gd name="connsiteY2" fmla="*/ 2620034 h 2620034"/>
              <a:gd name="connsiteX3" fmla="*/ 0 w 2619936"/>
              <a:gd name="connsiteY3" fmla="*/ 1310017 h 2620034"/>
              <a:gd name="connsiteX4" fmla="*/ 1176076 w 2619936"/>
              <a:gd name="connsiteY4" fmla="*/ 6764 h 2620034"/>
              <a:gd name="connsiteX5" fmla="*/ 1310015 w 2619936"/>
              <a:gd name="connsiteY5" fmla="*/ 0 h 2620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9936" h="2620034">
                <a:moveTo>
                  <a:pt x="2619936" y="1311964"/>
                </a:moveTo>
                <a:lnTo>
                  <a:pt x="2613271" y="1443959"/>
                </a:lnTo>
                <a:cubicBezTo>
                  <a:pt x="2546185" y="2104542"/>
                  <a:pt x="1988300" y="2620034"/>
                  <a:pt x="1310017" y="2620034"/>
                </a:cubicBezTo>
                <a:cubicBezTo>
                  <a:pt x="586515" y="2620034"/>
                  <a:pt x="0" y="2033519"/>
                  <a:pt x="0" y="1310017"/>
                </a:cubicBezTo>
                <a:cubicBezTo>
                  <a:pt x="0" y="631734"/>
                  <a:pt x="515492" y="73850"/>
                  <a:pt x="1176076" y="6764"/>
                </a:cubicBezTo>
                <a:lnTo>
                  <a:pt x="1310015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DC176ED-3D39-4255-82B4-C94FCDA1275D}"/>
              </a:ext>
            </a:extLst>
          </p:cNvPr>
          <p:cNvSpPr/>
          <p:nvPr userDrawn="1"/>
        </p:nvSpPr>
        <p:spPr>
          <a:xfrm>
            <a:off x="3746818" y="2390442"/>
            <a:ext cx="97528" cy="975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3EB502E-1B6A-4D57-AFE0-2F165DA2AE71}"/>
              </a:ext>
            </a:extLst>
          </p:cNvPr>
          <p:cNvSpPr/>
          <p:nvPr userDrawn="1"/>
        </p:nvSpPr>
        <p:spPr>
          <a:xfrm>
            <a:off x="7241893" y="2390442"/>
            <a:ext cx="97528" cy="975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6A99F11-7D6F-47D1-9EE2-73E49542C021}"/>
              </a:ext>
            </a:extLst>
          </p:cNvPr>
          <p:cNvSpPr/>
          <p:nvPr userDrawn="1"/>
        </p:nvSpPr>
        <p:spPr>
          <a:xfrm>
            <a:off x="10597745" y="2390442"/>
            <a:ext cx="97528" cy="975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图片占位符 16">
            <a:extLst>
              <a:ext uri="{FF2B5EF4-FFF2-40B4-BE49-F238E27FC236}">
                <a16:creationId xmlns:a16="http://schemas.microsoft.com/office/drawing/2014/main" id="{963ADA0D-813F-4CAC-8E6E-A1619F94C1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5435" y="1283230"/>
            <a:ext cx="2318937" cy="23198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16">
            <a:extLst>
              <a:ext uri="{FF2B5EF4-FFF2-40B4-BE49-F238E27FC236}">
                <a16:creationId xmlns:a16="http://schemas.microsoft.com/office/drawing/2014/main" id="{9FAB6907-0D84-4C41-8A4D-8E0C7181FF2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45356" y="1283230"/>
            <a:ext cx="2318937" cy="23198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1038B5F2-5256-4AFD-8D69-ED6303ACD1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5278" y="1283230"/>
            <a:ext cx="2318937" cy="23198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A07D026-E51E-4C26-A966-BEC534E00650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324DE871-CB40-4CF0-AEF0-5281E42ECF5D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D5F731EE-FE89-49B4-B861-A36617384AE1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41701585-E658-4EB0-A1EB-3D95843CB71E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0649AB8A-9D43-40B3-8BD5-8FD0CC693653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4" name="Freeform 7">
                <a:extLst>
                  <a:ext uri="{FF2B5EF4-FFF2-40B4-BE49-F238E27FC236}">
                    <a16:creationId xmlns:a16="http://schemas.microsoft.com/office/drawing/2014/main" id="{AC79949B-2EE0-4BA3-AB9A-5A0CF34F03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9">
                <a:extLst>
                  <a:ext uri="{FF2B5EF4-FFF2-40B4-BE49-F238E27FC236}">
                    <a16:creationId xmlns:a16="http://schemas.microsoft.com/office/drawing/2014/main" id="{3B1671D5-9BD9-4636-9FDF-5A5BEBF59B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10">
                <a:extLst>
                  <a:ext uri="{FF2B5EF4-FFF2-40B4-BE49-F238E27FC236}">
                    <a16:creationId xmlns:a16="http://schemas.microsoft.com/office/drawing/2014/main" id="{0D5000DF-DF88-4D50-AFA4-A905FE854A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1">
                <a:extLst>
                  <a:ext uri="{FF2B5EF4-FFF2-40B4-BE49-F238E27FC236}">
                    <a16:creationId xmlns:a16="http://schemas.microsoft.com/office/drawing/2014/main" id="{1518384C-6D3B-42EF-91D6-442B6B626B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2">
                <a:extLst>
                  <a:ext uri="{FF2B5EF4-FFF2-40B4-BE49-F238E27FC236}">
                    <a16:creationId xmlns:a16="http://schemas.microsoft.com/office/drawing/2014/main" id="{59FCF378-0186-44BF-A4AC-EB4EF0579B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3">
                <a:extLst>
                  <a:ext uri="{FF2B5EF4-FFF2-40B4-BE49-F238E27FC236}">
                    <a16:creationId xmlns:a16="http://schemas.microsoft.com/office/drawing/2014/main" id="{39E4463E-3A5F-474B-ABBE-86F9DF2A07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4">
                <a:extLst>
                  <a:ext uri="{FF2B5EF4-FFF2-40B4-BE49-F238E27FC236}">
                    <a16:creationId xmlns:a16="http://schemas.microsoft.com/office/drawing/2014/main" id="{11A6493C-D1BD-441F-AA85-99E7CAAAB3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5">
                <a:extLst>
                  <a:ext uri="{FF2B5EF4-FFF2-40B4-BE49-F238E27FC236}">
                    <a16:creationId xmlns:a16="http://schemas.microsoft.com/office/drawing/2014/main" id="{236FC87A-D6CB-418B-87A9-489570E3D3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6">
                <a:extLst>
                  <a:ext uri="{FF2B5EF4-FFF2-40B4-BE49-F238E27FC236}">
                    <a16:creationId xmlns:a16="http://schemas.microsoft.com/office/drawing/2014/main" id="{5E3C66AE-2B48-403B-9823-C77556A752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7">
                <a:extLst>
                  <a:ext uri="{FF2B5EF4-FFF2-40B4-BE49-F238E27FC236}">
                    <a16:creationId xmlns:a16="http://schemas.microsoft.com/office/drawing/2014/main" id="{95564AFB-67D9-4688-A183-4FF83F5F80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8">
                <a:extLst>
                  <a:ext uri="{FF2B5EF4-FFF2-40B4-BE49-F238E27FC236}">
                    <a16:creationId xmlns:a16="http://schemas.microsoft.com/office/drawing/2014/main" id="{6734539B-D8C6-4CA1-B3F4-7532E62D9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9">
                <a:extLst>
                  <a:ext uri="{FF2B5EF4-FFF2-40B4-BE49-F238E27FC236}">
                    <a16:creationId xmlns:a16="http://schemas.microsoft.com/office/drawing/2014/main" id="{55FC6D35-23DF-4634-B00D-F2DEEC91A6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20">
                <a:extLst>
                  <a:ext uri="{FF2B5EF4-FFF2-40B4-BE49-F238E27FC236}">
                    <a16:creationId xmlns:a16="http://schemas.microsoft.com/office/drawing/2014/main" id="{9705F0A1-1B0E-443B-87C3-E9ACBB8BEF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1">
                <a:extLst>
                  <a:ext uri="{FF2B5EF4-FFF2-40B4-BE49-F238E27FC236}">
                    <a16:creationId xmlns:a16="http://schemas.microsoft.com/office/drawing/2014/main" id="{52B5B386-40B0-4ECC-B4BC-56C205A5F8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2">
                <a:extLst>
                  <a:ext uri="{FF2B5EF4-FFF2-40B4-BE49-F238E27FC236}">
                    <a16:creationId xmlns:a16="http://schemas.microsoft.com/office/drawing/2014/main" id="{BD8AAB02-2BC4-4E81-8446-09BCC2C363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3">
                <a:extLst>
                  <a:ext uri="{FF2B5EF4-FFF2-40B4-BE49-F238E27FC236}">
                    <a16:creationId xmlns:a16="http://schemas.microsoft.com/office/drawing/2014/main" id="{F9A2C6D6-942A-493B-B4D0-BE32552F4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24">
                <a:extLst>
                  <a:ext uri="{FF2B5EF4-FFF2-40B4-BE49-F238E27FC236}">
                    <a16:creationId xmlns:a16="http://schemas.microsoft.com/office/drawing/2014/main" id="{836EB190-BD3D-4C44-AEAB-38413C267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5">
                <a:extLst>
                  <a:ext uri="{FF2B5EF4-FFF2-40B4-BE49-F238E27FC236}">
                    <a16:creationId xmlns:a16="http://schemas.microsoft.com/office/drawing/2014/main" id="{2B16C0AF-752D-4116-A64E-CABF83022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6">
                <a:extLst>
                  <a:ext uri="{FF2B5EF4-FFF2-40B4-BE49-F238E27FC236}">
                    <a16:creationId xmlns:a16="http://schemas.microsoft.com/office/drawing/2014/main" id="{6AFCD970-347B-48BE-A23D-9FFC5F0267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7">
                <a:extLst>
                  <a:ext uri="{FF2B5EF4-FFF2-40B4-BE49-F238E27FC236}">
                    <a16:creationId xmlns:a16="http://schemas.microsoft.com/office/drawing/2014/main" id="{688214F6-BCE4-47A8-B019-95C236C230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8">
                <a:extLst>
                  <a:ext uri="{FF2B5EF4-FFF2-40B4-BE49-F238E27FC236}">
                    <a16:creationId xmlns:a16="http://schemas.microsoft.com/office/drawing/2014/main" id="{EDF0FB1C-E092-4E26-8867-6E4CFCFCE9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9">
                <a:extLst>
                  <a:ext uri="{FF2B5EF4-FFF2-40B4-BE49-F238E27FC236}">
                    <a16:creationId xmlns:a16="http://schemas.microsoft.com/office/drawing/2014/main" id="{2022620D-14B9-4A60-B6FD-FC1B079DB0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30">
                <a:extLst>
                  <a:ext uri="{FF2B5EF4-FFF2-40B4-BE49-F238E27FC236}">
                    <a16:creationId xmlns:a16="http://schemas.microsoft.com/office/drawing/2014/main" id="{3FA521CF-380E-4A2F-96BC-4470C80EE4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31">
                <a:extLst>
                  <a:ext uri="{FF2B5EF4-FFF2-40B4-BE49-F238E27FC236}">
                    <a16:creationId xmlns:a16="http://schemas.microsoft.com/office/drawing/2014/main" id="{9CAD1B5B-CA69-4A09-A485-729DD524B8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32">
                <a:extLst>
                  <a:ext uri="{FF2B5EF4-FFF2-40B4-BE49-F238E27FC236}">
                    <a16:creationId xmlns:a16="http://schemas.microsoft.com/office/drawing/2014/main" id="{5022200F-0F00-4A8C-AF6A-71DB6252BA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33">
                <a:extLst>
                  <a:ext uri="{FF2B5EF4-FFF2-40B4-BE49-F238E27FC236}">
                    <a16:creationId xmlns:a16="http://schemas.microsoft.com/office/drawing/2014/main" id="{4265A43C-D6A1-4C52-A183-7DA7A224C7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34">
                <a:extLst>
                  <a:ext uri="{FF2B5EF4-FFF2-40B4-BE49-F238E27FC236}">
                    <a16:creationId xmlns:a16="http://schemas.microsoft.com/office/drawing/2014/main" id="{2F9BAAC9-169C-4636-99A2-A29405CB7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46">
                <a:extLst>
                  <a:ext uri="{FF2B5EF4-FFF2-40B4-BE49-F238E27FC236}">
                    <a16:creationId xmlns:a16="http://schemas.microsoft.com/office/drawing/2014/main" id="{3D446494-4ADA-4A53-853C-65AC691414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47">
                <a:extLst>
                  <a:ext uri="{FF2B5EF4-FFF2-40B4-BE49-F238E27FC236}">
                    <a16:creationId xmlns:a16="http://schemas.microsoft.com/office/drawing/2014/main" id="{8A5B20CC-4E29-47C0-A82D-DAC1DA70AE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48">
                <a:extLst>
                  <a:ext uri="{FF2B5EF4-FFF2-40B4-BE49-F238E27FC236}">
                    <a16:creationId xmlns:a16="http://schemas.microsoft.com/office/drawing/2014/main" id="{0CD61C8F-4725-4F5B-98EC-086F363154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49">
                <a:extLst>
                  <a:ext uri="{FF2B5EF4-FFF2-40B4-BE49-F238E27FC236}">
                    <a16:creationId xmlns:a16="http://schemas.microsoft.com/office/drawing/2014/main" id="{55430D2F-BCA1-4B7D-B70E-2E3548D752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50">
                <a:extLst>
                  <a:ext uri="{FF2B5EF4-FFF2-40B4-BE49-F238E27FC236}">
                    <a16:creationId xmlns:a16="http://schemas.microsoft.com/office/drawing/2014/main" id="{8ECCC7EE-2484-485A-A226-CE8D4AD921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1">
                <a:extLst>
                  <a:ext uri="{FF2B5EF4-FFF2-40B4-BE49-F238E27FC236}">
                    <a16:creationId xmlns:a16="http://schemas.microsoft.com/office/drawing/2014/main" id="{591A7532-CE9C-4119-946F-4EBD7C0308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2">
                <a:extLst>
                  <a:ext uri="{FF2B5EF4-FFF2-40B4-BE49-F238E27FC236}">
                    <a16:creationId xmlns:a16="http://schemas.microsoft.com/office/drawing/2014/main" id="{92486D16-501D-4DF1-829B-E3CDF3E7D9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53">
                <a:extLst>
                  <a:ext uri="{FF2B5EF4-FFF2-40B4-BE49-F238E27FC236}">
                    <a16:creationId xmlns:a16="http://schemas.microsoft.com/office/drawing/2014/main" id="{987B2A02-9D69-413C-A417-E5D24D659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54">
                <a:extLst>
                  <a:ext uri="{FF2B5EF4-FFF2-40B4-BE49-F238E27FC236}">
                    <a16:creationId xmlns:a16="http://schemas.microsoft.com/office/drawing/2014/main" id="{9F62D97C-A2D2-4045-B9E6-F61E001744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5">
                <a:extLst>
                  <a:ext uri="{FF2B5EF4-FFF2-40B4-BE49-F238E27FC236}">
                    <a16:creationId xmlns:a16="http://schemas.microsoft.com/office/drawing/2014/main" id="{EE85599A-1CB7-42ED-A5AC-EFBFE38A70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6">
                <a:extLst>
                  <a:ext uri="{FF2B5EF4-FFF2-40B4-BE49-F238E27FC236}">
                    <a16:creationId xmlns:a16="http://schemas.microsoft.com/office/drawing/2014/main" id="{BF9C2111-16F1-405F-B096-DFFB790285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7">
                <a:extLst>
                  <a:ext uri="{FF2B5EF4-FFF2-40B4-BE49-F238E27FC236}">
                    <a16:creationId xmlns:a16="http://schemas.microsoft.com/office/drawing/2014/main" id="{874F5082-F5D4-400A-943E-3CAF9998A8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58">
                <a:extLst>
                  <a:ext uri="{FF2B5EF4-FFF2-40B4-BE49-F238E27FC236}">
                    <a16:creationId xmlns:a16="http://schemas.microsoft.com/office/drawing/2014/main" id="{C8CFA897-E05B-4B76-A072-A74DA75E04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4" name="文本占位符 65">
            <a:extLst>
              <a:ext uri="{FF2B5EF4-FFF2-40B4-BE49-F238E27FC236}">
                <a16:creationId xmlns:a16="http://schemas.microsoft.com/office/drawing/2014/main" id="{34FDB319-B581-4254-83C4-18EDB0CD6030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23123764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0CCB688E-D063-420B-96D7-23B6DFF124AF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C8B76147-23CD-4C55-B76E-7F3532CED4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12AF45E5-429F-400A-ABAD-D272C5AEF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D35B0EAD-B1F4-457D-9AFD-DC066F8FC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86DBEC3F-973B-4262-BA66-757DE1FC24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BD0B0387-48EB-4297-8924-D46B0D46B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90A3AD9-13BD-4188-AA74-8E944EBFF3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0505DB5D-709C-486F-B1F9-A14AAB84CF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35781227-3C76-4A24-AAE7-4EFADC8CD1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73D0359C-643B-4BFE-8781-62B1C1626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CD560938-CDD0-42A0-B9C1-366158411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7DA4401F-49A9-44B5-B683-52AEFC4E5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3FC94C1-03A5-4159-9EB7-2FE845A87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110AD79-CA33-4798-AEE1-6060000DA6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23AD98FB-1E6D-4DC9-A5F9-9F70A0549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23" name="泪滴形 22">
            <a:extLst>
              <a:ext uri="{FF2B5EF4-FFF2-40B4-BE49-F238E27FC236}">
                <a16:creationId xmlns:a16="http://schemas.microsoft.com/office/drawing/2014/main" id="{971D84E5-D446-469E-ADA9-9E4DA7D5DB2D}"/>
              </a:ext>
            </a:extLst>
          </p:cNvPr>
          <p:cNvSpPr/>
          <p:nvPr userDrawn="1"/>
        </p:nvSpPr>
        <p:spPr>
          <a:xfrm flipH="1" flipV="1">
            <a:off x="6231956" y="1325419"/>
            <a:ext cx="2284692" cy="2284692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泪滴形 23">
            <a:extLst>
              <a:ext uri="{FF2B5EF4-FFF2-40B4-BE49-F238E27FC236}">
                <a16:creationId xmlns:a16="http://schemas.microsoft.com/office/drawing/2014/main" id="{F4900B30-7AF1-472F-BA8F-B615B5BB0992}"/>
              </a:ext>
            </a:extLst>
          </p:cNvPr>
          <p:cNvSpPr/>
          <p:nvPr userDrawn="1"/>
        </p:nvSpPr>
        <p:spPr>
          <a:xfrm flipV="1">
            <a:off x="3836026" y="1325419"/>
            <a:ext cx="2284691" cy="2284691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泪滴形 20">
            <a:extLst>
              <a:ext uri="{FF2B5EF4-FFF2-40B4-BE49-F238E27FC236}">
                <a16:creationId xmlns:a16="http://schemas.microsoft.com/office/drawing/2014/main" id="{49DEA0D9-5054-489D-884C-A0181300E3AC}"/>
              </a:ext>
            </a:extLst>
          </p:cNvPr>
          <p:cNvSpPr/>
          <p:nvPr userDrawn="1"/>
        </p:nvSpPr>
        <p:spPr>
          <a:xfrm flipH="1">
            <a:off x="6231956" y="3712424"/>
            <a:ext cx="2284692" cy="2284692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泪滴形 18">
            <a:extLst>
              <a:ext uri="{FF2B5EF4-FFF2-40B4-BE49-F238E27FC236}">
                <a16:creationId xmlns:a16="http://schemas.microsoft.com/office/drawing/2014/main" id="{B36FFFE9-8962-404E-82A4-617D891C2971}"/>
              </a:ext>
            </a:extLst>
          </p:cNvPr>
          <p:cNvSpPr/>
          <p:nvPr userDrawn="1"/>
        </p:nvSpPr>
        <p:spPr>
          <a:xfrm>
            <a:off x="3836024" y="3712424"/>
            <a:ext cx="2284693" cy="2284693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87E8467-D685-4B38-8D3F-012F16B29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2025/10/27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457BAE-35E5-40FB-9A87-B987CEEFA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F34230B-18F7-4363-BC84-BF828677D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图片占位符 16">
            <a:extLst>
              <a:ext uri="{FF2B5EF4-FFF2-40B4-BE49-F238E27FC236}">
                <a16:creationId xmlns:a16="http://schemas.microsoft.com/office/drawing/2014/main" id="{F2CE0355-6DB3-497A-9768-888B40643C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3921679" y="3817073"/>
            <a:ext cx="2082882" cy="2083662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图片占位符 16">
            <a:extLst>
              <a:ext uri="{FF2B5EF4-FFF2-40B4-BE49-F238E27FC236}">
                <a16:creationId xmlns:a16="http://schemas.microsoft.com/office/drawing/2014/main" id="{E12938B2-1742-4976-94B3-C6FC64DC2A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37011" y="3817073"/>
            <a:ext cx="2082881" cy="2083661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5" name="图片占位符 16">
            <a:extLst>
              <a:ext uri="{FF2B5EF4-FFF2-40B4-BE49-F238E27FC236}">
                <a16:creationId xmlns:a16="http://schemas.microsoft.com/office/drawing/2014/main" id="{AA9CA692-F649-41BA-A404-1B111B1990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3921681" y="1428875"/>
            <a:ext cx="2082880" cy="208366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6" name="图片占位符 16">
            <a:extLst>
              <a:ext uri="{FF2B5EF4-FFF2-40B4-BE49-F238E27FC236}">
                <a16:creationId xmlns:a16="http://schemas.microsoft.com/office/drawing/2014/main" id="{1F1B30A4-C46E-441C-8CFE-2AFE5A7D46B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37011" y="1428873"/>
            <a:ext cx="2082881" cy="2083661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560ADBE-53FE-4E1F-B496-3E46A04E54E7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D9B39F55-8117-4CD6-8149-D9F329B71FAC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554D6BFC-3993-45F6-B8A6-2CEE97188B06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DB38BE95-537C-45BA-9BA0-BB9C1C9F7DBD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AA584A68-4BB9-425E-92C8-D982EC7A4EA5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93" name="Freeform 7">
                <a:extLst>
                  <a:ext uri="{FF2B5EF4-FFF2-40B4-BE49-F238E27FC236}">
                    <a16:creationId xmlns:a16="http://schemas.microsoft.com/office/drawing/2014/main" id="{32433BE4-4F08-4F92-BE39-5B77C10856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9">
                <a:extLst>
                  <a:ext uri="{FF2B5EF4-FFF2-40B4-BE49-F238E27FC236}">
                    <a16:creationId xmlns:a16="http://schemas.microsoft.com/office/drawing/2014/main" id="{51764DA2-52E2-423F-85D6-75B1BABB16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0">
                <a:extLst>
                  <a:ext uri="{FF2B5EF4-FFF2-40B4-BE49-F238E27FC236}">
                    <a16:creationId xmlns:a16="http://schemas.microsoft.com/office/drawing/2014/main" id="{BFC2BC47-EF8E-4EC1-B60C-2088104A16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1">
                <a:extLst>
                  <a:ext uri="{FF2B5EF4-FFF2-40B4-BE49-F238E27FC236}">
                    <a16:creationId xmlns:a16="http://schemas.microsoft.com/office/drawing/2014/main" id="{67DEC311-D611-4149-B523-05C0ABBD58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12">
                <a:extLst>
                  <a:ext uri="{FF2B5EF4-FFF2-40B4-BE49-F238E27FC236}">
                    <a16:creationId xmlns:a16="http://schemas.microsoft.com/office/drawing/2014/main" id="{58233AB1-34C4-4BD9-9FB0-767BD166F9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3">
                <a:extLst>
                  <a:ext uri="{FF2B5EF4-FFF2-40B4-BE49-F238E27FC236}">
                    <a16:creationId xmlns:a16="http://schemas.microsoft.com/office/drawing/2014/main" id="{0E260866-AE30-4945-9922-7D1DB2D685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4">
                <a:extLst>
                  <a:ext uri="{FF2B5EF4-FFF2-40B4-BE49-F238E27FC236}">
                    <a16:creationId xmlns:a16="http://schemas.microsoft.com/office/drawing/2014/main" id="{30721946-26CB-4B88-BDEC-9FC3BF1EDA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5">
                <a:extLst>
                  <a:ext uri="{FF2B5EF4-FFF2-40B4-BE49-F238E27FC236}">
                    <a16:creationId xmlns:a16="http://schemas.microsoft.com/office/drawing/2014/main" id="{97F4BE7F-CEF6-47B2-85EA-F36E445FCE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16">
                <a:extLst>
                  <a:ext uri="{FF2B5EF4-FFF2-40B4-BE49-F238E27FC236}">
                    <a16:creationId xmlns:a16="http://schemas.microsoft.com/office/drawing/2014/main" id="{1F031270-C195-4E41-879C-8D90DA423A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17">
                <a:extLst>
                  <a:ext uri="{FF2B5EF4-FFF2-40B4-BE49-F238E27FC236}">
                    <a16:creationId xmlns:a16="http://schemas.microsoft.com/office/drawing/2014/main" id="{B956F60E-DF5C-4886-A8A6-E136E58BD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18">
                <a:extLst>
                  <a:ext uri="{FF2B5EF4-FFF2-40B4-BE49-F238E27FC236}">
                    <a16:creationId xmlns:a16="http://schemas.microsoft.com/office/drawing/2014/main" id="{5DF39513-B111-4873-835A-3642EA8F4C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19">
                <a:extLst>
                  <a:ext uri="{FF2B5EF4-FFF2-40B4-BE49-F238E27FC236}">
                    <a16:creationId xmlns:a16="http://schemas.microsoft.com/office/drawing/2014/main" id="{16BE9DE5-536F-4E61-8F12-F24E6D9843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0">
                <a:extLst>
                  <a:ext uri="{FF2B5EF4-FFF2-40B4-BE49-F238E27FC236}">
                    <a16:creationId xmlns:a16="http://schemas.microsoft.com/office/drawing/2014/main" id="{CF2A6ADC-82E1-43FA-AF66-3DDEF42493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1">
                <a:extLst>
                  <a:ext uri="{FF2B5EF4-FFF2-40B4-BE49-F238E27FC236}">
                    <a16:creationId xmlns:a16="http://schemas.microsoft.com/office/drawing/2014/main" id="{B7DAE460-AD21-4F40-9793-E7AA269897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22">
                <a:extLst>
                  <a:ext uri="{FF2B5EF4-FFF2-40B4-BE49-F238E27FC236}">
                    <a16:creationId xmlns:a16="http://schemas.microsoft.com/office/drawing/2014/main" id="{4FFEAC41-3023-4674-9AF0-CD5FE98D11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23">
                <a:extLst>
                  <a:ext uri="{FF2B5EF4-FFF2-40B4-BE49-F238E27FC236}">
                    <a16:creationId xmlns:a16="http://schemas.microsoft.com/office/drawing/2014/main" id="{9AAD7AF7-A26A-4DD7-86A8-2F52CD4CAE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24">
                <a:extLst>
                  <a:ext uri="{FF2B5EF4-FFF2-40B4-BE49-F238E27FC236}">
                    <a16:creationId xmlns:a16="http://schemas.microsoft.com/office/drawing/2014/main" id="{789B96A4-624B-4D8C-859E-6BABECD31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25">
                <a:extLst>
                  <a:ext uri="{FF2B5EF4-FFF2-40B4-BE49-F238E27FC236}">
                    <a16:creationId xmlns:a16="http://schemas.microsoft.com/office/drawing/2014/main" id="{8C36D16E-3DA8-42CF-9DDC-7D834D21B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26">
                <a:extLst>
                  <a:ext uri="{FF2B5EF4-FFF2-40B4-BE49-F238E27FC236}">
                    <a16:creationId xmlns:a16="http://schemas.microsoft.com/office/drawing/2014/main" id="{5D08ED91-07A5-4FA2-9606-65CAFAA55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27">
                <a:extLst>
                  <a:ext uri="{FF2B5EF4-FFF2-40B4-BE49-F238E27FC236}">
                    <a16:creationId xmlns:a16="http://schemas.microsoft.com/office/drawing/2014/main" id="{268BFE47-D008-438E-8367-EBB49066E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28">
                <a:extLst>
                  <a:ext uri="{FF2B5EF4-FFF2-40B4-BE49-F238E27FC236}">
                    <a16:creationId xmlns:a16="http://schemas.microsoft.com/office/drawing/2014/main" id="{943B9CF9-1706-4C9F-BDA9-9321F3F408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29">
                <a:extLst>
                  <a:ext uri="{FF2B5EF4-FFF2-40B4-BE49-F238E27FC236}">
                    <a16:creationId xmlns:a16="http://schemas.microsoft.com/office/drawing/2014/main" id="{24627C97-2BBB-4C33-B847-0DF9DC1B5E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30">
                <a:extLst>
                  <a:ext uri="{FF2B5EF4-FFF2-40B4-BE49-F238E27FC236}">
                    <a16:creationId xmlns:a16="http://schemas.microsoft.com/office/drawing/2014/main" id="{BD10ACA2-6749-4896-88C7-FD8AA31B05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31">
                <a:extLst>
                  <a:ext uri="{FF2B5EF4-FFF2-40B4-BE49-F238E27FC236}">
                    <a16:creationId xmlns:a16="http://schemas.microsoft.com/office/drawing/2014/main" id="{E8F7BFB5-7363-4193-9733-7175C7EC63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32">
                <a:extLst>
                  <a:ext uri="{FF2B5EF4-FFF2-40B4-BE49-F238E27FC236}">
                    <a16:creationId xmlns:a16="http://schemas.microsoft.com/office/drawing/2014/main" id="{9D27B6A7-AD72-4937-96AE-207857EFAF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33">
                <a:extLst>
                  <a:ext uri="{FF2B5EF4-FFF2-40B4-BE49-F238E27FC236}">
                    <a16:creationId xmlns:a16="http://schemas.microsoft.com/office/drawing/2014/main" id="{E3FCA93D-4CB0-472E-BCE7-207E9A7E36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34">
                <a:extLst>
                  <a:ext uri="{FF2B5EF4-FFF2-40B4-BE49-F238E27FC236}">
                    <a16:creationId xmlns:a16="http://schemas.microsoft.com/office/drawing/2014/main" id="{B721882A-A532-42E3-B0FB-4C96AA9FF4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46">
                <a:extLst>
                  <a:ext uri="{FF2B5EF4-FFF2-40B4-BE49-F238E27FC236}">
                    <a16:creationId xmlns:a16="http://schemas.microsoft.com/office/drawing/2014/main" id="{AB8B669A-4EE5-4220-B3DD-0F3E824CC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47">
                <a:extLst>
                  <a:ext uri="{FF2B5EF4-FFF2-40B4-BE49-F238E27FC236}">
                    <a16:creationId xmlns:a16="http://schemas.microsoft.com/office/drawing/2014/main" id="{09CD7FDC-D4E4-4111-B53A-D1A6272AB0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48">
                <a:extLst>
                  <a:ext uri="{FF2B5EF4-FFF2-40B4-BE49-F238E27FC236}">
                    <a16:creationId xmlns:a16="http://schemas.microsoft.com/office/drawing/2014/main" id="{35A93644-6522-49DF-A936-47A8B89C4C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49">
                <a:extLst>
                  <a:ext uri="{FF2B5EF4-FFF2-40B4-BE49-F238E27FC236}">
                    <a16:creationId xmlns:a16="http://schemas.microsoft.com/office/drawing/2014/main" id="{7AC1FDA7-249E-4357-A05D-CD67B19644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50">
                <a:extLst>
                  <a:ext uri="{FF2B5EF4-FFF2-40B4-BE49-F238E27FC236}">
                    <a16:creationId xmlns:a16="http://schemas.microsoft.com/office/drawing/2014/main" id="{48EE4FBE-2DA0-44B0-B4C9-B4ACD8889A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51">
                <a:extLst>
                  <a:ext uri="{FF2B5EF4-FFF2-40B4-BE49-F238E27FC236}">
                    <a16:creationId xmlns:a16="http://schemas.microsoft.com/office/drawing/2014/main" id="{350858FF-2E15-4B3E-9209-36EEC3BC7E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52">
                <a:extLst>
                  <a:ext uri="{FF2B5EF4-FFF2-40B4-BE49-F238E27FC236}">
                    <a16:creationId xmlns:a16="http://schemas.microsoft.com/office/drawing/2014/main" id="{D5B84CB0-C1EB-48F0-81C0-A2EF53E503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53">
                <a:extLst>
                  <a:ext uri="{FF2B5EF4-FFF2-40B4-BE49-F238E27FC236}">
                    <a16:creationId xmlns:a16="http://schemas.microsoft.com/office/drawing/2014/main" id="{A41497B8-AB8A-4090-A901-337B842DFD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54">
                <a:extLst>
                  <a:ext uri="{FF2B5EF4-FFF2-40B4-BE49-F238E27FC236}">
                    <a16:creationId xmlns:a16="http://schemas.microsoft.com/office/drawing/2014/main" id="{CB87C1A6-038C-471A-8316-748F90ADD5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55">
                <a:extLst>
                  <a:ext uri="{FF2B5EF4-FFF2-40B4-BE49-F238E27FC236}">
                    <a16:creationId xmlns:a16="http://schemas.microsoft.com/office/drawing/2014/main" id="{3EF62E49-56AD-4520-92AF-C2748C10F2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56">
                <a:extLst>
                  <a:ext uri="{FF2B5EF4-FFF2-40B4-BE49-F238E27FC236}">
                    <a16:creationId xmlns:a16="http://schemas.microsoft.com/office/drawing/2014/main" id="{96FCA361-890F-4218-B09E-45A641DB99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57">
                <a:extLst>
                  <a:ext uri="{FF2B5EF4-FFF2-40B4-BE49-F238E27FC236}">
                    <a16:creationId xmlns:a16="http://schemas.microsoft.com/office/drawing/2014/main" id="{D5A3188C-07A5-4AFE-918E-281A86B918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58">
                <a:extLst>
                  <a:ext uri="{FF2B5EF4-FFF2-40B4-BE49-F238E27FC236}">
                    <a16:creationId xmlns:a16="http://schemas.microsoft.com/office/drawing/2014/main" id="{AA3A54DF-F014-4D52-90C1-93A0E72D2A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33" name="文本占位符 65">
            <a:extLst>
              <a:ext uri="{FF2B5EF4-FFF2-40B4-BE49-F238E27FC236}">
                <a16:creationId xmlns:a16="http://schemas.microsoft.com/office/drawing/2014/main" id="{A153AA9C-3705-4AAF-B50D-DC34E4633785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2892265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手机样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FC851A91-2696-4EFC-818B-38A8BC9CD4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12208" y="1425576"/>
            <a:ext cx="2761487" cy="5432425"/>
          </a:xfrm>
          <a:custGeom>
            <a:avLst/>
            <a:gdLst>
              <a:gd name="connsiteX0" fmla="*/ 226557 w 2727960"/>
              <a:gd name="connsiteY0" fmla="*/ 0 h 5432425"/>
              <a:gd name="connsiteX1" fmla="*/ 2501403 w 2727960"/>
              <a:gd name="connsiteY1" fmla="*/ 0 h 5432425"/>
              <a:gd name="connsiteX2" fmla="*/ 2727960 w 2727960"/>
              <a:gd name="connsiteY2" fmla="*/ 226557 h 5432425"/>
              <a:gd name="connsiteX3" fmla="*/ 2727960 w 2727960"/>
              <a:gd name="connsiteY3" fmla="*/ 5432425 h 5432425"/>
              <a:gd name="connsiteX4" fmla="*/ 0 w 2727960"/>
              <a:gd name="connsiteY4" fmla="*/ 5432425 h 5432425"/>
              <a:gd name="connsiteX5" fmla="*/ 0 w 2727960"/>
              <a:gd name="connsiteY5" fmla="*/ 226557 h 5432425"/>
              <a:gd name="connsiteX6" fmla="*/ 226557 w 2727960"/>
              <a:gd name="connsiteY6" fmla="*/ 0 h 543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27960" h="5432425">
                <a:moveTo>
                  <a:pt x="226557" y="0"/>
                </a:moveTo>
                <a:lnTo>
                  <a:pt x="2501403" y="0"/>
                </a:lnTo>
                <a:cubicBezTo>
                  <a:pt x="2626527" y="0"/>
                  <a:pt x="2727960" y="101433"/>
                  <a:pt x="2727960" y="226557"/>
                </a:cubicBezTo>
                <a:lnTo>
                  <a:pt x="2727960" y="5432425"/>
                </a:lnTo>
                <a:lnTo>
                  <a:pt x="0" y="5432425"/>
                </a:lnTo>
                <a:lnTo>
                  <a:pt x="0" y="226557"/>
                </a:lnTo>
                <a:cubicBezTo>
                  <a:pt x="0" y="101433"/>
                  <a:pt x="101433" y="0"/>
                  <a:pt x="2265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2844D37-073C-4610-8779-61E112A24D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57"/>
          <a:stretch/>
        </p:blipFill>
        <p:spPr>
          <a:xfrm>
            <a:off x="4023982" y="970876"/>
            <a:ext cx="4144035" cy="588712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F9976BE-55E9-4E9E-ABBD-793CA89F037A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260680F-ECAA-4D59-8FEB-5D0D8DA95B8F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5" name="Freeform 19">
              <a:extLst>
                <a:ext uri="{FF2B5EF4-FFF2-40B4-BE49-F238E27FC236}">
                  <a16:creationId xmlns:a16="http://schemas.microsoft.com/office/drawing/2014/main" id="{81DBE006-A25C-44A0-9AF5-411F75B51F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6" name="Freeform 20">
              <a:extLst>
                <a:ext uri="{FF2B5EF4-FFF2-40B4-BE49-F238E27FC236}">
                  <a16:creationId xmlns:a16="http://schemas.microsoft.com/office/drawing/2014/main" id="{91AC3BDE-5BDC-444D-975A-87A9EF3F3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id="{B64AAA0D-3A52-4EC3-AB22-12464DFDC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8" name="Freeform 23">
              <a:extLst>
                <a:ext uri="{FF2B5EF4-FFF2-40B4-BE49-F238E27FC236}">
                  <a16:creationId xmlns:a16="http://schemas.microsoft.com/office/drawing/2014/main" id="{4DFFFB12-78C4-4F0D-AD90-F8259DA2B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9" name="Freeform 24">
              <a:extLst>
                <a:ext uri="{FF2B5EF4-FFF2-40B4-BE49-F238E27FC236}">
                  <a16:creationId xmlns:a16="http://schemas.microsoft.com/office/drawing/2014/main" id="{A7536A1F-F950-4287-94FC-3B0202544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25">
              <a:extLst>
                <a:ext uri="{FF2B5EF4-FFF2-40B4-BE49-F238E27FC236}">
                  <a16:creationId xmlns:a16="http://schemas.microsoft.com/office/drawing/2014/main" id="{A3455568-7D4F-47BF-BF98-9993531E6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6">
              <a:extLst>
                <a:ext uri="{FF2B5EF4-FFF2-40B4-BE49-F238E27FC236}">
                  <a16:creationId xmlns:a16="http://schemas.microsoft.com/office/drawing/2014/main" id="{A8240DFA-9E0C-4579-AB1C-0162E66AC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7A238C7A-473F-48E5-ACE2-0602577C47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33">
              <a:extLst>
                <a:ext uri="{FF2B5EF4-FFF2-40B4-BE49-F238E27FC236}">
                  <a16:creationId xmlns:a16="http://schemas.microsoft.com/office/drawing/2014/main" id="{9BCE27E9-FE2E-43A8-BD5A-D15899D3F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35">
              <a:extLst>
                <a:ext uri="{FF2B5EF4-FFF2-40B4-BE49-F238E27FC236}">
                  <a16:creationId xmlns:a16="http://schemas.microsoft.com/office/drawing/2014/main" id="{C10416DF-6CF5-40AE-890B-E772F443D7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36">
              <a:extLst>
                <a:ext uri="{FF2B5EF4-FFF2-40B4-BE49-F238E27FC236}">
                  <a16:creationId xmlns:a16="http://schemas.microsoft.com/office/drawing/2014/main" id="{43372815-F368-4ED5-BE7B-09108713A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38">
              <a:extLst>
                <a:ext uri="{FF2B5EF4-FFF2-40B4-BE49-F238E27FC236}">
                  <a16:creationId xmlns:a16="http://schemas.microsoft.com/office/drawing/2014/main" id="{BA0D7251-6998-49DA-926E-796D4EDCB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9">
              <a:extLst>
                <a:ext uri="{FF2B5EF4-FFF2-40B4-BE49-F238E27FC236}">
                  <a16:creationId xmlns:a16="http://schemas.microsoft.com/office/drawing/2014/main" id="{EEDD8667-BE41-43DC-A358-7180A179E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40">
              <a:extLst>
                <a:ext uri="{FF2B5EF4-FFF2-40B4-BE49-F238E27FC236}">
                  <a16:creationId xmlns:a16="http://schemas.microsoft.com/office/drawing/2014/main" id="{8D00B370-3F80-4287-8A71-CB7E556D9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F4751B9B-D59E-4594-B27D-0ECC9F28F2EB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14F05B92-72CD-4FC2-92BD-2EBE7D3C9767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49D84261-FCCC-406D-BB96-48DBFD9499B3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8532B412-BF1D-419D-B6D2-DFD3A04A6D90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79" name="Freeform 7">
                <a:extLst>
                  <a:ext uri="{FF2B5EF4-FFF2-40B4-BE49-F238E27FC236}">
                    <a16:creationId xmlns:a16="http://schemas.microsoft.com/office/drawing/2014/main" id="{E890A190-2E52-455C-BD01-95137C3DF9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9">
                <a:extLst>
                  <a:ext uri="{FF2B5EF4-FFF2-40B4-BE49-F238E27FC236}">
                    <a16:creationId xmlns:a16="http://schemas.microsoft.com/office/drawing/2014/main" id="{106619BB-562E-4784-8EE7-5C2E75F825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10">
                <a:extLst>
                  <a:ext uri="{FF2B5EF4-FFF2-40B4-BE49-F238E27FC236}">
                    <a16:creationId xmlns:a16="http://schemas.microsoft.com/office/drawing/2014/main" id="{293A581A-E831-4103-B9B7-4143FC4CD6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11">
                <a:extLst>
                  <a:ext uri="{FF2B5EF4-FFF2-40B4-BE49-F238E27FC236}">
                    <a16:creationId xmlns:a16="http://schemas.microsoft.com/office/drawing/2014/main" id="{389C9D4F-C196-4B87-A496-C9B0E44F29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12">
                <a:extLst>
                  <a:ext uri="{FF2B5EF4-FFF2-40B4-BE49-F238E27FC236}">
                    <a16:creationId xmlns:a16="http://schemas.microsoft.com/office/drawing/2014/main" id="{E2FFB9EE-BA6D-448B-B5C1-2790B7CADE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13">
                <a:extLst>
                  <a:ext uri="{FF2B5EF4-FFF2-40B4-BE49-F238E27FC236}">
                    <a16:creationId xmlns:a16="http://schemas.microsoft.com/office/drawing/2014/main" id="{1BD366BD-60DB-43F1-B8D3-CB0248EF41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14">
                <a:extLst>
                  <a:ext uri="{FF2B5EF4-FFF2-40B4-BE49-F238E27FC236}">
                    <a16:creationId xmlns:a16="http://schemas.microsoft.com/office/drawing/2014/main" id="{E519707E-5F8A-410E-9D77-C0A7C5B091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15">
                <a:extLst>
                  <a:ext uri="{FF2B5EF4-FFF2-40B4-BE49-F238E27FC236}">
                    <a16:creationId xmlns:a16="http://schemas.microsoft.com/office/drawing/2014/main" id="{4FAF17A2-4E3D-4253-8DBA-4FFCEFA5F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6">
                <a:extLst>
                  <a:ext uri="{FF2B5EF4-FFF2-40B4-BE49-F238E27FC236}">
                    <a16:creationId xmlns:a16="http://schemas.microsoft.com/office/drawing/2014/main" id="{E30F5AFF-D7D2-46C7-ABB0-F806862687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7">
                <a:extLst>
                  <a:ext uri="{FF2B5EF4-FFF2-40B4-BE49-F238E27FC236}">
                    <a16:creationId xmlns:a16="http://schemas.microsoft.com/office/drawing/2014/main" id="{0E5867A6-7F38-4DB7-80B1-3042CCB57D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8">
                <a:extLst>
                  <a:ext uri="{FF2B5EF4-FFF2-40B4-BE49-F238E27FC236}">
                    <a16:creationId xmlns:a16="http://schemas.microsoft.com/office/drawing/2014/main" id="{4E08BDE6-C14E-4A0B-9752-804BA469EB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9">
                <a:extLst>
                  <a:ext uri="{FF2B5EF4-FFF2-40B4-BE49-F238E27FC236}">
                    <a16:creationId xmlns:a16="http://schemas.microsoft.com/office/drawing/2014/main" id="{E9414496-E6BE-4D21-A307-3AF7A3F81A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20">
                <a:extLst>
                  <a:ext uri="{FF2B5EF4-FFF2-40B4-BE49-F238E27FC236}">
                    <a16:creationId xmlns:a16="http://schemas.microsoft.com/office/drawing/2014/main" id="{60D0DECE-E1CC-4BAF-803C-A399140836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21">
                <a:extLst>
                  <a:ext uri="{FF2B5EF4-FFF2-40B4-BE49-F238E27FC236}">
                    <a16:creationId xmlns:a16="http://schemas.microsoft.com/office/drawing/2014/main" id="{719A83BA-6FA4-4157-AD96-FD8436B4A8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22">
                <a:extLst>
                  <a:ext uri="{FF2B5EF4-FFF2-40B4-BE49-F238E27FC236}">
                    <a16:creationId xmlns:a16="http://schemas.microsoft.com/office/drawing/2014/main" id="{B0725B09-D7BF-47B1-BDC4-4B7877A0B4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23">
                <a:extLst>
                  <a:ext uri="{FF2B5EF4-FFF2-40B4-BE49-F238E27FC236}">
                    <a16:creationId xmlns:a16="http://schemas.microsoft.com/office/drawing/2014/main" id="{6075A37F-A83B-41D9-8D1A-28A9FF8FD7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24">
                <a:extLst>
                  <a:ext uri="{FF2B5EF4-FFF2-40B4-BE49-F238E27FC236}">
                    <a16:creationId xmlns:a16="http://schemas.microsoft.com/office/drawing/2014/main" id="{FB89E365-3054-4014-A655-304B244193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25">
                <a:extLst>
                  <a:ext uri="{FF2B5EF4-FFF2-40B4-BE49-F238E27FC236}">
                    <a16:creationId xmlns:a16="http://schemas.microsoft.com/office/drawing/2014/main" id="{6C9D2D82-3354-4D9B-BA01-B980AA2999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6">
                <a:extLst>
                  <a:ext uri="{FF2B5EF4-FFF2-40B4-BE49-F238E27FC236}">
                    <a16:creationId xmlns:a16="http://schemas.microsoft.com/office/drawing/2014/main" id="{F8C6E3F6-466E-4BD9-8ABE-A7BF936129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7">
                <a:extLst>
                  <a:ext uri="{FF2B5EF4-FFF2-40B4-BE49-F238E27FC236}">
                    <a16:creationId xmlns:a16="http://schemas.microsoft.com/office/drawing/2014/main" id="{6B4A08BF-DB82-4045-B9BD-C76B4B224A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8">
                <a:extLst>
                  <a:ext uri="{FF2B5EF4-FFF2-40B4-BE49-F238E27FC236}">
                    <a16:creationId xmlns:a16="http://schemas.microsoft.com/office/drawing/2014/main" id="{2C2698D5-4CC8-4096-8388-41F0B1416B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29">
                <a:extLst>
                  <a:ext uri="{FF2B5EF4-FFF2-40B4-BE49-F238E27FC236}">
                    <a16:creationId xmlns:a16="http://schemas.microsoft.com/office/drawing/2014/main" id="{3CA7F333-036F-4D3A-8379-954A546AD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30">
                <a:extLst>
                  <a:ext uri="{FF2B5EF4-FFF2-40B4-BE49-F238E27FC236}">
                    <a16:creationId xmlns:a16="http://schemas.microsoft.com/office/drawing/2014/main" id="{6A889E60-E004-44E6-8DC4-80FDAF5567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31">
                <a:extLst>
                  <a:ext uri="{FF2B5EF4-FFF2-40B4-BE49-F238E27FC236}">
                    <a16:creationId xmlns:a16="http://schemas.microsoft.com/office/drawing/2014/main" id="{F8EC713C-7F39-4E7F-9124-A6DC086A38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32">
                <a:extLst>
                  <a:ext uri="{FF2B5EF4-FFF2-40B4-BE49-F238E27FC236}">
                    <a16:creationId xmlns:a16="http://schemas.microsoft.com/office/drawing/2014/main" id="{BD05F458-1BF9-4554-BD03-1CC7711075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33">
                <a:extLst>
                  <a:ext uri="{FF2B5EF4-FFF2-40B4-BE49-F238E27FC236}">
                    <a16:creationId xmlns:a16="http://schemas.microsoft.com/office/drawing/2014/main" id="{108B5BBC-0148-40A7-B488-874917E52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34">
                <a:extLst>
                  <a:ext uri="{FF2B5EF4-FFF2-40B4-BE49-F238E27FC236}">
                    <a16:creationId xmlns:a16="http://schemas.microsoft.com/office/drawing/2014/main" id="{1616CC80-2016-4951-8901-9EF2653D0F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46">
                <a:extLst>
                  <a:ext uri="{FF2B5EF4-FFF2-40B4-BE49-F238E27FC236}">
                    <a16:creationId xmlns:a16="http://schemas.microsoft.com/office/drawing/2014/main" id="{E960C6CD-A6EC-4E56-B561-F5CFDAA1B8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47">
                <a:extLst>
                  <a:ext uri="{FF2B5EF4-FFF2-40B4-BE49-F238E27FC236}">
                    <a16:creationId xmlns:a16="http://schemas.microsoft.com/office/drawing/2014/main" id="{19F4DCC6-2AA1-4311-85A6-802666202C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48">
                <a:extLst>
                  <a:ext uri="{FF2B5EF4-FFF2-40B4-BE49-F238E27FC236}">
                    <a16:creationId xmlns:a16="http://schemas.microsoft.com/office/drawing/2014/main" id="{449AF28D-AC2C-4019-9D73-A1D76DC0A2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49">
                <a:extLst>
                  <a:ext uri="{FF2B5EF4-FFF2-40B4-BE49-F238E27FC236}">
                    <a16:creationId xmlns:a16="http://schemas.microsoft.com/office/drawing/2014/main" id="{261E6B36-4EA9-458A-A45A-5C0DCB8AAB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50">
                <a:extLst>
                  <a:ext uri="{FF2B5EF4-FFF2-40B4-BE49-F238E27FC236}">
                    <a16:creationId xmlns:a16="http://schemas.microsoft.com/office/drawing/2014/main" id="{398D5C21-3C08-4CE5-8431-DCF060E8E3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51">
                <a:extLst>
                  <a:ext uri="{FF2B5EF4-FFF2-40B4-BE49-F238E27FC236}">
                    <a16:creationId xmlns:a16="http://schemas.microsoft.com/office/drawing/2014/main" id="{4192854D-D3F3-47FD-A312-9585E9805D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52">
                <a:extLst>
                  <a:ext uri="{FF2B5EF4-FFF2-40B4-BE49-F238E27FC236}">
                    <a16:creationId xmlns:a16="http://schemas.microsoft.com/office/drawing/2014/main" id="{4A745892-B11A-4AA7-AB7F-9B5992181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53">
                <a:extLst>
                  <a:ext uri="{FF2B5EF4-FFF2-40B4-BE49-F238E27FC236}">
                    <a16:creationId xmlns:a16="http://schemas.microsoft.com/office/drawing/2014/main" id="{C6DAA62A-F51F-458C-A4DE-5FCFC79E76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54">
                <a:extLst>
                  <a:ext uri="{FF2B5EF4-FFF2-40B4-BE49-F238E27FC236}">
                    <a16:creationId xmlns:a16="http://schemas.microsoft.com/office/drawing/2014/main" id="{BEE763DA-3920-4419-8ADF-6DB021D0A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55">
                <a:extLst>
                  <a:ext uri="{FF2B5EF4-FFF2-40B4-BE49-F238E27FC236}">
                    <a16:creationId xmlns:a16="http://schemas.microsoft.com/office/drawing/2014/main" id="{C61D19DF-3339-4382-A40A-732CC59E55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6">
                <a:extLst>
                  <a:ext uri="{FF2B5EF4-FFF2-40B4-BE49-F238E27FC236}">
                    <a16:creationId xmlns:a16="http://schemas.microsoft.com/office/drawing/2014/main" id="{30E3AF9D-0C54-4370-87D3-B855193D7E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7">
                <a:extLst>
                  <a:ext uri="{FF2B5EF4-FFF2-40B4-BE49-F238E27FC236}">
                    <a16:creationId xmlns:a16="http://schemas.microsoft.com/office/drawing/2014/main" id="{376F742D-A326-4786-8510-2DFE123417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58">
                <a:extLst>
                  <a:ext uri="{FF2B5EF4-FFF2-40B4-BE49-F238E27FC236}">
                    <a16:creationId xmlns:a16="http://schemas.microsoft.com/office/drawing/2014/main" id="{1497B6C5-83CF-4DA4-801C-5AFDAB3D5C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19" name="文本占位符 65">
            <a:extLst>
              <a:ext uri="{FF2B5EF4-FFF2-40B4-BE49-F238E27FC236}">
                <a16:creationId xmlns:a16="http://schemas.microsoft.com/office/drawing/2014/main" id="{6592DB98-26D7-4C62-AD48-AD0920FC3D5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27467599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电脑样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92560382-7E68-4B32-92B5-A2C94E7B86BB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8" name="Freeform 19">
              <a:extLst>
                <a:ext uri="{FF2B5EF4-FFF2-40B4-BE49-F238E27FC236}">
                  <a16:creationId xmlns:a16="http://schemas.microsoft.com/office/drawing/2014/main" id="{E636BE14-C0D2-4D61-BB38-3EE8B26A02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9" name="Freeform 20">
              <a:extLst>
                <a:ext uri="{FF2B5EF4-FFF2-40B4-BE49-F238E27FC236}">
                  <a16:creationId xmlns:a16="http://schemas.microsoft.com/office/drawing/2014/main" id="{047AD7C1-3AD6-47A0-B194-8FB91C072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0" name="Freeform 22">
              <a:extLst>
                <a:ext uri="{FF2B5EF4-FFF2-40B4-BE49-F238E27FC236}">
                  <a16:creationId xmlns:a16="http://schemas.microsoft.com/office/drawing/2014/main" id="{AC26C9D8-7E95-4A44-8495-C575D7A83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43E9C3BF-6E9A-4AB8-B7FD-88012E351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2" name="Freeform 24">
              <a:extLst>
                <a:ext uri="{FF2B5EF4-FFF2-40B4-BE49-F238E27FC236}">
                  <a16:creationId xmlns:a16="http://schemas.microsoft.com/office/drawing/2014/main" id="{F3CC13E6-75EE-47C5-93E3-4D979EE2D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3" name="Freeform 25">
              <a:extLst>
                <a:ext uri="{FF2B5EF4-FFF2-40B4-BE49-F238E27FC236}">
                  <a16:creationId xmlns:a16="http://schemas.microsoft.com/office/drawing/2014/main" id="{EC0BD02F-34CC-4BA4-8347-86CB32878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4" name="Freeform 26">
              <a:extLst>
                <a:ext uri="{FF2B5EF4-FFF2-40B4-BE49-F238E27FC236}">
                  <a16:creationId xmlns:a16="http://schemas.microsoft.com/office/drawing/2014/main" id="{81E1755D-3D9F-4D16-B600-8027B8837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5" name="Freeform 31">
              <a:extLst>
                <a:ext uri="{FF2B5EF4-FFF2-40B4-BE49-F238E27FC236}">
                  <a16:creationId xmlns:a16="http://schemas.microsoft.com/office/drawing/2014/main" id="{9E297B44-AF06-42C5-BF81-53DF855899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8AA09C0F-AF5F-4F78-ABEC-E7815728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7" name="Freeform 35">
              <a:extLst>
                <a:ext uri="{FF2B5EF4-FFF2-40B4-BE49-F238E27FC236}">
                  <a16:creationId xmlns:a16="http://schemas.microsoft.com/office/drawing/2014/main" id="{8890EF4E-57B7-4994-BA3F-F25E177E5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8" name="Freeform 36">
              <a:extLst>
                <a:ext uri="{FF2B5EF4-FFF2-40B4-BE49-F238E27FC236}">
                  <a16:creationId xmlns:a16="http://schemas.microsoft.com/office/drawing/2014/main" id="{1E9F0B4D-1A6A-4C11-BB61-C76C2B29E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9" name="Freeform 38">
              <a:extLst>
                <a:ext uri="{FF2B5EF4-FFF2-40B4-BE49-F238E27FC236}">
                  <a16:creationId xmlns:a16="http://schemas.microsoft.com/office/drawing/2014/main" id="{65EF05F4-A63B-4C09-9302-44D15E908E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39">
              <a:extLst>
                <a:ext uri="{FF2B5EF4-FFF2-40B4-BE49-F238E27FC236}">
                  <a16:creationId xmlns:a16="http://schemas.microsoft.com/office/drawing/2014/main" id="{146A1244-CC2B-4313-B3AC-C6DCEC59A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40">
              <a:extLst>
                <a:ext uri="{FF2B5EF4-FFF2-40B4-BE49-F238E27FC236}">
                  <a16:creationId xmlns:a16="http://schemas.microsoft.com/office/drawing/2014/main" id="{691E85B0-0064-4CF9-893C-93565883F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65" name="椭圆 64">
            <a:extLst>
              <a:ext uri="{FF2B5EF4-FFF2-40B4-BE49-F238E27FC236}">
                <a16:creationId xmlns:a16="http://schemas.microsoft.com/office/drawing/2014/main" id="{C91AC609-1C85-4B31-B732-372D2DCB66BD}"/>
              </a:ext>
            </a:extLst>
          </p:cNvPr>
          <p:cNvSpPr/>
          <p:nvPr userDrawn="1"/>
        </p:nvSpPr>
        <p:spPr>
          <a:xfrm>
            <a:off x="6958403" y="5702153"/>
            <a:ext cx="2640760" cy="529481"/>
          </a:xfrm>
          <a:prstGeom prst="ellipse">
            <a:avLst/>
          </a:prstGeom>
          <a:solidFill>
            <a:schemeClr val="bg2">
              <a:lumMod val="50000"/>
              <a:alpha val="32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C69C672-6372-4EEC-81B5-8A467BF980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469" y="1494982"/>
            <a:ext cx="5799137" cy="4525085"/>
          </a:xfrm>
          <a:prstGeom prst="rect">
            <a:avLst/>
          </a:prstGeom>
        </p:spPr>
      </p:pic>
      <p:sp>
        <p:nvSpPr>
          <p:cNvPr id="23" name="图片占位符 22">
            <a:extLst>
              <a:ext uri="{FF2B5EF4-FFF2-40B4-BE49-F238E27FC236}">
                <a16:creationId xmlns:a16="http://schemas.microsoft.com/office/drawing/2014/main" id="{014561A0-BE0B-400B-9310-464A46596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75656" y="1711325"/>
            <a:ext cx="5324475" cy="30146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E9C6B18-D060-444B-A14D-F88EC02D4727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6E523764-D2B2-4F67-8391-EBFE3731D55A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A5F321BF-3156-4054-84B5-C870628FD3AC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434CB82C-1B5C-4726-9121-6C9D13DCFFFA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A40700DD-4DE6-48BA-85E9-F38FD9A29D5B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74" name="Freeform 7">
                <a:extLst>
                  <a:ext uri="{FF2B5EF4-FFF2-40B4-BE49-F238E27FC236}">
                    <a16:creationId xmlns:a16="http://schemas.microsoft.com/office/drawing/2014/main" id="{AB1FFE08-0928-48AE-B886-8151D1637F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9">
                <a:extLst>
                  <a:ext uri="{FF2B5EF4-FFF2-40B4-BE49-F238E27FC236}">
                    <a16:creationId xmlns:a16="http://schemas.microsoft.com/office/drawing/2014/main" id="{BA010DF6-936F-45D4-9005-6989C9EB08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10">
                <a:extLst>
                  <a:ext uri="{FF2B5EF4-FFF2-40B4-BE49-F238E27FC236}">
                    <a16:creationId xmlns:a16="http://schemas.microsoft.com/office/drawing/2014/main" id="{4B8E84F8-D9FB-4D45-A56C-2E2162E2D2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11">
                <a:extLst>
                  <a:ext uri="{FF2B5EF4-FFF2-40B4-BE49-F238E27FC236}">
                    <a16:creationId xmlns:a16="http://schemas.microsoft.com/office/drawing/2014/main" id="{DDDAFEB3-913F-4C4D-9445-B34410C1F0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12">
                <a:extLst>
                  <a:ext uri="{FF2B5EF4-FFF2-40B4-BE49-F238E27FC236}">
                    <a16:creationId xmlns:a16="http://schemas.microsoft.com/office/drawing/2014/main" id="{0007D336-361E-473B-87EF-2799716810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97C4FA5B-7C45-4753-9C81-6CC326798E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14">
                <a:extLst>
                  <a:ext uri="{FF2B5EF4-FFF2-40B4-BE49-F238E27FC236}">
                    <a16:creationId xmlns:a16="http://schemas.microsoft.com/office/drawing/2014/main" id="{757CE777-032E-48A0-B724-6B41555735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15">
                <a:extLst>
                  <a:ext uri="{FF2B5EF4-FFF2-40B4-BE49-F238E27FC236}">
                    <a16:creationId xmlns:a16="http://schemas.microsoft.com/office/drawing/2014/main" id="{2589976A-0533-410E-BA22-3076CD2F0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16">
                <a:extLst>
                  <a:ext uri="{FF2B5EF4-FFF2-40B4-BE49-F238E27FC236}">
                    <a16:creationId xmlns:a16="http://schemas.microsoft.com/office/drawing/2014/main" id="{789A7A9C-5D88-4CFE-949C-4BD50C6375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17">
                <a:extLst>
                  <a:ext uri="{FF2B5EF4-FFF2-40B4-BE49-F238E27FC236}">
                    <a16:creationId xmlns:a16="http://schemas.microsoft.com/office/drawing/2014/main" id="{54737033-7EFA-45ED-9A3E-3C513D17F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18">
                <a:extLst>
                  <a:ext uri="{FF2B5EF4-FFF2-40B4-BE49-F238E27FC236}">
                    <a16:creationId xmlns:a16="http://schemas.microsoft.com/office/drawing/2014/main" id="{F84FD3ED-D293-44A3-8B6B-74990915C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19">
                <a:extLst>
                  <a:ext uri="{FF2B5EF4-FFF2-40B4-BE49-F238E27FC236}">
                    <a16:creationId xmlns:a16="http://schemas.microsoft.com/office/drawing/2014/main" id="{EBC32428-8F94-40E6-8315-EC74B7B882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20">
                <a:extLst>
                  <a:ext uri="{FF2B5EF4-FFF2-40B4-BE49-F238E27FC236}">
                    <a16:creationId xmlns:a16="http://schemas.microsoft.com/office/drawing/2014/main" id="{C614F9F3-BD52-4D49-8A44-9307C921AF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21">
                <a:extLst>
                  <a:ext uri="{FF2B5EF4-FFF2-40B4-BE49-F238E27FC236}">
                    <a16:creationId xmlns:a16="http://schemas.microsoft.com/office/drawing/2014/main" id="{A098812A-76D1-450F-8C4D-56268F1D20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22">
                <a:extLst>
                  <a:ext uri="{FF2B5EF4-FFF2-40B4-BE49-F238E27FC236}">
                    <a16:creationId xmlns:a16="http://schemas.microsoft.com/office/drawing/2014/main" id="{BC160648-C668-4C43-B618-7940BA9E0E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23">
                <a:extLst>
                  <a:ext uri="{FF2B5EF4-FFF2-40B4-BE49-F238E27FC236}">
                    <a16:creationId xmlns:a16="http://schemas.microsoft.com/office/drawing/2014/main" id="{51EC974B-C963-46EE-AF86-EEA8FA573D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24">
                <a:extLst>
                  <a:ext uri="{FF2B5EF4-FFF2-40B4-BE49-F238E27FC236}">
                    <a16:creationId xmlns:a16="http://schemas.microsoft.com/office/drawing/2014/main" id="{A0540C07-CC80-4082-9996-C1B431F42E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25">
                <a:extLst>
                  <a:ext uri="{FF2B5EF4-FFF2-40B4-BE49-F238E27FC236}">
                    <a16:creationId xmlns:a16="http://schemas.microsoft.com/office/drawing/2014/main" id="{BE208746-0331-4CFC-ACF1-C6A2B66554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26">
                <a:extLst>
                  <a:ext uri="{FF2B5EF4-FFF2-40B4-BE49-F238E27FC236}">
                    <a16:creationId xmlns:a16="http://schemas.microsoft.com/office/drawing/2014/main" id="{4DE0AB4B-5814-4858-A792-4AF54F7DCB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27">
                <a:extLst>
                  <a:ext uri="{FF2B5EF4-FFF2-40B4-BE49-F238E27FC236}">
                    <a16:creationId xmlns:a16="http://schemas.microsoft.com/office/drawing/2014/main" id="{E9C4E9A3-D1F9-40C5-8266-020B72D15B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28">
                <a:extLst>
                  <a:ext uri="{FF2B5EF4-FFF2-40B4-BE49-F238E27FC236}">
                    <a16:creationId xmlns:a16="http://schemas.microsoft.com/office/drawing/2014/main" id="{EFD38642-7EC6-47D5-B6E1-F91E394598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29">
                <a:extLst>
                  <a:ext uri="{FF2B5EF4-FFF2-40B4-BE49-F238E27FC236}">
                    <a16:creationId xmlns:a16="http://schemas.microsoft.com/office/drawing/2014/main" id="{425EE517-DF5D-4520-9FBC-F3A905483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30">
                <a:extLst>
                  <a:ext uri="{FF2B5EF4-FFF2-40B4-BE49-F238E27FC236}">
                    <a16:creationId xmlns:a16="http://schemas.microsoft.com/office/drawing/2014/main" id="{03D1E9A4-410B-4758-94EC-8E4C4C1E24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31">
                <a:extLst>
                  <a:ext uri="{FF2B5EF4-FFF2-40B4-BE49-F238E27FC236}">
                    <a16:creationId xmlns:a16="http://schemas.microsoft.com/office/drawing/2014/main" id="{9B6519BC-8899-4A39-B573-ABA97D2545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32">
                <a:extLst>
                  <a:ext uri="{FF2B5EF4-FFF2-40B4-BE49-F238E27FC236}">
                    <a16:creationId xmlns:a16="http://schemas.microsoft.com/office/drawing/2014/main" id="{80F81BCC-56FB-423C-8EDB-BBA82585E9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33">
                <a:extLst>
                  <a:ext uri="{FF2B5EF4-FFF2-40B4-BE49-F238E27FC236}">
                    <a16:creationId xmlns:a16="http://schemas.microsoft.com/office/drawing/2014/main" id="{7F17D343-7060-4157-AC10-AF51C2D8D1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34">
                <a:extLst>
                  <a:ext uri="{FF2B5EF4-FFF2-40B4-BE49-F238E27FC236}">
                    <a16:creationId xmlns:a16="http://schemas.microsoft.com/office/drawing/2014/main" id="{B86364ED-65A4-47E0-BC1C-163B5F83F1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46">
                <a:extLst>
                  <a:ext uri="{FF2B5EF4-FFF2-40B4-BE49-F238E27FC236}">
                    <a16:creationId xmlns:a16="http://schemas.microsoft.com/office/drawing/2014/main" id="{24EDAF91-56AD-4135-A681-5F59143882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47">
                <a:extLst>
                  <a:ext uri="{FF2B5EF4-FFF2-40B4-BE49-F238E27FC236}">
                    <a16:creationId xmlns:a16="http://schemas.microsoft.com/office/drawing/2014/main" id="{8709186E-F0B3-4EDC-9ADA-C3B1A79B6E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48">
                <a:extLst>
                  <a:ext uri="{FF2B5EF4-FFF2-40B4-BE49-F238E27FC236}">
                    <a16:creationId xmlns:a16="http://schemas.microsoft.com/office/drawing/2014/main" id="{8B1B148C-AAF9-4A2E-B640-E5777F3171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49">
                <a:extLst>
                  <a:ext uri="{FF2B5EF4-FFF2-40B4-BE49-F238E27FC236}">
                    <a16:creationId xmlns:a16="http://schemas.microsoft.com/office/drawing/2014/main" id="{A3054E55-3FBB-497B-9E98-A559A1EDF9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50">
                <a:extLst>
                  <a:ext uri="{FF2B5EF4-FFF2-40B4-BE49-F238E27FC236}">
                    <a16:creationId xmlns:a16="http://schemas.microsoft.com/office/drawing/2014/main" id="{2A49CD72-709C-4ECA-9927-9283F67948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51">
                <a:extLst>
                  <a:ext uri="{FF2B5EF4-FFF2-40B4-BE49-F238E27FC236}">
                    <a16:creationId xmlns:a16="http://schemas.microsoft.com/office/drawing/2014/main" id="{45B7F737-6C27-4377-93E8-DCB7F16344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52">
                <a:extLst>
                  <a:ext uri="{FF2B5EF4-FFF2-40B4-BE49-F238E27FC236}">
                    <a16:creationId xmlns:a16="http://schemas.microsoft.com/office/drawing/2014/main" id="{3990D280-F9BC-41C0-B636-5D715AAEDA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53">
                <a:extLst>
                  <a:ext uri="{FF2B5EF4-FFF2-40B4-BE49-F238E27FC236}">
                    <a16:creationId xmlns:a16="http://schemas.microsoft.com/office/drawing/2014/main" id="{FE695BB3-06B3-432D-AD8A-EE424C662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54">
                <a:extLst>
                  <a:ext uri="{FF2B5EF4-FFF2-40B4-BE49-F238E27FC236}">
                    <a16:creationId xmlns:a16="http://schemas.microsoft.com/office/drawing/2014/main" id="{0B1A949F-5E5C-4D41-887C-874F10073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55">
                <a:extLst>
                  <a:ext uri="{FF2B5EF4-FFF2-40B4-BE49-F238E27FC236}">
                    <a16:creationId xmlns:a16="http://schemas.microsoft.com/office/drawing/2014/main" id="{50D566C5-2FBE-4030-9DD4-D708F2D3CC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56">
                <a:extLst>
                  <a:ext uri="{FF2B5EF4-FFF2-40B4-BE49-F238E27FC236}">
                    <a16:creationId xmlns:a16="http://schemas.microsoft.com/office/drawing/2014/main" id="{34D413B5-D4A3-48D9-AE01-F864115271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57">
                <a:extLst>
                  <a:ext uri="{FF2B5EF4-FFF2-40B4-BE49-F238E27FC236}">
                    <a16:creationId xmlns:a16="http://schemas.microsoft.com/office/drawing/2014/main" id="{05FC6845-0B7E-40E1-915E-200B70D830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58">
                <a:extLst>
                  <a:ext uri="{FF2B5EF4-FFF2-40B4-BE49-F238E27FC236}">
                    <a16:creationId xmlns:a16="http://schemas.microsoft.com/office/drawing/2014/main" id="{A564A46E-173E-4BC7-9D59-5012FA74D8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14" name="文本占位符 65">
            <a:extLst>
              <a:ext uri="{FF2B5EF4-FFF2-40B4-BE49-F238E27FC236}">
                <a16:creationId xmlns:a16="http://schemas.microsoft.com/office/drawing/2014/main" id="{72AB1941-7269-4209-83A0-3BA98E6BB03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35532136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音乐播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CE25081-82D7-4CD8-9970-11E933042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2025/10/27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A285B1F-5A95-460D-828B-D675E1BF8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443BCB-E748-45DD-BEEE-363F4DBF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260981B6-C1E2-4958-BFA4-F59869388A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89570" y="2431013"/>
            <a:ext cx="2595932" cy="2595932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7285219E-AE78-4108-B3C4-9B5DB93C2556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6F1B465-2E8F-4534-9119-74DE7373052E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88B1B33F-4A2E-433C-9DBB-0AEF6002E87A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E6327B0-E2A1-496B-9908-99673E3BE623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13" name="Freeform 7">
                <a:extLst>
                  <a:ext uri="{FF2B5EF4-FFF2-40B4-BE49-F238E27FC236}">
                    <a16:creationId xmlns:a16="http://schemas.microsoft.com/office/drawing/2014/main" id="{472AA650-8A21-46AC-A07B-5BA972DFAB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F128E11A-B31F-4D7F-B0DF-D36F21A7B0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230EA30A-FCFF-485A-A1F0-980D4CE0C9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DC270CA0-F50C-4513-B20D-271E10D984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2">
                <a:extLst>
                  <a:ext uri="{FF2B5EF4-FFF2-40B4-BE49-F238E27FC236}">
                    <a16:creationId xmlns:a16="http://schemas.microsoft.com/office/drawing/2014/main" id="{8A88422B-8DCD-4154-9056-B91E7282C3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3">
                <a:extLst>
                  <a:ext uri="{FF2B5EF4-FFF2-40B4-BE49-F238E27FC236}">
                    <a16:creationId xmlns:a16="http://schemas.microsoft.com/office/drawing/2014/main" id="{DBB18FDD-5161-4FAD-BF2B-DC5E8E5B5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4">
                <a:extLst>
                  <a:ext uri="{FF2B5EF4-FFF2-40B4-BE49-F238E27FC236}">
                    <a16:creationId xmlns:a16="http://schemas.microsoft.com/office/drawing/2014/main" id="{9CFD7459-ECE3-4902-953F-C7BB5820D4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5">
                <a:extLst>
                  <a:ext uri="{FF2B5EF4-FFF2-40B4-BE49-F238E27FC236}">
                    <a16:creationId xmlns:a16="http://schemas.microsoft.com/office/drawing/2014/main" id="{7D59C1F8-486A-4841-9EA3-B8D734BE97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16">
                <a:extLst>
                  <a:ext uri="{FF2B5EF4-FFF2-40B4-BE49-F238E27FC236}">
                    <a16:creationId xmlns:a16="http://schemas.microsoft.com/office/drawing/2014/main" id="{621EB56C-3E49-4D66-A9B7-856962BEF1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7">
                <a:extLst>
                  <a:ext uri="{FF2B5EF4-FFF2-40B4-BE49-F238E27FC236}">
                    <a16:creationId xmlns:a16="http://schemas.microsoft.com/office/drawing/2014/main" id="{E4087131-3F0F-4514-8B97-70F5405865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18">
                <a:extLst>
                  <a:ext uri="{FF2B5EF4-FFF2-40B4-BE49-F238E27FC236}">
                    <a16:creationId xmlns:a16="http://schemas.microsoft.com/office/drawing/2014/main" id="{B6A358AA-E63A-457D-9E28-13DD9E3B68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19">
                <a:extLst>
                  <a:ext uri="{FF2B5EF4-FFF2-40B4-BE49-F238E27FC236}">
                    <a16:creationId xmlns:a16="http://schemas.microsoft.com/office/drawing/2014/main" id="{AD68BA2F-1DE1-440D-877B-7BB021FDA2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0">
                <a:extLst>
                  <a:ext uri="{FF2B5EF4-FFF2-40B4-BE49-F238E27FC236}">
                    <a16:creationId xmlns:a16="http://schemas.microsoft.com/office/drawing/2014/main" id="{BF69C310-5819-44B8-8F04-ECB3D88E2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1">
                <a:extLst>
                  <a:ext uri="{FF2B5EF4-FFF2-40B4-BE49-F238E27FC236}">
                    <a16:creationId xmlns:a16="http://schemas.microsoft.com/office/drawing/2014/main" id="{28AE5E55-37FD-44FE-9E7F-FC58BCEF85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22">
                <a:extLst>
                  <a:ext uri="{FF2B5EF4-FFF2-40B4-BE49-F238E27FC236}">
                    <a16:creationId xmlns:a16="http://schemas.microsoft.com/office/drawing/2014/main" id="{98CE4181-15BD-4BD9-AA24-4BC483F9A3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3">
                <a:extLst>
                  <a:ext uri="{FF2B5EF4-FFF2-40B4-BE49-F238E27FC236}">
                    <a16:creationId xmlns:a16="http://schemas.microsoft.com/office/drawing/2014/main" id="{05EF2088-CAC8-482C-98D2-64DBF2C563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24">
                <a:extLst>
                  <a:ext uri="{FF2B5EF4-FFF2-40B4-BE49-F238E27FC236}">
                    <a16:creationId xmlns:a16="http://schemas.microsoft.com/office/drawing/2014/main" id="{2DC10A14-8C3D-423C-9014-A82F8574DC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25">
                <a:extLst>
                  <a:ext uri="{FF2B5EF4-FFF2-40B4-BE49-F238E27FC236}">
                    <a16:creationId xmlns:a16="http://schemas.microsoft.com/office/drawing/2014/main" id="{5AF94D15-9D7D-4FCE-B46D-A2379264F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43DD58D9-E9D0-4E4A-A5A5-97CBABC9A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27">
                <a:extLst>
                  <a:ext uri="{FF2B5EF4-FFF2-40B4-BE49-F238E27FC236}">
                    <a16:creationId xmlns:a16="http://schemas.microsoft.com/office/drawing/2014/main" id="{5E55492F-165F-4717-8D3A-FF0A662E0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28">
                <a:extLst>
                  <a:ext uri="{FF2B5EF4-FFF2-40B4-BE49-F238E27FC236}">
                    <a16:creationId xmlns:a16="http://schemas.microsoft.com/office/drawing/2014/main" id="{2C89B896-AA33-446B-987C-BA81EE604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29">
                <a:extLst>
                  <a:ext uri="{FF2B5EF4-FFF2-40B4-BE49-F238E27FC236}">
                    <a16:creationId xmlns:a16="http://schemas.microsoft.com/office/drawing/2014/main" id="{84E133B0-9220-4519-AA86-ED2146DB1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30">
                <a:extLst>
                  <a:ext uri="{FF2B5EF4-FFF2-40B4-BE49-F238E27FC236}">
                    <a16:creationId xmlns:a16="http://schemas.microsoft.com/office/drawing/2014/main" id="{59980636-F1AC-44C6-9C51-8BE9DD43C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31">
                <a:extLst>
                  <a:ext uri="{FF2B5EF4-FFF2-40B4-BE49-F238E27FC236}">
                    <a16:creationId xmlns:a16="http://schemas.microsoft.com/office/drawing/2014/main" id="{20BFF3BA-50CF-4F6A-806F-2F596DA784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32">
                <a:extLst>
                  <a:ext uri="{FF2B5EF4-FFF2-40B4-BE49-F238E27FC236}">
                    <a16:creationId xmlns:a16="http://schemas.microsoft.com/office/drawing/2014/main" id="{EA31E573-8534-41D4-9B59-81ED9538F2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33">
                <a:extLst>
                  <a:ext uri="{FF2B5EF4-FFF2-40B4-BE49-F238E27FC236}">
                    <a16:creationId xmlns:a16="http://schemas.microsoft.com/office/drawing/2014/main" id="{87A5BEF7-581F-447D-A6A6-DB47DAA1A7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34">
                <a:extLst>
                  <a:ext uri="{FF2B5EF4-FFF2-40B4-BE49-F238E27FC236}">
                    <a16:creationId xmlns:a16="http://schemas.microsoft.com/office/drawing/2014/main" id="{A96D8D9C-3A72-4C79-AC3A-5B1EEC1DFF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46">
                <a:extLst>
                  <a:ext uri="{FF2B5EF4-FFF2-40B4-BE49-F238E27FC236}">
                    <a16:creationId xmlns:a16="http://schemas.microsoft.com/office/drawing/2014/main" id="{EEB391CB-8629-4B8C-B1C0-81B5D1A9B9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47">
                <a:extLst>
                  <a:ext uri="{FF2B5EF4-FFF2-40B4-BE49-F238E27FC236}">
                    <a16:creationId xmlns:a16="http://schemas.microsoft.com/office/drawing/2014/main" id="{3BC27A46-D97C-486B-A9E8-D226CD85F2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48">
                <a:extLst>
                  <a:ext uri="{FF2B5EF4-FFF2-40B4-BE49-F238E27FC236}">
                    <a16:creationId xmlns:a16="http://schemas.microsoft.com/office/drawing/2014/main" id="{ABF9415B-8439-4757-A3E6-B26C7F65F4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49">
                <a:extLst>
                  <a:ext uri="{FF2B5EF4-FFF2-40B4-BE49-F238E27FC236}">
                    <a16:creationId xmlns:a16="http://schemas.microsoft.com/office/drawing/2014/main" id="{08DD2BB5-BC61-4489-B781-CDDE4E32FC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50">
                <a:extLst>
                  <a:ext uri="{FF2B5EF4-FFF2-40B4-BE49-F238E27FC236}">
                    <a16:creationId xmlns:a16="http://schemas.microsoft.com/office/drawing/2014/main" id="{0B8C7C3E-990C-4145-82BC-D34893430C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51">
                <a:extLst>
                  <a:ext uri="{FF2B5EF4-FFF2-40B4-BE49-F238E27FC236}">
                    <a16:creationId xmlns:a16="http://schemas.microsoft.com/office/drawing/2014/main" id="{9C13ECA3-1723-4BD8-9B46-22A58C0D17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52">
                <a:extLst>
                  <a:ext uri="{FF2B5EF4-FFF2-40B4-BE49-F238E27FC236}">
                    <a16:creationId xmlns:a16="http://schemas.microsoft.com/office/drawing/2014/main" id="{DF887B1A-5588-43F1-8360-42F89DD72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53">
                <a:extLst>
                  <a:ext uri="{FF2B5EF4-FFF2-40B4-BE49-F238E27FC236}">
                    <a16:creationId xmlns:a16="http://schemas.microsoft.com/office/drawing/2014/main" id="{6F31F799-404F-4F80-A0BA-A8DCBD584F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54">
                <a:extLst>
                  <a:ext uri="{FF2B5EF4-FFF2-40B4-BE49-F238E27FC236}">
                    <a16:creationId xmlns:a16="http://schemas.microsoft.com/office/drawing/2014/main" id="{0E351B5A-1C5C-4CA1-8499-BCF7D536A3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55">
                <a:extLst>
                  <a:ext uri="{FF2B5EF4-FFF2-40B4-BE49-F238E27FC236}">
                    <a16:creationId xmlns:a16="http://schemas.microsoft.com/office/drawing/2014/main" id="{D97D3AE0-FE61-4365-9484-60E31FA64A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56">
                <a:extLst>
                  <a:ext uri="{FF2B5EF4-FFF2-40B4-BE49-F238E27FC236}">
                    <a16:creationId xmlns:a16="http://schemas.microsoft.com/office/drawing/2014/main" id="{FEC6A65D-8BC7-4F69-A1A9-EFE5506CFE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57">
                <a:extLst>
                  <a:ext uri="{FF2B5EF4-FFF2-40B4-BE49-F238E27FC236}">
                    <a16:creationId xmlns:a16="http://schemas.microsoft.com/office/drawing/2014/main" id="{B91208B4-4D5F-4AA3-8695-9AB5108234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58">
                <a:extLst>
                  <a:ext uri="{FF2B5EF4-FFF2-40B4-BE49-F238E27FC236}">
                    <a16:creationId xmlns:a16="http://schemas.microsoft.com/office/drawing/2014/main" id="{FEDC90AA-B488-4290-B3EC-C41FC304E8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53" name="文本占位符 65">
            <a:extLst>
              <a:ext uri="{FF2B5EF4-FFF2-40B4-BE49-F238E27FC236}">
                <a16:creationId xmlns:a16="http://schemas.microsoft.com/office/drawing/2014/main" id="{0F572104-DCE9-40DA-8528-67A75B94F7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B66037B8-6142-4544-AA78-C05A2DCD4FBB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C6EEDD08-6CCF-4F57-98AA-8AA616DE3E5E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E464A1A6-5055-4F49-964D-DDB44352C1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4DE87081-ECDF-4A42-BF4C-71BB154CB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E86B8BE2-2031-4112-AF56-762A39B41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172A4CBF-A2D5-4FEB-BE1A-0EDF5A432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0" name="Freeform 24">
              <a:extLst>
                <a:ext uri="{FF2B5EF4-FFF2-40B4-BE49-F238E27FC236}">
                  <a16:creationId xmlns:a16="http://schemas.microsoft.com/office/drawing/2014/main" id="{FB828910-1439-4AF5-ADAA-9393A5B942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1" name="Freeform 25">
              <a:extLst>
                <a:ext uri="{FF2B5EF4-FFF2-40B4-BE49-F238E27FC236}">
                  <a16:creationId xmlns:a16="http://schemas.microsoft.com/office/drawing/2014/main" id="{C6F846C3-9F4B-45EC-90DB-32C75ABAC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2" name="Freeform 26">
              <a:extLst>
                <a:ext uri="{FF2B5EF4-FFF2-40B4-BE49-F238E27FC236}">
                  <a16:creationId xmlns:a16="http://schemas.microsoft.com/office/drawing/2014/main" id="{7ACB59D3-BF43-4B08-9706-1F60FA9F8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3" name="Freeform 31">
              <a:extLst>
                <a:ext uri="{FF2B5EF4-FFF2-40B4-BE49-F238E27FC236}">
                  <a16:creationId xmlns:a16="http://schemas.microsoft.com/office/drawing/2014/main" id="{03EAD845-CED5-46F4-9362-3BC33DE503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4" name="Freeform 33">
              <a:extLst>
                <a:ext uri="{FF2B5EF4-FFF2-40B4-BE49-F238E27FC236}">
                  <a16:creationId xmlns:a16="http://schemas.microsoft.com/office/drawing/2014/main" id="{9688C8A1-AE5F-465F-AD52-D070B58C1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5" name="Freeform 35">
              <a:extLst>
                <a:ext uri="{FF2B5EF4-FFF2-40B4-BE49-F238E27FC236}">
                  <a16:creationId xmlns:a16="http://schemas.microsoft.com/office/drawing/2014/main" id="{6B1F1620-BBA0-4CD3-A1A5-8CA5AE70B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4D19FB7D-B425-4F1E-A8E6-DAABFFE7D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7" name="Freeform 38">
              <a:extLst>
                <a:ext uri="{FF2B5EF4-FFF2-40B4-BE49-F238E27FC236}">
                  <a16:creationId xmlns:a16="http://schemas.microsoft.com/office/drawing/2014/main" id="{4AE21276-42CA-4FEB-86A0-3D5C2454A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8" name="Freeform 39">
              <a:extLst>
                <a:ext uri="{FF2B5EF4-FFF2-40B4-BE49-F238E27FC236}">
                  <a16:creationId xmlns:a16="http://schemas.microsoft.com/office/drawing/2014/main" id="{3720F5C3-056C-4D6A-9127-DCDD94568C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9" name="Freeform 40">
              <a:extLst>
                <a:ext uri="{FF2B5EF4-FFF2-40B4-BE49-F238E27FC236}">
                  <a16:creationId xmlns:a16="http://schemas.microsoft.com/office/drawing/2014/main" id="{1C3F05F8-78EB-4B48-BE0E-0075C706D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984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B023F5D-5DA1-40D7-9BA8-6493DB1A0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2025/10/27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6471E8-54CB-4202-A3C6-90B018091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F77563-29B0-4356-A303-AE800B850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3E3C003-8E9C-4365-823C-82B7C5500835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7" name="Freeform 19">
              <a:extLst>
                <a:ext uri="{FF2B5EF4-FFF2-40B4-BE49-F238E27FC236}">
                  <a16:creationId xmlns:a16="http://schemas.microsoft.com/office/drawing/2014/main" id="{C257D5DF-CE0E-4C99-985B-0B4C13D2B5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8" name="Freeform 20">
              <a:extLst>
                <a:ext uri="{FF2B5EF4-FFF2-40B4-BE49-F238E27FC236}">
                  <a16:creationId xmlns:a16="http://schemas.microsoft.com/office/drawing/2014/main" id="{5974DED5-33E1-49C1-AF8C-8B5F96507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9" name="Freeform 22">
              <a:extLst>
                <a:ext uri="{FF2B5EF4-FFF2-40B4-BE49-F238E27FC236}">
                  <a16:creationId xmlns:a16="http://schemas.microsoft.com/office/drawing/2014/main" id="{CDD240BC-AA8E-4720-BAA8-8BA4C39FE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0" name="Freeform 23">
              <a:extLst>
                <a:ext uri="{FF2B5EF4-FFF2-40B4-BE49-F238E27FC236}">
                  <a16:creationId xmlns:a16="http://schemas.microsoft.com/office/drawing/2014/main" id="{9A9F355C-7215-4E87-9E0A-CBAB62AE6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6BC2044B-E150-4A79-8D26-74FB2501B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2" name="Freeform 25">
              <a:extLst>
                <a:ext uri="{FF2B5EF4-FFF2-40B4-BE49-F238E27FC236}">
                  <a16:creationId xmlns:a16="http://schemas.microsoft.com/office/drawing/2014/main" id="{25612C91-115E-4128-855F-10BD57AAE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16EF1DEE-0FED-4AA1-9700-3B6F1E1F0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4" name="Freeform 31">
              <a:extLst>
                <a:ext uri="{FF2B5EF4-FFF2-40B4-BE49-F238E27FC236}">
                  <a16:creationId xmlns:a16="http://schemas.microsoft.com/office/drawing/2014/main" id="{AAF0374A-1288-4700-896B-86285883F4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5" name="Freeform 33">
              <a:extLst>
                <a:ext uri="{FF2B5EF4-FFF2-40B4-BE49-F238E27FC236}">
                  <a16:creationId xmlns:a16="http://schemas.microsoft.com/office/drawing/2014/main" id="{7D81EB79-E6D8-443B-9F25-3632F36DD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63830C7F-65F9-43AA-9355-6CAEDED93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7" name="Freeform 36">
              <a:extLst>
                <a:ext uri="{FF2B5EF4-FFF2-40B4-BE49-F238E27FC236}">
                  <a16:creationId xmlns:a16="http://schemas.microsoft.com/office/drawing/2014/main" id="{E76BFCB5-3408-4815-994A-C5FAA567D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8" name="Freeform 38">
              <a:extLst>
                <a:ext uri="{FF2B5EF4-FFF2-40B4-BE49-F238E27FC236}">
                  <a16:creationId xmlns:a16="http://schemas.microsoft.com/office/drawing/2014/main" id="{D6B762C4-5A72-4258-BCD6-5C2E1AE23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9" name="Freeform 39">
              <a:extLst>
                <a:ext uri="{FF2B5EF4-FFF2-40B4-BE49-F238E27FC236}">
                  <a16:creationId xmlns:a16="http://schemas.microsoft.com/office/drawing/2014/main" id="{A0A4C5B5-789D-4B57-AB81-F1BECC99F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40">
              <a:extLst>
                <a:ext uri="{FF2B5EF4-FFF2-40B4-BE49-F238E27FC236}">
                  <a16:creationId xmlns:a16="http://schemas.microsoft.com/office/drawing/2014/main" id="{C4687E93-7A61-425A-AC28-D6A69E437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E77F7FB3-7D4B-4EE8-8C35-D8BEA5987A6F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FAD29A9F-3345-4BDF-A499-439F172F09EA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2CD5622-DE7E-4C1E-B6EA-708E11DA3CDB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A896EB44-3B45-4E38-A7E0-31F9276BD6C7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DF0DF9F5-CB0F-49DE-8417-B59A7FE49E32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2F6D0600-79C9-47D7-A603-9826D08A19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8C9D191-75C4-4AFA-B3AC-08AADC2886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24BE8ED6-9F15-4ADD-8CAE-31923EA147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920400D0-F830-4C39-983C-8595B8D475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19CE450E-939E-4F1D-8DA0-33C42F3245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614FF597-786A-488B-AAEE-43BA22BE85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3625BAE8-57FD-4A77-861D-AE8635915A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8E74C1B8-9A0B-4BD3-823D-9994C03534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1CE2847F-CDC1-43B3-A4B7-7816C379F1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3B95921D-5B97-42A6-9EF6-C8FDC6CA6B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1F12BC9D-9E62-41B9-BA9A-48C04D1F48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0966FB55-6969-45AA-A00A-302DF34C63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B3BA570A-50BA-4498-9C53-46D2663A2A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3566405-4CCC-421B-BCEA-0A6F29CA02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DC9A54A7-8E63-4315-81E2-F5F5BD20B4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1B0E2042-A2FA-4FD3-A360-38FEABB0B0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6116D539-A9F8-4621-8654-A2282E1C4D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D814CE22-16C9-4C83-AE88-3549CDA260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83831B9C-16B2-43D0-A1A4-97235E4BC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4FFF5076-0286-49F8-B969-71DC20845A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DC4A2536-478A-4479-BBDB-C1A832F7C7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304527B4-B693-42AD-8369-7FBF4CAC53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14307D10-7924-4F7B-9DC6-1785600E62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649EC69D-341B-4F89-8AFF-DDE0C6A96E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32">
                <a:extLst>
                  <a:ext uri="{FF2B5EF4-FFF2-40B4-BE49-F238E27FC236}">
                    <a16:creationId xmlns:a16="http://schemas.microsoft.com/office/drawing/2014/main" id="{07866278-8AEC-49F6-A37A-E817DF8BE0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33">
                <a:extLst>
                  <a:ext uri="{FF2B5EF4-FFF2-40B4-BE49-F238E27FC236}">
                    <a16:creationId xmlns:a16="http://schemas.microsoft.com/office/drawing/2014/main" id="{12C0D2F0-E8BA-4AD1-AEEF-213030E42D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34">
                <a:extLst>
                  <a:ext uri="{FF2B5EF4-FFF2-40B4-BE49-F238E27FC236}">
                    <a16:creationId xmlns:a16="http://schemas.microsoft.com/office/drawing/2014/main" id="{6DAED316-684A-46E7-9759-C109048870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46">
                <a:extLst>
                  <a:ext uri="{FF2B5EF4-FFF2-40B4-BE49-F238E27FC236}">
                    <a16:creationId xmlns:a16="http://schemas.microsoft.com/office/drawing/2014/main" id="{02060035-CFEA-41A1-8C7B-81DA62978B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47">
                <a:extLst>
                  <a:ext uri="{FF2B5EF4-FFF2-40B4-BE49-F238E27FC236}">
                    <a16:creationId xmlns:a16="http://schemas.microsoft.com/office/drawing/2014/main" id="{C317904C-47FB-49E9-A6D2-441590594B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48">
                <a:extLst>
                  <a:ext uri="{FF2B5EF4-FFF2-40B4-BE49-F238E27FC236}">
                    <a16:creationId xmlns:a16="http://schemas.microsoft.com/office/drawing/2014/main" id="{40FA5D6E-F0A2-442F-B276-FA3C18CDA9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49">
                <a:extLst>
                  <a:ext uri="{FF2B5EF4-FFF2-40B4-BE49-F238E27FC236}">
                    <a16:creationId xmlns:a16="http://schemas.microsoft.com/office/drawing/2014/main" id="{33ECC6F9-472E-46D9-BF13-1EBCACCE26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50">
                <a:extLst>
                  <a:ext uri="{FF2B5EF4-FFF2-40B4-BE49-F238E27FC236}">
                    <a16:creationId xmlns:a16="http://schemas.microsoft.com/office/drawing/2014/main" id="{00F4D34E-1FD6-498C-A92C-4B9F5B2A06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51">
                <a:extLst>
                  <a:ext uri="{FF2B5EF4-FFF2-40B4-BE49-F238E27FC236}">
                    <a16:creationId xmlns:a16="http://schemas.microsoft.com/office/drawing/2014/main" id="{62E05761-4BE3-4596-BC7B-E843ED896F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52">
                <a:extLst>
                  <a:ext uri="{FF2B5EF4-FFF2-40B4-BE49-F238E27FC236}">
                    <a16:creationId xmlns:a16="http://schemas.microsoft.com/office/drawing/2014/main" id="{111A3351-C750-426B-A5B1-1EA92B4F49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53">
                <a:extLst>
                  <a:ext uri="{FF2B5EF4-FFF2-40B4-BE49-F238E27FC236}">
                    <a16:creationId xmlns:a16="http://schemas.microsoft.com/office/drawing/2014/main" id="{BFB3222C-C817-43E8-ABAD-7EC38B06B5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54">
                <a:extLst>
                  <a:ext uri="{FF2B5EF4-FFF2-40B4-BE49-F238E27FC236}">
                    <a16:creationId xmlns:a16="http://schemas.microsoft.com/office/drawing/2014/main" id="{81F3035C-7082-4827-A287-B9945C1999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55">
                <a:extLst>
                  <a:ext uri="{FF2B5EF4-FFF2-40B4-BE49-F238E27FC236}">
                    <a16:creationId xmlns:a16="http://schemas.microsoft.com/office/drawing/2014/main" id="{6BC705B7-36EF-4EE1-A9B9-FFFB8110EA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56">
                <a:extLst>
                  <a:ext uri="{FF2B5EF4-FFF2-40B4-BE49-F238E27FC236}">
                    <a16:creationId xmlns:a16="http://schemas.microsoft.com/office/drawing/2014/main" id="{D736225A-4414-430B-9F38-B5C05B527F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57">
                <a:extLst>
                  <a:ext uri="{FF2B5EF4-FFF2-40B4-BE49-F238E27FC236}">
                    <a16:creationId xmlns:a16="http://schemas.microsoft.com/office/drawing/2014/main" id="{7A41B186-F0F5-42FF-9D4A-C0979B626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58">
                <a:extLst>
                  <a:ext uri="{FF2B5EF4-FFF2-40B4-BE49-F238E27FC236}">
                    <a16:creationId xmlns:a16="http://schemas.microsoft.com/office/drawing/2014/main" id="{4E74C4E6-BA0A-498F-B7B1-985C9DBAB9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67" name="文本占位符 65">
            <a:extLst>
              <a:ext uri="{FF2B5EF4-FFF2-40B4-BE49-F238E27FC236}">
                <a16:creationId xmlns:a16="http://schemas.microsoft.com/office/drawing/2014/main" id="{4723E697-2A10-4CB1-9E9F-12DB547B6ED2}"/>
              </a:ext>
            </a:extLst>
          </p:cNvPr>
          <p:cNvSpPr>
            <a:spLocks noGrp="1"/>
          </p:cNvSpPr>
          <p:nvPr userDrawn="1"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1007462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58F70DE4-3F46-46A9-9520-7D8FE5C9C2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97285" cy="6858000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0EAAF81-9622-4AE7-AEC1-E5632E7E127F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99A0C3B-3805-4A7D-B9DC-0D8A0BE50F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77073CEC-4568-407C-AF3F-63B02549D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25B520BC-633A-4CA1-ADFC-A4A5FE039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53033BF4-0785-47D2-989A-D7F798561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4424A2B5-FDC9-46DD-A591-E66C22A6F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72EECE87-CD0D-461C-A293-7D248373E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D1E15742-6979-490E-AF5E-60D97AFB6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9FB63A71-75C6-4761-8940-B5F9E94162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843875AC-443A-4F2A-9842-34472E458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2950644D-E3EB-4B66-A5D0-B4E6CA3AE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D9E0CE44-4DD0-4767-B8F4-D235B4D9DE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7EEB2D62-F19A-4914-9E77-B761C6152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096BC77F-50E4-4042-BD45-153703BEB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79792CF4-A12B-414D-8340-0605C32A0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9541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160D1C33-BEBD-457D-8305-3D9FD1FE61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56063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313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长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74041136-D26F-4DE3-9441-03C3B937527A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60A869CE-96BB-49EA-9D98-8FC3A38242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906A10DE-45C9-4F3A-A1D2-ADF7AF45B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772EE8A2-D191-42EC-A5FA-7CDD844C8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B84B6905-6EA5-495D-8253-F1F92C799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BA5404B5-5161-44D6-8A22-30926A0AA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F53C1378-A716-4564-823A-5C00E4C5C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86914F0F-EFE6-4CD3-9C32-7AFC15529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5612BB38-894B-469B-ADF4-854CA25A82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DB5AB023-FC7E-4BF6-8E4B-F15AB18B3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41C61E23-4A35-4BD9-8E18-93A218421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81D0AAD4-EF0F-4596-BA65-2F2F2E06C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D96F8AF7-B0F4-4544-A571-CE00A4ED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6" name="Freeform 39">
              <a:extLst>
                <a:ext uri="{FF2B5EF4-FFF2-40B4-BE49-F238E27FC236}">
                  <a16:creationId xmlns:a16="http://schemas.microsoft.com/office/drawing/2014/main" id="{B7A4DCDB-B18A-49F6-8D30-C19F248257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7" name="Freeform 40">
              <a:extLst>
                <a:ext uri="{FF2B5EF4-FFF2-40B4-BE49-F238E27FC236}">
                  <a16:creationId xmlns:a16="http://schemas.microsoft.com/office/drawing/2014/main" id="{05B6990D-6A15-492C-ABBB-277BC7E0C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E3A72B7-D101-48AE-9E57-23C4D277A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2025/10/27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F79F216-2EA1-4947-9590-4EA8E4F9F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77878E-846C-4E0B-94ED-C10E7AE40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3" name="图片占位符 22">
            <a:extLst>
              <a:ext uri="{FF2B5EF4-FFF2-40B4-BE49-F238E27FC236}">
                <a16:creationId xmlns:a16="http://schemas.microsoft.com/office/drawing/2014/main" id="{B6AB199A-6349-4779-B62A-DDD2D362AF2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400" y="1130300"/>
            <a:ext cx="10858500" cy="2817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B86A77EB-4F1C-453E-B2A1-E46728EEFFF2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B2B9B9D3-3AA3-4019-B16F-FE0DB90D9600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716F929A-8B5D-4030-A951-E72B3EB30716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25291A66-5A29-4421-9953-B2BF3C27B646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B2099F41-4208-4647-A31E-98399862FCC9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71" name="Freeform 7">
                <a:extLst>
                  <a:ext uri="{FF2B5EF4-FFF2-40B4-BE49-F238E27FC236}">
                    <a16:creationId xmlns:a16="http://schemas.microsoft.com/office/drawing/2014/main" id="{64B5994A-180D-498A-BEEC-8341B5FA64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9">
                <a:extLst>
                  <a:ext uri="{FF2B5EF4-FFF2-40B4-BE49-F238E27FC236}">
                    <a16:creationId xmlns:a16="http://schemas.microsoft.com/office/drawing/2014/main" id="{2FE5B999-6ED1-43FF-A46F-1E58417AA6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10">
                <a:extLst>
                  <a:ext uri="{FF2B5EF4-FFF2-40B4-BE49-F238E27FC236}">
                    <a16:creationId xmlns:a16="http://schemas.microsoft.com/office/drawing/2014/main" id="{A766AC95-9881-4E76-B444-5229E6664B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11">
                <a:extLst>
                  <a:ext uri="{FF2B5EF4-FFF2-40B4-BE49-F238E27FC236}">
                    <a16:creationId xmlns:a16="http://schemas.microsoft.com/office/drawing/2014/main" id="{82CE97B1-ACEB-461A-B3B0-E3B9863EBC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12">
                <a:extLst>
                  <a:ext uri="{FF2B5EF4-FFF2-40B4-BE49-F238E27FC236}">
                    <a16:creationId xmlns:a16="http://schemas.microsoft.com/office/drawing/2014/main" id="{6653162A-4542-492E-9077-A78E697D9D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13">
                <a:extLst>
                  <a:ext uri="{FF2B5EF4-FFF2-40B4-BE49-F238E27FC236}">
                    <a16:creationId xmlns:a16="http://schemas.microsoft.com/office/drawing/2014/main" id="{CAF05502-1758-4029-A257-FBB44707CD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14">
                <a:extLst>
                  <a:ext uri="{FF2B5EF4-FFF2-40B4-BE49-F238E27FC236}">
                    <a16:creationId xmlns:a16="http://schemas.microsoft.com/office/drawing/2014/main" id="{0E2CADD7-9B7A-42EB-B598-074DDF771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15">
                <a:extLst>
                  <a:ext uri="{FF2B5EF4-FFF2-40B4-BE49-F238E27FC236}">
                    <a16:creationId xmlns:a16="http://schemas.microsoft.com/office/drawing/2014/main" id="{2B9FC146-FE20-4359-89BB-2AA603517F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16">
                <a:extLst>
                  <a:ext uri="{FF2B5EF4-FFF2-40B4-BE49-F238E27FC236}">
                    <a16:creationId xmlns:a16="http://schemas.microsoft.com/office/drawing/2014/main" id="{B72313B1-EE51-49E0-ADEA-E0F1B25C3A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17">
                <a:extLst>
                  <a:ext uri="{FF2B5EF4-FFF2-40B4-BE49-F238E27FC236}">
                    <a16:creationId xmlns:a16="http://schemas.microsoft.com/office/drawing/2014/main" id="{7D47685E-AAB7-49D3-9405-4DE6B7F405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18">
                <a:extLst>
                  <a:ext uri="{FF2B5EF4-FFF2-40B4-BE49-F238E27FC236}">
                    <a16:creationId xmlns:a16="http://schemas.microsoft.com/office/drawing/2014/main" id="{9A92B115-0302-4281-A250-5964870C40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19">
                <a:extLst>
                  <a:ext uri="{FF2B5EF4-FFF2-40B4-BE49-F238E27FC236}">
                    <a16:creationId xmlns:a16="http://schemas.microsoft.com/office/drawing/2014/main" id="{4D783779-E50A-4746-90EA-152768751F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20">
                <a:extLst>
                  <a:ext uri="{FF2B5EF4-FFF2-40B4-BE49-F238E27FC236}">
                    <a16:creationId xmlns:a16="http://schemas.microsoft.com/office/drawing/2014/main" id="{CBC74F99-DE89-4CBC-A20E-E5F21B8C26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21">
                <a:extLst>
                  <a:ext uri="{FF2B5EF4-FFF2-40B4-BE49-F238E27FC236}">
                    <a16:creationId xmlns:a16="http://schemas.microsoft.com/office/drawing/2014/main" id="{4C41F27A-B43C-45FC-9D04-DE5396BDFB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22">
                <a:extLst>
                  <a:ext uri="{FF2B5EF4-FFF2-40B4-BE49-F238E27FC236}">
                    <a16:creationId xmlns:a16="http://schemas.microsoft.com/office/drawing/2014/main" id="{2E95E52E-2514-41EA-927D-CA1836233F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3">
                <a:extLst>
                  <a:ext uri="{FF2B5EF4-FFF2-40B4-BE49-F238E27FC236}">
                    <a16:creationId xmlns:a16="http://schemas.microsoft.com/office/drawing/2014/main" id="{F4E06CE0-5B51-4492-AC09-1DA2150E09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4">
                <a:extLst>
                  <a:ext uri="{FF2B5EF4-FFF2-40B4-BE49-F238E27FC236}">
                    <a16:creationId xmlns:a16="http://schemas.microsoft.com/office/drawing/2014/main" id="{AE200FB6-E394-4CBE-BBAC-6CFFC1EF77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5">
                <a:extLst>
                  <a:ext uri="{FF2B5EF4-FFF2-40B4-BE49-F238E27FC236}">
                    <a16:creationId xmlns:a16="http://schemas.microsoft.com/office/drawing/2014/main" id="{EB5F3FA7-AAF8-4B94-A7C4-3941467CB7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6">
                <a:extLst>
                  <a:ext uri="{FF2B5EF4-FFF2-40B4-BE49-F238E27FC236}">
                    <a16:creationId xmlns:a16="http://schemas.microsoft.com/office/drawing/2014/main" id="{377F19C3-84C6-430B-8C84-935DFC614D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7">
                <a:extLst>
                  <a:ext uri="{FF2B5EF4-FFF2-40B4-BE49-F238E27FC236}">
                    <a16:creationId xmlns:a16="http://schemas.microsoft.com/office/drawing/2014/main" id="{3D343494-DD0B-4221-8D6C-D277331DEB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8">
                <a:extLst>
                  <a:ext uri="{FF2B5EF4-FFF2-40B4-BE49-F238E27FC236}">
                    <a16:creationId xmlns:a16="http://schemas.microsoft.com/office/drawing/2014/main" id="{27635AE2-D10E-41D5-AD49-7531675887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9">
                <a:extLst>
                  <a:ext uri="{FF2B5EF4-FFF2-40B4-BE49-F238E27FC236}">
                    <a16:creationId xmlns:a16="http://schemas.microsoft.com/office/drawing/2014/main" id="{D817385B-F299-48F5-9D10-6231935135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30">
                <a:extLst>
                  <a:ext uri="{FF2B5EF4-FFF2-40B4-BE49-F238E27FC236}">
                    <a16:creationId xmlns:a16="http://schemas.microsoft.com/office/drawing/2014/main" id="{61F633BF-DD0C-4AD2-9A1E-558B8D8074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31">
                <a:extLst>
                  <a:ext uri="{FF2B5EF4-FFF2-40B4-BE49-F238E27FC236}">
                    <a16:creationId xmlns:a16="http://schemas.microsoft.com/office/drawing/2014/main" id="{05E31462-4C3E-4DD0-B487-52F1947255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32">
                <a:extLst>
                  <a:ext uri="{FF2B5EF4-FFF2-40B4-BE49-F238E27FC236}">
                    <a16:creationId xmlns:a16="http://schemas.microsoft.com/office/drawing/2014/main" id="{B74A5FA6-C9C9-4FAD-B9D3-26B2CC7B9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3">
                <a:extLst>
                  <a:ext uri="{FF2B5EF4-FFF2-40B4-BE49-F238E27FC236}">
                    <a16:creationId xmlns:a16="http://schemas.microsoft.com/office/drawing/2014/main" id="{CE681D3C-E643-4C08-953A-F625234116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4">
                <a:extLst>
                  <a:ext uri="{FF2B5EF4-FFF2-40B4-BE49-F238E27FC236}">
                    <a16:creationId xmlns:a16="http://schemas.microsoft.com/office/drawing/2014/main" id="{187BE825-0BDA-4DD0-B169-54177A497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46">
                <a:extLst>
                  <a:ext uri="{FF2B5EF4-FFF2-40B4-BE49-F238E27FC236}">
                    <a16:creationId xmlns:a16="http://schemas.microsoft.com/office/drawing/2014/main" id="{E2E5BAE5-EB8C-48BA-86F7-0487D06E7B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47">
                <a:extLst>
                  <a:ext uri="{FF2B5EF4-FFF2-40B4-BE49-F238E27FC236}">
                    <a16:creationId xmlns:a16="http://schemas.microsoft.com/office/drawing/2014/main" id="{4E5972B3-2165-4298-9105-C7799893F9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48">
                <a:extLst>
                  <a:ext uri="{FF2B5EF4-FFF2-40B4-BE49-F238E27FC236}">
                    <a16:creationId xmlns:a16="http://schemas.microsoft.com/office/drawing/2014/main" id="{4C4196A4-8427-4DAB-9761-0B12B67CCB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49">
                <a:extLst>
                  <a:ext uri="{FF2B5EF4-FFF2-40B4-BE49-F238E27FC236}">
                    <a16:creationId xmlns:a16="http://schemas.microsoft.com/office/drawing/2014/main" id="{B24FBA4B-7066-43B5-8320-3319D944F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50">
                <a:extLst>
                  <a:ext uri="{FF2B5EF4-FFF2-40B4-BE49-F238E27FC236}">
                    <a16:creationId xmlns:a16="http://schemas.microsoft.com/office/drawing/2014/main" id="{03E7BC5B-C1D3-48F6-98AF-AC2FD6DB01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51">
                <a:extLst>
                  <a:ext uri="{FF2B5EF4-FFF2-40B4-BE49-F238E27FC236}">
                    <a16:creationId xmlns:a16="http://schemas.microsoft.com/office/drawing/2014/main" id="{B058C00F-2719-44B1-91B9-0262D7AEF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52">
                <a:extLst>
                  <a:ext uri="{FF2B5EF4-FFF2-40B4-BE49-F238E27FC236}">
                    <a16:creationId xmlns:a16="http://schemas.microsoft.com/office/drawing/2014/main" id="{FAC7740F-4D0B-4966-AE95-AFDD833FEB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53">
                <a:extLst>
                  <a:ext uri="{FF2B5EF4-FFF2-40B4-BE49-F238E27FC236}">
                    <a16:creationId xmlns:a16="http://schemas.microsoft.com/office/drawing/2014/main" id="{65EF3023-963B-4B75-B329-8A6DFA638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54">
                <a:extLst>
                  <a:ext uri="{FF2B5EF4-FFF2-40B4-BE49-F238E27FC236}">
                    <a16:creationId xmlns:a16="http://schemas.microsoft.com/office/drawing/2014/main" id="{DCB4D492-8F86-4FD8-9E29-A198EE39FB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55">
                <a:extLst>
                  <a:ext uri="{FF2B5EF4-FFF2-40B4-BE49-F238E27FC236}">
                    <a16:creationId xmlns:a16="http://schemas.microsoft.com/office/drawing/2014/main" id="{740A9F7B-B444-4E32-927B-D8A19D6C03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56">
                <a:extLst>
                  <a:ext uri="{FF2B5EF4-FFF2-40B4-BE49-F238E27FC236}">
                    <a16:creationId xmlns:a16="http://schemas.microsoft.com/office/drawing/2014/main" id="{CF9AD5D7-706E-41B8-BFE0-7FC9A1C415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57">
                <a:extLst>
                  <a:ext uri="{FF2B5EF4-FFF2-40B4-BE49-F238E27FC236}">
                    <a16:creationId xmlns:a16="http://schemas.microsoft.com/office/drawing/2014/main" id="{9C17A9F5-81FA-4FCE-A442-B73F2F7F8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58">
                <a:extLst>
                  <a:ext uri="{FF2B5EF4-FFF2-40B4-BE49-F238E27FC236}">
                    <a16:creationId xmlns:a16="http://schemas.microsoft.com/office/drawing/2014/main" id="{EF6FDF55-E089-4DBB-BC7F-5134AE59BF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57" name="文本占位符 65">
            <a:extLst>
              <a:ext uri="{FF2B5EF4-FFF2-40B4-BE49-F238E27FC236}">
                <a16:creationId xmlns:a16="http://schemas.microsoft.com/office/drawing/2014/main" id="{15EF978C-D233-4FBC-8320-5FB7A9CA61B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1688898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E6F7B20F-EF55-483B-8555-04CA4C04AC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301750"/>
            <a:ext cx="5243513" cy="46704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F108A6-7EAC-4504-8CC9-2040E9F27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2025/10/27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B97241-2430-47C5-9847-2A5FA9AA4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7FC6D73-144B-41D6-A73B-8F3BD2AC9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B11DFE2-A84D-4D03-9B27-B4F8B00B177C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985CD8C4-CA09-4CDB-8CA8-4B99CF425A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B83158DE-1DED-4CFA-A78B-B4E63CFF5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67F8350D-7C55-436A-9A17-0632C548B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C9AC71BC-F865-4547-AE03-A2128D3A7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C1FB9CC2-714A-490F-B7D4-3E6C63665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8B1BD9A2-68DB-42AE-81BE-13C2E028C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820559DB-5622-4AEC-AF14-DB0EB2417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4645B00C-B1A7-4616-9E8B-75A7575683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93E258CA-6976-483A-B1DE-EA72FEB09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B9A714BD-0B26-47BF-AEE9-2602D1996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B0D9DCA0-9AE7-40C1-A5B2-A71890974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FE53E166-F815-4284-A00F-262157C2D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6" name="Freeform 39">
              <a:extLst>
                <a:ext uri="{FF2B5EF4-FFF2-40B4-BE49-F238E27FC236}">
                  <a16:creationId xmlns:a16="http://schemas.microsoft.com/office/drawing/2014/main" id="{F9322739-097A-4ED5-AE6F-83D277E5C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7" name="Freeform 40">
              <a:extLst>
                <a:ext uri="{FF2B5EF4-FFF2-40B4-BE49-F238E27FC236}">
                  <a16:creationId xmlns:a16="http://schemas.microsoft.com/office/drawing/2014/main" id="{A255E10F-A26C-4013-9D98-838BB0061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84" name="文本框 83">
            <a:extLst>
              <a:ext uri="{FF2B5EF4-FFF2-40B4-BE49-F238E27FC236}">
                <a16:creationId xmlns:a16="http://schemas.microsoft.com/office/drawing/2014/main" id="{8B54DC34-0A52-4909-9DAF-B4D863303161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727D0EFE-0773-458D-951B-05868593BC5A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1C8D1E98-32E6-47FD-B4E0-AFB46CB23F70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7427EAD0-706E-4C3B-AC91-36CE8D18D77C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6E3A4095-5D7B-435F-9CED-C384A0F3CD72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9" name="Freeform 7">
                <a:extLst>
                  <a:ext uri="{FF2B5EF4-FFF2-40B4-BE49-F238E27FC236}">
                    <a16:creationId xmlns:a16="http://schemas.microsoft.com/office/drawing/2014/main" id="{432C5514-9B34-4499-A27D-F8389F45CF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35DB8A7C-4F71-4296-AD16-A91A4545D4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0">
                <a:extLst>
                  <a:ext uri="{FF2B5EF4-FFF2-40B4-BE49-F238E27FC236}">
                    <a16:creationId xmlns:a16="http://schemas.microsoft.com/office/drawing/2014/main" id="{8656E463-41BF-4B32-B9AD-C51BA0B1E9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1">
                <a:extLst>
                  <a:ext uri="{FF2B5EF4-FFF2-40B4-BE49-F238E27FC236}">
                    <a16:creationId xmlns:a16="http://schemas.microsoft.com/office/drawing/2014/main" id="{E50E5EEE-1A89-425F-9C56-37A02B0AE5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7F337DCB-390B-4104-8633-0B8F660BEA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11F645B1-84DD-47F9-AE23-E075CB0B5B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4">
                <a:extLst>
                  <a:ext uri="{FF2B5EF4-FFF2-40B4-BE49-F238E27FC236}">
                    <a16:creationId xmlns:a16="http://schemas.microsoft.com/office/drawing/2014/main" id="{444D0672-6277-4EE3-A4A7-0F7335F3C9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5">
                <a:extLst>
                  <a:ext uri="{FF2B5EF4-FFF2-40B4-BE49-F238E27FC236}">
                    <a16:creationId xmlns:a16="http://schemas.microsoft.com/office/drawing/2014/main" id="{66CAA7A3-F00A-489D-B540-150D1D430C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7CB282AD-75A0-4651-B433-5D30085021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7">
                <a:extLst>
                  <a:ext uri="{FF2B5EF4-FFF2-40B4-BE49-F238E27FC236}">
                    <a16:creationId xmlns:a16="http://schemas.microsoft.com/office/drawing/2014/main" id="{C42CFDE9-55B3-4A1B-91B4-4C3DCDE061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8">
                <a:extLst>
                  <a:ext uri="{FF2B5EF4-FFF2-40B4-BE49-F238E27FC236}">
                    <a16:creationId xmlns:a16="http://schemas.microsoft.com/office/drawing/2014/main" id="{91A5A770-818D-431D-937A-FA379400EF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9">
                <a:extLst>
                  <a:ext uri="{FF2B5EF4-FFF2-40B4-BE49-F238E27FC236}">
                    <a16:creationId xmlns:a16="http://schemas.microsoft.com/office/drawing/2014/main" id="{97CA9984-1ED5-40FD-BDE3-D003923481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0">
                <a:extLst>
                  <a:ext uri="{FF2B5EF4-FFF2-40B4-BE49-F238E27FC236}">
                    <a16:creationId xmlns:a16="http://schemas.microsoft.com/office/drawing/2014/main" id="{ED37B6CC-508A-4BBA-899B-51BE3430D5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1">
                <a:extLst>
                  <a:ext uri="{FF2B5EF4-FFF2-40B4-BE49-F238E27FC236}">
                    <a16:creationId xmlns:a16="http://schemas.microsoft.com/office/drawing/2014/main" id="{5D9D939F-9C9C-4372-9DA0-882B0CE483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2">
                <a:extLst>
                  <a:ext uri="{FF2B5EF4-FFF2-40B4-BE49-F238E27FC236}">
                    <a16:creationId xmlns:a16="http://schemas.microsoft.com/office/drawing/2014/main" id="{6E3B3323-808D-498B-8EAC-A6D4159E78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3">
                <a:extLst>
                  <a:ext uri="{FF2B5EF4-FFF2-40B4-BE49-F238E27FC236}">
                    <a16:creationId xmlns:a16="http://schemas.microsoft.com/office/drawing/2014/main" id="{87DF0996-2298-4A4B-929F-DAC3629EB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4">
                <a:extLst>
                  <a:ext uri="{FF2B5EF4-FFF2-40B4-BE49-F238E27FC236}">
                    <a16:creationId xmlns:a16="http://schemas.microsoft.com/office/drawing/2014/main" id="{864CF228-7FB1-49BF-AFBA-76AFD4D021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5">
                <a:extLst>
                  <a:ext uri="{FF2B5EF4-FFF2-40B4-BE49-F238E27FC236}">
                    <a16:creationId xmlns:a16="http://schemas.microsoft.com/office/drawing/2014/main" id="{4C01A230-24F9-4CC5-9630-A86E3B6F8C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26">
                <a:extLst>
                  <a:ext uri="{FF2B5EF4-FFF2-40B4-BE49-F238E27FC236}">
                    <a16:creationId xmlns:a16="http://schemas.microsoft.com/office/drawing/2014/main" id="{475EFC63-C61C-4092-ACF3-A66048B42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27">
                <a:extLst>
                  <a:ext uri="{FF2B5EF4-FFF2-40B4-BE49-F238E27FC236}">
                    <a16:creationId xmlns:a16="http://schemas.microsoft.com/office/drawing/2014/main" id="{1DF433C8-23D7-4B3E-9EF3-9144DFD04E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28">
                <a:extLst>
                  <a:ext uri="{FF2B5EF4-FFF2-40B4-BE49-F238E27FC236}">
                    <a16:creationId xmlns:a16="http://schemas.microsoft.com/office/drawing/2014/main" id="{487AF9D9-6A0A-422D-817A-F33A6DB714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29">
                <a:extLst>
                  <a:ext uri="{FF2B5EF4-FFF2-40B4-BE49-F238E27FC236}">
                    <a16:creationId xmlns:a16="http://schemas.microsoft.com/office/drawing/2014/main" id="{DED8AFED-73C3-461B-888C-AA2D8FBCE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30">
                <a:extLst>
                  <a:ext uri="{FF2B5EF4-FFF2-40B4-BE49-F238E27FC236}">
                    <a16:creationId xmlns:a16="http://schemas.microsoft.com/office/drawing/2014/main" id="{8BF6B89F-276A-4870-8F7E-179E2B30E9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31">
                <a:extLst>
                  <a:ext uri="{FF2B5EF4-FFF2-40B4-BE49-F238E27FC236}">
                    <a16:creationId xmlns:a16="http://schemas.microsoft.com/office/drawing/2014/main" id="{0721FC16-5467-4F11-93E4-456B5BD70B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32">
                <a:extLst>
                  <a:ext uri="{FF2B5EF4-FFF2-40B4-BE49-F238E27FC236}">
                    <a16:creationId xmlns:a16="http://schemas.microsoft.com/office/drawing/2014/main" id="{238C4FC7-9D29-4E68-842B-6BEE1B13AB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33">
                <a:extLst>
                  <a:ext uri="{FF2B5EF4-FFF2-40B4-BE49-F238E27FC236}">
                    <a16:creationId xmlns:a16="http://schemas.microsoft.com/office/drawing/2014/main" id="{8022D624-52E1-4BBD-99C7-FB62A781E2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34">
                <a:extLst>
                  <a:ext uri="{FF2B5EF4-FFF2-40B4-BE49-F238E27FC236}">
                    <a16:creationId xmlns:a16="http://schemas.microsoft.com/office/drawing/2014/main" id="{D9089CB4-20A3-42CE-B15B-EE0274D581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46">
                <a:extLst>
                  <a:ext uri="{FF2B5EF4-FFF2-40B4-BE49-F238E27FC236}">
                    <a16:creationId xmlns:a16="http://schemas.microsoft.com/office/drawing/2014/main" id="{E7B71761-1E81-4443-B9DF-7504D17BE2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47">
                <a:extLst>
                  <a:ext uri="{FF2B5EF4-FFF2-40B4-BE49-F238E27FC236}">
                    <a16:creationId xmlns:a16="http://schemas.microsoft.com/office/drawing/2014/main" id="{3594B505-B142-4F77-95C0-042B8F09F1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48">
                <a:extLst>
                  <a:ext uri="{FF2B5EF4-FFF2-40B4-BE49-F238E27FC236}">
                    <a16:creationId xmlns:a16="http://schemas.microsoft.com/office/drawing/2014/main" id="{4B465C86-0764-44AD-BAC1-4CBF2A1938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49">
                <a:extLst>
                  <a:ext uri="{FF2B5EF4-FFF2-40B4-BE49-F238E27FC236}">
                    <a16:creationId xmlns:a16="http://schemas.microsoft.com/office/drawing/2014/main" id="{74038C08-FE27-4E8D-AD25-40F1E4BAD8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0">
                <a:extLst>
                  <a:ext uri="{FF2B5EF4-FFF2-40B4-BE49-F238E27FC236}">
                    <a16:creationId xmlns:a16="http://schemas.microsoft.com/office/drawing/2014/main" id="{EB63B124-60E6-40AA-BD42-BF3F6AFF35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1">
                <a:extLst>
                  <a:ext uri="{FF2B5EF4-FFF2-40B4-BE49-F238E27FC236}">
                    <a16:creationId xmlns:a16="http://schemas.microsoft.com/office/drawing/2014/main" id="{E140D2C5-2FC4-44C1-A84D-1EF8ACCB70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2">
                <a:extLst>
                  <a:ext uri="{FF2B5EF4-FFF2-40B4-BE49-F238E27FC236}">
                    <a16:creationId xmlns:a16="http://schemas.microsoft.com/office/drawing/2014/main" id="{15CA1E90-78F6-430E-BF2C-F57CE93C33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53">
                <a:extLst>
                  <a:ext uri="{FF2B5EF4-FFF2-40B4-BE49-F238E27FC236}">
                    <a16:creationId xmlns:a16="http://schemas.microsoft.com/office/drawing/2014/main" id="{668FA062-D5F8-4784-BA4C-DD0997E14F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54">
                <a:extLst>
                  <a:ext uri="{FF2B5EF4-FFF2-40B4-BE49-F238E27FC236}">
                    <a16:creationId xmlns:a16="http://schemas.microsoft.com/office/drawing/2014/main" id="{231656A7-DCAB-4877-B722-7CFA5BC756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55">
                <a:extLst>
                  <a:ext uri="{FF2B5EF4-FFF2-40B4-BE49-F238E27FC236}">
                    <a16:creationId xmlns:a16="http://schemas.microsoft.com/office/drawing/2014/main" id="{089D9780-9670-40D8-863B-118510D2BB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56">
                <a:extLst>
                  <a:ext uri="{FF2B5EF4-FFF2-40B4-BE49-F238E27FC236}">
                    <a16:creationId xmlns:a16="http://schemas.microsoft.com/office/drawing/2014/main" id="{61BCDD3C-0CE7-42AC-BD6A-BE81201112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57">
                <a:extLst>
                  <a:ext uri="{FF2B5EF4-FFF2-40B4-BE49-F238E27FC236}">
                    <a16:creationId xmlns:a16="http://schemas.microsoft.com/office/drawing/2014/main" id="{D4A99035-160A-40D4-B22D-9D84747ED5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58">
                <a:extLst>
                  <a:ext uri="{FF2B5EF4-FFF2-40B4-BE49-F238E27FC236}">
                    <a16:creationId xmlns:a16="http://schemas.microsoft.com/office/drawing/2014/main" id="{C102C314-FB02-4C78-8F04-BE65D8663D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9" name="文本占位符 65">
            <a:extLst>
              <a:ext uri="{FF2B5EF4-FFF2-40B4-BE49-F238E27FC236}">
                <a16:creationId xmlns:a16="http://schemas.microsoft.com/office/drawing/2014/main" id="{317476C1-9512-4939-83E4-D52BF9FA1D9B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811274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>
            <a:extLst>
              <a:ext uri="{FF2B5EF4-FFF2-40B4-BE49-F238E27FC236}">
                <a16:creationId xmlns:a16="http://schemas.microsoft.com/office/drawing/2014/main" id="{481B125D-1EB9-4E3C-9071-E3D11BAFE226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0994F04D-BDBC-4A61-BE97-54FC0AF0A0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61D48748-6AA0-4848-AB9F-1BC8DCD9F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C8235290-5334-479D-996D-75FACAE50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EFCBF819-0F1F-42BD-A2DE-1D3709603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FFEDB543-40B9-4C3A-9326-967415FDB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19B48D97-71AE-487B-841E-6E4B7CC24D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DEF32C03-DCD6-401E-B0F3-7269C36C2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9E960CAB-5EF5-4ADA-B934-777CEF453F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4" name="Freeform 33">
              <a:extLst>
                <a:ext uri="{FF2B5EF4-FFF2-40B4-BE49-F238E27FC236}">
                  <a16:creationId xmlns:a16="http://schemas.microsoft.com/office/drawing/2014/main" id="{8B924A52-0C8F-442F-BF6F-E1C5F12AF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6E336577-CB02-4D9B-8B19-5E4A87C15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FDC758B6-B0D7-4D96-8829-89384EBC3A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9A88D2F3-6271-494A-8E50-76E7B8458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C3565EC9-454C-4933-AF50-9696CBF42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AFF28B5A-E7D4-430E-8DD2-785511615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18" name="图片占位符 16">
            <a:extLst>
              <a:ext uri="{FF2B5EF4-FFF2-40B4-BE49-F238E27FC236}">
                <a16:creationId xmlns:a16="http://schemas.microsoft.com/office/drawing/2014/main" id="{7943FC7D-C8F3-4BE5-A034-2C496A5EDA1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98494" y="3681942"/>
            <a:ext cx="6819900" cy="24415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31C487E0-4ADD-4432-B6D1-FFA5CE5275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8338" y="1123950"/>
            <a:ext cx="6819900" cy="24415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0E71EF4-54CB-4801-852D-AED794C3D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2025/10/27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537B485-8FF5-4CC3-BDCF-A7D367ECB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9F4718-D7D2-486A-ACF0-90AEF2658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CC33E79-78DC-413F-AB98-58FBEF9F8339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6F0E2D7F-223B-4E42-95F9-6BFB7B4E3CB4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49821573-502D-472C-971F-65E5131308DD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11945D2C-56DB-4DEA-8ADE-A74CA2B7DBD6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834D053F-1303-4F83-8693-AB1D11CC6593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9" name="Freeform 7">
                <a:extLst>
                  <a:ext uri="{FF2B5EF4-FFF2-40B4-BE49-F238E27FC236}">
                    <a16:creationId xmlns:a16="http://schemas.microsoft.com/office/drawing/2014/main" id="{4EE6C00E-E2EA-4476-AD24-7F64CA41B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2329C249-C0FC-480A-8865-31E6EDA1F4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0">
                <a:extLst>
                  <a:ext uri="{FF2B5EF4-FFF2-40B4-BE49-F238E27FC236}">
                    <a16:creationId xmlns:a16="http://schemas.microsoft.com/office/drawing/2014/main" id="{1860EE36-7A6F-444E-A4E8-4FAD22817D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1">
                <a:extLst>
                  <a:ext uri="{FF2B5EF4-FFF2-40B4-BE49-F238E27FC236}">
                    <a16:creationId xmlns:a16="http://schemas.microsoft.com/office/drawing/2014/main" id="{0938E48B-C1CD-4984-AE4E-CEB47A7101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19345389-3C36-4859-ACD9-FA02FC3BA5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486408FE-2441-4509-8970-CE0A6F81C3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4">
                <a:extLst>
                  <a:ext uri="{FF2B5EF4-FFF2-40B4-BE49-F238E27FC236}">
                    <a16:creationId xmlns:a16="http://schemas.microsoft.com/office/drawing/2014/main" id="{15924078-3531-46B1-895C-EF8D35C3F5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5">
                <a:extLst>
                  <a:ext uri="{FF2B5EF4-FFF2-40B4-BE49-F238E27FC236}">
                    <a16:creationId xmlns:a16="http://schemas.microsoft.com/office/drawing/2014/main" id="{ACA7318B-E09B-47E3-9B0E-C43586F71D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A3559D0F-5F1D-4E7C-B81F-CCA39FA261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7">
                <a:extLst>
                  <a:ext uri="{FF2B5EF4-FFF2-40B4-BE49-F238E27FC236}">
                    <a16:creationId xmlns:a16="http://schemas.microsoft.com/office/drawing/2014/main" id="{AB05E9D1-ADB8-4804-9BDB-0FA0B60ADF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8">
                <a:extLst>
                  <a:ext uri="{FF2B5EF4-FFF2-40B4-BE49-F238E27FC236}">
                    <a16:creationId xmlns:a16="http://schemas.microsoft.com/office/drawing/2014/main" id="{4AC89B66-D399-4EBA-8987-F109A35D33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9">
                <a:extLst>
                  <a:ext uri="{FF2B5EF4-FFF2-40B4-BE49-F238E27FC236}">
                    <a16:creationId xmlns:a16="http://schemas.microsoft.com/office/drawing/2014/main" id="{EF63A5F8-BC3C-4834-A14C-8A5E07CFC2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0">
                <a:extLst>
                  <a:ext uri="{FF2B5EF4-FFF2-40B4-BE49-F238E27FC236}">
                    <a16:creationId xmlns:a16="http://schemas.microsoft.com/office/drawing/2014/main" id="{D0482388-EB57-438A-9164-FDFCB661CB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1">
                <a:extLst>
                  <a:ext uri="{FF2B5EF4-FFF2-40B4-BE49-F238E27FC236}">
                    <a16:creationId xmlns:a16="http://schemas.microsoft.com/office/drawing/2014/main" id="{347AD7CD-A176-48D6-888A-20728BB31E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2">
                <a:extLst>
                  <a:ext uri="{FF2B5EF4-FFF2-40B4-BE49-F238E27FC236}">
                    <a16:creationId xmlns:a16="http://schemas.microsoft.com/office/drawing/2014/main" id="{96F0CA2D-DF67-46C6-95DE-C962EFC5A5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3">
                <a:extLst>
                  <a:ext uri="{FF2B5EF4-FFF2-40B4-BE49-F238E27FC236}">
                    <a16:creationId xmlns:a16="http://schemas.microsoft.com/office/drawing/2014/main" id="{E2B74095-BE12-46BA-8ADE-B2A9B58F5A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4">
                <a:extLst>
                  <a:ext uri="{FF2B5EF4-FFF2-40B4-BE49-F238E27FC236}">
                    <a16:creationId xmlns:a16="http://schemas.microsoft.com/office/drawing/2014/main" id="{FF7E4F44-E88E-4E7C-9328-D251AE2317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5">
                <a:extLst>
                  <a:ext uri="{FF2B5EF4-FFF2-40B4-BE49-F238E27FC236}">
                    <a16:creationId xmlns:a16="http://schemas.microsoft.com/office/drawing/2014/main" id="{32AACF93-8184-4804-AB9F-E336AA5ED3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26">
                <a:extLst>
                  <a:ext uri="{FF2B5EF4-FFF2-40B4-BE49-F238E27FC236}">
                    <a16:creationId xmlns:a16="http://schemas.microsoft.com/office/drawing/2014/main" id="{D432E4D6-1B74-4166-9FB9-9F22BA29F4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27">
                <a:extLst>
                  <a:ext uri="{FF2B5EF4-FFF2-40B4-BE49-F238E27FC236}">
                    <a16:creationId xmlns:a16="http://schemas.microsoft.com/office/drawing/2014/main" id="{A8610602-51C5-41CD-B8D7-32402164C0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28">
                <a:extLst>
                  <a:ext uri="{FF2B5EF4-FFF2-40B4-BE49-F238E27FC236}">
                    <a16:creationId xmlns:a16="http://schemas.microsoft.com/office/drawing/2014/main" id="{3FAF1A0F-4959-43AE-AE7F-2E15737C92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29">
                <a:extLst>
                  <a:ext uri="{FF2B5EF4-FFF2-40B4-BE49-F238E27FC236}">
                    <a16:creationId xmlns:a16="http://schemas.microsoft.com/office/drawing/2014/main" id="{DD342581-DD61-433E-9E95-4DD44588CC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30">
                <a:extLst>
                  <a:ext uri="{FF2B5EF4-FFF2-40B4-BE49-F238E27FC236}">
                    <a16:creationId xmlns:a16="http://schemas.microsoft.com/office/drawing/2014/main" id="{0E1F54C3-EAB3-446F-B49A-C873692DAE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31">
                <a:extLst>
                  <a:ext uri="{FF2B5EF4-FFF2-40B4-BE49-F238E27FC236}">
                    <a16:creationId xmlns:a16="http://schemas.microsoft.com/office/drawing/2014/main" id="{3EA9BBE9-BE23-442A-85C9-4EDF449D5E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32">
                <a:extLst>
                  <a:ext uri="{FF2B5EF4-FFF2-40B4-BE49-F238E27FC236}">
                    <a16:creationId xmlns:a16="http://schemas.microsoft.com/office/drawing/2014/main" id="{B7F36112-62CC-46B9-950D-B979712EA7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33">
                <a:extLst>
                  <a:ext uri="{FF2B5EF4-FFF2-40B4-BE49-F238E27FC236}">
                    <a16:creationId xmlns:a16="http://schemas.microsoft.com/office/drawing/2014/main" id="{E85471A4-1A82-4F7A-9793-DCF02507F8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34">
                <a:extLst>
                  <a:ext uri="{FF2B5EF4-FFF2-40B4-BE49-F238E27FC236}">
                    <a16:creationId xmlns:a16="http://schemas.microsoft.com/office/drawing/2014/main" id="{D8E0AF39-488A-4EB1-BE5C-16E5C97743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46">
                <a:extLst>
                  <a:ext uri="{FF2B5EF4-FFF2-40B4-BE49-F238E27FC236}">
                    <a16:creationId xmlns:a16="http://schemas.microsoft.com/office/drawing/2014/main" id="{C7C841A7-162E-424A-95FA-1A17977F5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47">
                <a:extLst>
                  <a:ext uri="{FF2B5EF4-FFF2-40B4-BE49-F238E27FC236}">
                    <a16:creationId xmlns:a16="http://schemas.microsoft.com/office/drawing/2014/main" id="{462C43BC-C32F-4725-AF24-9A3E581537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48">
                <a:extLst>
                  <a:ext uri="{FF2B5EF4-FFF2-40B4-BE49-F238E27FC236}">
                    <a16:creationId xmlns:a16="http://schemas.microsoft.com/office/drawing/2014/main" id="{6CACE1CB-653A-45CB-866B-F1951B38E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49">
                <a:extLst>
                  <a:ext uri="{FF2B5EF4-FFF2-40B4-BE49-F238E27FC236}">
                    <a16:creationId xmlns:a16="http://schemas.microsoft.com/office/drawing/2014/main" id="{4C97E765-7385-48AE-A31E-7E708A25BF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0">
                <a:extLst>
                  <a:ext uri="{FF2B5EF4-FFF2-40B4-BE49-F238E27FC236}">
                    <a16:creationId xmlns:a16="http://schemas.microsoft.com/office/drawing/2014/main" id="{BB91DBA2-E47F-495C-BFFD-75C8BD5B13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1">
                <a:extLst>
                  <a:ext uri="{FF2B5EF4-FFF2-40B4-BE49-F238E27FC236}">
                    <a16:creationId xmlns:a16="http://schemas.microsoft.com/office/drawing/2014/main" id="{4440DF01-A024-4055-8E85-1E2B98A2EC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2">
                <a:extLst>
                  <a:ext uri="{FF2B5EF4-FFF2-40B4-BE49-F238E27FC236}">
                    <a16:creationId xmlns:a16="http://schemas.microsoft.com/office/drawing/2014/main" id="{3F360BC4-C8CA-486F-B254-633A83BF9D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53">
                <a:extLst>
                  <a:ext uri="{FF2B5EF4-FFF2-40B4-BE49-F238E27FC236}">
                    <a16:creationId xmlns:a16="http://schemas.microsoft.com/office/drawing/2014/main" id="{A94CF489-FDC8-4982-B093-5005C4DE39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54">
                <a:extLst>
                  <a:ext uri="{FF2B5EF4-FFF2-40B4-BE49-F238E27FC236}">
                    <a16:creationId xmlns:a16="http://schemas.microsoft.com/office/drawing/2014/main" id="{7478BD5A-D71B-4BE3-9432-800BDB147E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55">
                <a:extLst>
                  <a:ext uri="{FF2B5EF4-FFF2-40B4-BE49-F238E27FC236}">
                    <a16:creationId xmlns:a16="http://schemas.microsoft.com/office/drawing/2014/main" id="{6F786C8C-1627-4700-83AB-2EE6C5E289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56">
                <a:extLst>
                  <a:ext uri="{FF2B5EF4-FFF2-40B4-BE49-F238E27FC236}">
                    <a16:creationId xmlns:a16="http://schemas.microsoft.com/office/drawing/2014/main" id="{8E6365E3-B4CE-4154-8BF2-D2BFD1E110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57">
                <a:extLst>
                  <a:ext uri="{FF2B5EF4-FFF2-40B4-BE49-F238E27FC236}">
                    <a16:creationId xmlns:a16="http://schemas.microsoft.com/office/drawing/2014/main" id="{F5080B87-F137-4F1D-B7CC-39599BC5F1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58">
                <a:extLst>
                  <a:ext uri="{FF2B5EF4-FFF2-40B4-BE49-F238E27FC236}">
                    <a16:creationId xmlns:a16="http://schemas.microsoft.com/office/drawing/2014/main" id="{E0B2EB43-B5EA-49DF-8387-021AD23039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9" name="文本占位符 65">
            <a:extLst>
              <a:ext uri="{FF2B5EF4-FFF2-40B4-BE49-F238E27FC236}">
                <a16:creationId xmlns:a16="http://schemas.microsoft.com/office/drawing/2014/main" id="{62810C37-A594-447D-9AF3-2D9B413DE4D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160137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5ACFA262-9802-473C-819D-C85BD949A5E5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F5226A24-083D-465C-A2C8-4D378AABFC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1E4953C3-E57F-4F10-912D-C6A2FA9A54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BB7B2D30-64B6-4D04-A31A-AB13ED3DA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1387D953-FEA4-4039-BCBE-8B5D37848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BE80F26C-524B-4382-8783-EB7C92FCFE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AFCA8A07-8685-4BA2-8EC7-617980AD78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1C06CD20-9AF5-4434-8426-6D3AAD69A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31">
              <a:extLst>
                <a:ext uri="{FF2B5EF4-FFF2-40B4-BE49-F238E27FC236}">
                  <a16:creationId xmlns:a16="http://schemas.microsoft.com/office/drawing/2014/main" id="{1F0D698A-C282-4CB6-A6B3-5ADFAC6724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33">
              <a:extLst>
                <a:ext uri="{FF2B5EF4-FFF2-40B4-BE49-F238E27FC236}">
                  <a16:creationId xmlns:a16="http://schemas.microsoft.com/office/drawing/2014/main" id="{ABF949B9-998E-4C45-8394-146372A6D7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35">
              <a:extLst>
                <a:ext uri="{FF2B5EF4-FFF2-40B4-BE49-F238E27FC236}">
                  <a16:creationId xmlns:a16="http://schemas.microsoft.com/office/drawing/2014/main" id="{85613236-48D6-49CE-8723-8CCC4517C0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36">
              <a:extLst>
                <a:ext uri="{FF2B5EF4-FFF2-40B4-BE49-F238E27FC236}">
                  <a16:creationId xmlns:a16="http://schemas.microsoft.com/office/drawing/2014/main" id="{63FBC835-16F3-4A5A-A96D-555083C19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38">
              <a:extLst>
                <a:ext uri="{FF2B5EF4-FFF2-40B4-BE49-F238E27FC236}">
                  <a16:creationId xmlns:a16="http://schemas.microsoft.com/office/drawing/2014/main" id="{BC7E0367-FE79-42BD-9BBC-6878EC44E7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39">
              <a:extLst>
                <a:ext uri="{FF2B5EF4-FFF2-40B4-BE49-F238E27FC236}">
                  <a16:creationId xmlns:a16="http://schemas.microsoft.com/office/drawing/2014/main" id="{FC0C6FE9-3A1B-48CB-968E-12FB72089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40">
              <a:extLst>
                <a:ext uri="{FF2B5EF4-FFF2-40B4-BE49-F238E27FC236}">
                  <a16:creationId xmlns:a16="http://schemas.microsoft.com/office/drawing/2014/main" id="{5F611D87-1ABA-44DB-B4C5-C9C61C489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B24150D-167F-4FF3-AFA0-D2AD8886D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2025/10/27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C38B913-F1F6-46A4-92A7-C5E8148D2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12C1FB-8265-4B75-B0B6-371CC4773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59544942-28C7-4EC4-992A-EBFD2EC64B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1988" y="1139750"/>
            <a:ext cx="3517900" cy="2725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9">
            <a:extLst>
              <a:ext uri="{FF2B5EF4-FFF2-40B4-BE49-F238E27FC236}">
                <a16:creationId xmlns:a16="http://schemas.microsoft.com/office/drawing/2014/main" id="{2BF7BACF-A877-469E-B987-945A47ABB19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0561" y="1139750"/>
            <a:ext cx="3517900" cy="2725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9">
            <a:extLst>
              <a:ext uri="{FF2B5EF4-FFF2-40B4-BE49-F238E27FC236}">
                <a16:creationId xmlns:a16="http://schemas.microsoft.com/office/drawing/2014/main" id="{E825FDC7-97B6-4EFC-ACA3-DB310312009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9134" y="1139750"/>
            <a:ext cx="3517900" cy="2725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4682D3A-D243-4629-8961-3E3D31C79201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120" name="矩形: 圆角 119">
            <a:extLst>
              <a:ext uri="{FF2B5EF4-FFF2-40B4-BE49-F238E27FC236}">
                <a16:creationId xmlns:a16="http://schemas.microsoft.com/office/drawing/2014/main" id="{87FC8088-E3FF-4ACA-953F-2C6C615618F5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B9D37719-AAC9-4D4A-9266-AEF9E38F45CD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11D4931B-5A18-4340-9051-07E721124343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3" name="组合 122">
              <a:extLst>
                <a:ext uri="{FF2B5EF4-FFF2-40B4-BE49-F238E27FC236}">
                  <a16:creationId xmlns:a16="http://schemas.microsoft.com/office/drawing/2014/main" id="{726E3FAA-71D2-4B32-9821-BDA519E913CC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124" name="Freeform 7">
                <a:extLst>
                  <a:ext uri="{FF2B5EF4-FFF2-40B4-BE49-F238E27FC236}">
                    <a16:creationId xmlns:a16="http://schemas.microsoft.com/office/drawing/2014/main" id="{57A8D168-738F-4955-9653-BF8B780A5F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9">
                <a:extLst>
                  <a:ext uri="{FF2B5EF4-FFF2-40B4-BE49-F238E27FC236}">
                    <a16:creationId xmlns:a16="http://schemas.microsoft.com/office/drawing/2014/main" id="{EDEDD3F5-D737-4850-BFB8-4857F966AD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id="{5AE02355-EAF5-47B6-808E-5FBB8D555C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id="{54FF0350-166C-4D91-9C32-1457E0B3C7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2">
                <a:extLst>
                  <a:ext uri="{FF2B5EF4-FFF2-40B4-BE49-F238E27FC236}">
                    <a16:creationId xmlns:a16="http://schemas.microsoft.com/office/drawing/2014/main" id="{CD70937F-73A1-4E4F-BCB7-72F4FAA756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3">
                <a:extLst>
                  <a:ext uri="{FF2B5EF4-FFF2-40B4-BE49-F238E27FC236}">
                    <a16:creationId xmlns:a16="http://schemas.microsoft.com/office/drawing/2014/main" id="{1AFA1B34-C9CD-4D8E-A4CE-4933FBD747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4">
                <a:extLst>
                  <a:ext uri="{FF2B5EF4-FFF2-40B4-BE49-F238E27FC236}">
                    <a16:creationId xmlns:a16="http://schemas.microsoft.com/office/drawing/2014/main" id="{F7DFDBE0-1942-4EA5-ADDC-ACC4DDB3EB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5">
                <a:extLst>
                  <a:ext uri="{FF2B5EF4-FFF2-40B4-BE49-F238E27FC236}">
                    <a16:creationId xmlns:a16="http://schemas.microsoft.com/office/drawing/2014/main" id="{41039EE5-041E-45CF-9BC0-83475120DF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16">
                <a:extLst>
                  <a:ext uri="{FF2B5EF4-FFF2-40B4-BE49-F238E27FC236}">
                    <a16:creationId xmlns:a16="http://schemas.microsoft.com/office/drawing/2014/main" id="{0E6BE068-7937-4960-8682-F691DE58AB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17">
                <a:extLst>
                  <a:ext uri="{FF2B5EF4-FFF2-40B4-BE49-F238E27FC236}">
                    <a16:creationId xmlns:a16="http://schemas.microsoft.com/office/drawing/2014/main" id="{30973B98-C00F-4716-9311-5574068317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8">
                <a:extLst>
                  <a:ext uri="{FF2B5EF4-FFF2-40B4-BE49-F238E27FC236}">
                    <a16:creationId xmlns:a16="http://schemas.microsoft.com/office/drawing/2014/main" id="{A2A98144-2B9A-431C-8A67-E732F9765F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9">
                <a:extLst>
                  <a:ext uri="{FF2B5EF4-FFF2-40B4-BE49-F238E27FC236}">
                    <a16:creationId xmlns:a16="http://schemas.microsoft.com/office/drawing/2014/main" id="{E5B6ECD5-8F7B-4ED2-97F4-FD99C3E928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0">
                <a:extLst>
                  <a:ext uri="{FF2B5EF4-FFF2-40B4-BE49-F238E27FC236}">
                    <a16:creationId xmlns:a16="http://schemas.microsoft.com/office/drawing/2014/main" id="{EBAEEDDF-57A6-4BDD-9305-4CF3744262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1">
                <a:extLst>
                  <a:ext uri="{FF2B5EF4-FFF2-40B4-BE49-F238E27FC236}">
                    <a16:creationId xmlns:a16="http://schemas.microsoft.com/office/drawing/2014/main" id="{73E6E938-4CF0-48DA-B2BB-A83D092A91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2">
                <a:extLst>
                  <a:ext uri="{FF2B5EF4-FFF2-40B4-BE49-F238E27FC236}">
                    <a16:creationId xmlns:a16="http://schemas.microsoft.com/office/drawing/2014/main" id="{2E20F32D-DAE2-41E4-A5AA-375070EADD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3">
                <a:extLst>
                  <a:ext uri="{FF2B5EF4-FFF2-40B4-BE49-F238E27FC236}">
                    <a16:creationId xmlns:a16="http://schemas.microsoft.com/office/drawing/2014/main" id="{9BB3D819-ED86-4FC2-8907-D1EB55F834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4">
                <a:extLst>
                  <a:ext uri="{FF2B5EF4-FFF2-40B4-BE49-F238E27FC236}">
                    <a16:creationId xmlns:a16="http://schemas.microsoft.com/office/drawing/2014/main" id="{6A7E8B8F-5D94-44A2-B5C0-E4DD4B3EAD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5">
                <a:extLst>
                  <a:ext uri="{FF2B5EF4-FFF2-40B4-BE49-F238E27FC236}">
                    <a16:creationId xmlns:a16="http://schemas.microsoft.com/office/drawing/2014/main" id="{8474C3FA-61F9-4152-A6D7-579994B808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26">
                <a:extLst>
                  <a:ext uri="{FF2B5EF4-FFF2-40B4-BE49-F238E27FC236}">
                    <a16:creationId xmlns:a16="http://schemas.microsoft.com/office/drawing/2014/main" id="{A7D4E3AA-07EB-4EB2-AFB3-D394BCB0F9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27">
                <a:extLst>
                  <a:ext uri="{FF2B5EF4-FFF2-40B4-BE49-F238E27FC236}">
                    <a16:creationId xmlns:a16="http://schemas.microsoft.com/office/drawing/2014/main" id="{6D13FAAB-AE43-417C-90B6-C84942F51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28">
                <a:extLst>
                  <a:ext uri="{FF2B5EF4-FFF2-40B4-BE49-F238E27FC236}">
                    <a16:creationId xmlns:a16="http://schemas.microsoft.com/office/drawing/2014/main" id="{B3412E1B-042D-4056-B83F-AA723C48A7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29">
                <a:extLst>
                  <a:ext uri="{FF2B5EF4-FFF2-40B4-BE49-F238E27FC236}">
                    <a16:creationId xmlns:a16="http://schemas.microsoft.com/office/drawing/2014/main" id="{2F203987-02F6-4A39-8678-026DC3F72B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0">
                <a:extLst>
                  <a:ext uri="{FF2B5EF4-FFF2-40B4-BE49-F238E27FC236}">
                    <a16:creationId xmlns:a16="http://schemas.microsoft.com/office/drawing/2014/main" id="{DBD3BECA-3E37-4263-974D-C1A776F6CB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1">
                <a:extLst>
                  <a:ext uri="{FF2B5EF4-FFF2-40B4-BE49-F238E27FC236}">
                    <a16:creationId xmlns:a16="http://schemas.microsoft.com/office/drawing/2014/main" id="{2187858D-7D29-4C4B-97D8-F4AC215720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2">
                <a:extLst>
                  <a:ext uri="{FF2B5EF4-FFF2-40B4-BE49-F238E27FC236}">
                    <a16:creationId xmlns:a16="http://schemas.microsoft.com/office/drawing/2014/main" id="{5AEE7E78-F444-49D9-B087-05CFFF53B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3">
                <a:extLst>
                  <a:ext uri="{FF2B5EF4-FFF2-40B4-BE49-F238E27FC236}">
                    <a16:creationId xmlns:a16="http://schemas.microsoft.com/office/drawing/2014/main" id="{BAF442FD-14B1-4486-81E4-57E263E574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4">
                <a:extLst>
                  <a:ext uri="{FF2B5EF4-FFF2-40B4-BE49-F238E27FC236}">
                    <a16:creationId xmlns:a16="http://schemas.microsoft.com/office/drawing/2014/main" id="{D110D87E-F920-4322-8070-BF3D97A730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46">
                <a:extLst>
                  <a:ext uri="{FF2B5EF4-FFF2-40B4-BE49-F238E27FC236}">
                    <a16:creationId xmlns:a16="http://schemas.microsoft.com/office/drawing/2014/main" id="{90EAEB88-2207-4076-A7F8-AAF60F32AE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7">
                <a:extLst>
                  <a:ext uri="{FF2B5EF4-FFF2-40B4-BE49-F238E27FC236}">
                    <a16:creationId xmlns:a16="http://schemas.microsoft.com/office/drawing/2014/main" id="{ECB3C1B1-AF2C-4B6F-A7C1-D42B932C8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8">
                <a:extLst>
                  <a:ext uri="{FF2B5EF4-FFF2-40B4-BE49-F238E27FC236}">
                    <a16:creationId xmlns:a16="http://schemas.microsoft.com/office/drawing/2014/main" id="{4926D183-0CEE-45E1-8590-F3E12A460A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9">
                <a:extLst>
                  <a:ext uri="{FF2B5EF4-FFF2-40B4-BE49-F238E27FC236}">
                    <a16:creationId xmlns:a16="http://schemas.microsoft.com/office/drawing/2014/main" id="{A4BC2FD3-8264-41DB-85F8-03441339F1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50">
                <a:extLst>
                  <a:ext uri="{FF2B5EF4-FFF2-40B4-BE49-F238E27FC236}">
                    <a16:creationId xmlns:a16="http://schemas.microsoft.com/office/drawing/2014/main" id="{C419E22C-00A3-41E3-A0E6-43418FD4D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51">
                <a:extLst>
                  <a:ext uri="{FF2B5EF4-FFF2-40B4-BE49-F238E27FC236}">
                    <a16:creationId xmlns:a16="http://schemas.microsoft.com/office/drawing/2014/main" id="{C66E7FB6-DA85-4013-BB1E-7F3802EAD8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52">
                <a:extLst>
                  <a:ext uri="{FF2B5EF4-FFF2-40B4-BE49-F238E27FC236}">
                    <a16:creationId xmlns:a16="http://schemas.microsoft.com/office/drawing/2014/main" id="{3166FBA0-D49C-45CE-B70F-AAE0E1B241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53">
                <a:extLst>
                  <a:ext uri="{FF2B5EF4-FFF2-40B4-BE49-F238E27FC236}">
                    <a16:creationId xmlns:a16="http://schemas.microsoft.com/office/drawing/2014/main" id="{EC81D795-E69B-4E31-BA58-5851AD3F32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54">
                <a:extLst>
                  <a:ext uri="{FF2B5EF4-FFF2-40B4-BE49-F238E27FC236}">
                    <a16:creationId xmlns:a16="http://schemas.microsoft.com/office/drawing/2014/main" id="{B87A562C-45E9-420A-8509-F1D46E7C0B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55">
                <a:extLst>
                  <a:ext uri="{FF2B5EF4-FFF2-40B4-BE49-F238E27FC236}">
                    <a16:creationId xmlns:a16="http://schemas.microsoft.com/office/drawing/2014/main" id="{B71C3D96-92CC-448A-B299-2D6121780A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56">
                <a:extLst>
                  <a:ext uri="{FF2B5EF4-FFF2-40B4-BE49-F238E27FC236}">
                    <a16:creationId xmlns:a16="http://schemas.microsoft.com/office/drawing/2014/main" id="{88D67E78-6C2F-46F3-A513-F284A8498B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7">
                <a:extLst>
                  <a:ext uri="{FF2B5EF4-FFF2-40B4-BE49-F238E27FC236}">
                    <a16:creationId xmlns:a16="http://schemas.microsoft.com/office/drawing/2014/main" id="{AC3E6570-EC28-4E18-9B85-0BC47E611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8">
                <a:extLst>
                  <a:ext uri="{FF2B5EF4-FFF2-40B4-BE49-F238E27FC236}">
                    <a16:creationId xmlns:a16="http://schemas.microsoft.com/office/drawing/2014/main" id="{09CAE530-DE8A-422F-8057-29360F374E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64" name="文本占位符 65">
            <a:extLst>
              <a:ext uri="{FF2B5EF4-FFF2-40B4-BE49-F238E27FC236}">
                <a16:creationId xmlns:a16="http://schemas.microsoft.com/office/drawing/2014/main" id="{BFBF867F-E39A-412D-B801-2EA744568D2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1586244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514964C7-5574-415D-A002-6FE3043AE28B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AFC0506-76EE-4CB2-9699-58F41DDE76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77DAC51-6937-4C07-B330-C5A97FD76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371BCF94-A378-41C7-8AE0-D0EBCB861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15909567-5D2E-442A-AC25-6BFE12C94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C336A134-F537-466E-9346-042A3759F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B77A41A5-FFB1-48A2-A1D1-B1F82EA98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DB975970-006C-4C32-B7F2-99941C102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C0F36612-B6BD-4235-BD7E-2AD76C5108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FBA664A5-8292-4140-930D-401503306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3B86134-78B3-4D4D-8EE0-A3155EF9C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B3ED1D86-C435-425F-9F5A-61CBE4EF0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EC7B8766-41F2-424A-8492-CA4E530137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335FCB65-5CBE-452C-AE4D-C48015188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08030888-7CCE-4BFC-95C2-4D7C14C63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6B7C1A-4B20-4267-8B0A-EEF1F7806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2025/10/27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0C02CBA-5674-45EA-A60A-ECD11CBB4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F9EB718-3188-422E-946C-63D124BCA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CB4960C-295B-4296-A03C-3E8E5954F69A}"/>
              </a:ext>
            </a:extLst>
          </p:cNvPr>
          <p:cNvSpPr/>
          <p:nvPr userDrawn="1"/>
        </p:nvSpPr>
        <p:spPr>
          <a:xfrm>
            <a:off x="660400" y="1130300"/>
            <a:ext cx="5367020" cy="2435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E08FD9B-3C66-482E-BEDD-1CDE4F684F1F}"/>
              </a:ext>
            </a:extLst>
          </p:cNvPr>
          <p:cNvSpPr/>
          <p:nvPr userDrawn="1"/>
        </p:nvSpPr>
        <p:spPr>
          <a:xfrm>
            <a:off x="660400" y="3734122"/>
            <a:ext cx="5367020" cy="23999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21D78F5-CD13-47AA-B036-87B4F33163CF}"/>
              </a:ext>
            </a:extLst>
          </p:cNvPr>
          <p:cNvSpPr/>
          <p:nvPr userDrawn="1"/>
        </p:nvSpPr>
        <p:spPr>
          <a:xfrm>
            <a:off x="6151880" y="1130300"/>
            <a:ext cx="5367020" cy="2435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FE03348-A1F2-4840-86A8-C48875F1BCB9}"/>
              </a:ext>
            </a:extLst>
          </p:cNvPr>
          <p:cNvSpPr/>
          <p:nvPr userDrawn="1"/>
        </p:nvSpPr>
        <p:spPr>
          <a:xfrm>
            <a:off x="6151880" y="3734122"/>
            <a:ext cx="5367020" cy="23999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D8E99FCF-341F-4B58-AB03-FB8D84543C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2392" y="1412875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14">
            <a:extLst>
              <a:ext uri="{FF2B5EF4-FFF2-40B4-BE49-F238E27FC236}">
                <a16:creationId xmlns:a16="http://schemas.microsoft.com/office/drawing/2014/main" id="{DF133E62-8406-47E0-9A97-F613B64A16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2971" y="1412875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4">
            <a:extLst>
              <a:ext uri="{FF2B5EF4-FFF2-40B4-BE49-F238E27FC236}">
                <a16:creationId xmlns:a16="http://schemas.microsoft.com/office/drawing/2014/main" id="{F9821C6F-0109-4D0A-9372-DB42B96B47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22971" y="4000607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14">
            <a:extLst>
              <a:ext uri="{FF2B5EF4-FFF2-40B4-BE49-F238E27FC236}">
                <a16:creationId xmlns:a16="http://schemas.microsoft.com/office/drawing/2014/main" id="{354CB8C7-90A5-4AB5-9D22-15D281B7C91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2392" y="4000607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337286D-E20F-458C-9C81-63E8EF5446E7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8A0CBBCC-2322-4C3E-B4AB-041BE4574202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DF6C2FDA-51DC-4258-9E93-6554AABA5C5B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2A9245DD-9994-4EB2-B1C7-7DCC0685C2E8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1731813B-F9BF-4697-BBD0-BA3C4E0C7F5B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5" name="Freeform 7">
                <a:extLst>
                  <a:ext uri="{FF2B5EF4-FFF2-40B4-BE49-F238E27FC236}">
                    <a16:creationId xmlns:a16="http://schemas.microsoft.com/office/drawing/2014/main" id="{B6463079-F50C-4524-8A0B-A3C5995D1B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9">
                <a:extLst>
                  <a:ext uri="{FF2B5EF4-FFF2-40B4-BE49-F238E27FC236}">
                    <a16:creationId xmlns:a16="http://schemas.microsoft.com/office/drawing/2014/main" id="{DA182ED0-86BB-4CB0-97E8-004FACA012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0">
                <a:extLst>
                  <a:ext uri="{FF2B5EF4-FFF2-40B4-BE49-F238E27FC236}">
                    <a16:creationId xmlns:a16="http://schemas.microsoft.com/office/drawing/2014/main" id="{1AA28316-7B83-4A84-AEC2-B0EFC6F4B9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1">
                <a:extLst>
                  <a:ext uri="{FF2B5EF4-FFF2-40B4-BE49-F238E27FC236}">
                    <a16:creationId xmlns:a16="http://schemas.microsoft.com/office/drawing/2014/main" id="{097CEA97-852B-49D6-A72D-2955952A97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2">
                <a:extLst>
                  <a:ext uri="{FF2B5EF4-FFF2-40B4-BE49-F238E27FC236}">
                    <a16:creationId xmlns:a16="http://schemas.microsoft.com/office/drawing/2014/main" id="{A12EE63D-5E62-498B-A20E-5094C93DBE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3">
                <a:extLst>
                  <a:ext uri="{FF2B5EF4-FFF2-40B4-BE49-F238E27FC236}">
                    <a16:creationId xmlns:a16="http://schemas.microsoft.com/office/drawing/2014/main" id="{84B3ED86-C688-4629-8FF6-2E67E812E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4">
                <a:extLst>
                  <a:ext uri="{FF2B5EF4-FFF2-40B4-BE49-F238E27FC236}">
                    <a16:creationId xmlns:a16="http://schemas.microsoft.com/office/drawing/2014/main" id="{27540D21-C832-4240-91FA-C2754A94B0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5">
                <a:extLst>
                  <a:ext uri="{FF2B5EF4-FFF2-40B4-BE49-F238E27FC236}">
                    <a16:creationId xmlns:a16="http://schemas.microsoft.com/office/drawing/2014/main" id="{63FADD71-6A49-41A7-99EE-83E3C1C053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6">
                <a:extLst>
                  <a:ext uri="{FF2B5EF4-FFF2-40B4-BE49-F238E27FC236}">
                    <a16:creationId xmlns:a16="http://schemas.microsoft.com/office/drawing/2014/main" id="{19E51D98-E96C-457C-B218-37DC1EA642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7">
                <a:extLst>
                  <a:ext uri="{FF2B5EF4-FFF2-40B4-BE49-F238E27FC236}">
                    <a16:creationId xmlns:a16="http://schemas.microsoft.com/office/drawing/2014/main" id="{A4A1E5A0-CC43-43AE-8054-F69EFBB049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8">
                <a:extLst>
                  <a:ext uri="{FF2B5EF4-FFF2-40B4-BE49-F238E27FC236}">
                    <a16:creationId xmlns:a16="http://schemas.microsoft.com/office/drawing/2014/main" id="{527D8DEB-BB07-45A4-8EB1-07AD6D4A5F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9">
                <a:extLst>
                  <a:ext uri="{FF2B5EF4-FFF2-40B4-BE49-F238E27FC236}">
                    <a16:creationId xmlns:a16="http://schemas.microsoft.com/office/drawing/2014/main" id="{0FF96338-D3C3-409A-9335-5CC766B8E8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0">
                <a:extLst>
                  <a:ext uri="{FF2B5EF4-FFF2-40B4-BE49-F238E27FC236}">
                    <a16:creationId xmlns:a16="http://schemas.microsoft.com/office/drawing/2014/main" id="{3858FECB-ED4E-437D-A31A-242D3C8DB9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1">
                <a:extLst>
                  <a:ext uri="{FF2B5EF4-FFF2-40B4-BE49-F238E27FC236}">
                    <a16:creationId xmlns:a16="http://schemas.microsoft.com/office/drawing/2014/main" id="{6EB73065-06D2-4FBA-92F2-4B7FA99E8A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2">
                <a:extLst>
                  <a:ext uri="{FF2B5EF4-FFF2-40B4-BE49-F238E27FC236}">
                    <a16:creationId xmlns:a16="http://schemas.microsoft.com/office/drawing/2014/main" id="{5FA9D5D5-8638-4D4E-BAAF-476575E29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23">
                <a:extLst>
                  <a:ext uri="{FF2B5EF4-FFF2-40B4-BE49-F238E27FC236}">
                    <a16:creationId xmlns:a16="http://schemas.microsoft.com/office/drawing/2014/main" id="{1B79173C-2DA3-423C-AB56-7C76D532C6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4">
                <a:extLst>
                  <a:ext uri="{FF2B5EF4-FFF2-40B4-BE49-F238E27FC236}">
                    <a16:creationId xmlns:a16="http://schemas.microsoft.com/office/drawing/2014/main" id="{F99873C3-263D-4E2A-A8BD-4C707C5617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5">
                <a:extLst>
                  <a:ext uri="{FF2B5EF4-FFF2-40B4-BE49-F238E27FC236}">
                    <a16:creationId xmlns:a16="http://schemas.microsoft.com/office/drawing/2014/main" id="{BB14CC27-F487-40D8-823A-CB6634BAFB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6">
                <a:extLst>
                  <a:ext uri="{FF2B5EF4-FFF2-40B4-BE49-F238E27FC236}">
                    <a16:creationId xmlns:a16="http://schemas.microsoft.com/office/drawing/2014/main" id="{ADF86F09-F667-4655-9B04-BF42BE7BE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7">
                <a:extLst>
                  <a:ext uri="{FF2B5EF4-FFF2-40B4-BE49-F238E27FC236}">
                    <a16:creationId xmlns:a16="http://schemas.microsoft.com/office/drawing/2014/main" id="{A7ED740E-D8F6-4A90-9BAF-2056C8464E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8">
                <a:extLst>
                  <a:ext uri="{FF2B5EF4-FFF2-40B4-BE49-F238E27FC236}">
                    <a16:creationId xmlns:a16="http://schemas.microsoft.com/office/drawing/2014/main" id="{8FFE0A99-1D75-4662-A89B-964A0E5FE7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9">
                <a:extLst>
                  <a:ext uri="{FF2B5EF4-FFF2-40B4-BE49-F238E27FC236}">
                    <a16:creationId xmlns:a16="http://schemas.microsoft.com/office/drawing/2014/main" id="{7AFEE6FE-F487-407A-B508-68C0A2A641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30">
                <a:extLst>
                  <a:ext uri="{FF2B5EF4-FFF2-40B4-BE49-F238E27FC236}">
                    <a16:creationId xmlns:a16="http://schemas.microsoft.com/office/drawing/2014/main" id="{0ED0844C-FB2C-48D9-9455-8D600F543D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31">
                <a:extLst>
                  <a:ext uri="{FF2B5EF4-FFF2-40B4-BE49-F238E27FC236}">
                    <a16:creationId xmlns:a16="http://schemas.microsoft.com/office/drawing/2014/main" id="{2E672CE2-3B24-412D-A85E-53B9062F11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32">
                <a:extLst>
                  <a:ext uri="{FF2B5EF4-FFF2-40B4-BE49-F238E27FC236}">
                    <a16:creationId xmlns:a16="http://schemas.microsoft.com/office/drawing/2014/main" id="{93F16075-5903-4DB7-8562-F61688DBE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33">
                <a:extLst>
                  <a:ext uri="{FF2B5EF4-FFF2-40B4-BE49-F238E27FC236}">
                    <a16:creationId xmlns:a16="http://schemas.microsoft.com/office/drawing/2014/main" id="{F3A91FB7-416A-4C7A-90F3-D46F69F8F3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34">
                <a:extLst>
                  <a:ext uri="{FF2B5EF4-FFF2-40B4-BE49-F238E27FC236}">
                    <a16:creationId xmlns:a16="http://schemas.microsoft.com/office/drawing/2014/main" id="{588A1FCC-1B87-46CF-9754-43B3622B6D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46">
                <a:extLst>
                  <a:ext uri="{FF2B5EF4-FFF2-40B4-BE49-F238E27FC236}">
                    <a16:creationId xmlns:a16="http://schemas.microsoft.com/office/drawing/2014/main" id="{11EE62A9-35AC-4816-9A71-2DDCC7F2EE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47">
                <a:extLst>
                  <a:ext uri="{FF2B5EF4-FFF2-40B4-BE49-F238E27FC236}">
                    <a16:creationId xmlns:a16="http://schemas.microsoft.com/office/drawing/2014/main" id="{72022419-5567-4B8B-98BE-AA0A857BC3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48">
                <a:extLst>
                  <a:ext uri="{FF2B5EF4-FFF2-40B4-BE49-F238E27FC236}">
                    <a16:creationId xmlns:a16="http://schemas.microsoft.com/office/drawing/2014/main" id="{121E887C-3A0E-4470-A7A3-889E88D444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49">
                <a:extLst>
                  <a:ext uri="{FF2B5EF4-FFF2-40B4-BE49-F238E27FC236}">
                    <a16:creationId xmlns:a16="http://schemas.microsoft.com/office/drawing/2014/main" id="{01EDFBB4-1BE9-4D63-AF0B-FDEDB6413D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0">
                <a:extLst>
                  <a:ext uri="{FF2B5EF4-FFF2-40B4-BE49-F238E27FC236}">
                    <a16:creationId xmlns:a16="http://schemas.microsoft.com/office/drawing/2014/main" id="{726EB6C7-5A3B-42D7-AE4C-094B8AC4DA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1">
                <a:extLst>
                  <a:ext uri="{FF2B5EF4-FFF2-40B4-BE49-F238E27FC236}">
                    <a16:creationId xmlns:a16="http://schemas.microsoft.com/office/drawing/2014/main" id="{46C4C01A-61DC-4B59-B1AB-BBA64DF5A5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52">
                <a:extLst>
                  <a:ext uri="{FF2B5EF4-FFF2-40B4-BE49-F238E27FC236}">
                    <a16:creationId xmlns:a16="http://schemas.microsoft.com/office/drawing/2014/main" id="{9FA371B3-AD8F-4A2A-8E4B-8F6B4C586D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53">
                <a:extLst>
                  <a:ext uri="{FF2B5EF4-FFF2-40B4-BE49-F238E27FC236}">
                    <a16:creationId xmlns:a16="http://schemas.microsoft.com/office/drawing/2014/main" id="{3ADEE3F1-646A-4C94-86AC-D98E82E918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4">
                <a:extLst>
                  <a:ext uri="{FF2B5EF4-FFF2-40B4-BE49-F238E27FC236}">
                    <a16:creationId xmlns:a16="http://schemas.microsoft.com/office/drawing/2014/main" id="{E26315F5-B77F-4512-B124-0509E1FD4A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5">
                <a:extLst>
                  <a:ext uri="{FF2B5EF4-FFF2-40B4-BE49-F238E27FC236}">
                    <a16:creationId xmlns:a16="http://schemas.microsoft.com/office/drawing/2014/main" id="{C38FFF2B-93B7-4835-B730-A562BE954F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6">
                <a:extLst>
                  <a:ext uri="{FF2B5EF4-FFF2-40B4-BE49-F238E27FC236}">
                    <a16:creationId xmlns:a16="http://schemas.microsoft.com/office/drawing/2014/main" id="{7D0B6862-F7E0-4E8C-B5B7-1932DB284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57">
                <a:extLst>
                  <a:ext uri="{FF2B5EF4-FFF2-40B4-BE49-F238E27FC236}">
                    <a16:creationId xmlns:a16="http://schemas.microsoft.com/office/drawing/2014/main" id="{637CF132-B016-4737-A832-492C031C52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58">
                <a:extLst>
                  <a:ext uri="{FF2B5EF4-FFF2-40B4-BE49-F238E27FC236}">
                    <a16:creationId xmlns:a16="http://schemas.microsoft.com/office/drawing/2014/main" id="{B0CC830D-381B-4D25-BC48-5712BC72E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5" name="文本占位符 65">
            <a:extLst>
              <a:ext uri="{FF2B5EF4-FFF2-40B4-BE49-F238E27FC236}">
                <a16:creationId xmlns:a16="http://schemas.microsoft.com/office/drawing/2014/main" id="{F6CF79A3-92B2-45EB-9B18-4F5F791EE52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4171385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E5D42C1-672B-41C4-B4E9-673D9DE34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D3232E-A8FC-4C21-B17B-5F11069A0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F791A1-3FDB-4E88-B1C9-0671C719EC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6C455-D181-459A-8014-67AAEFFCA7C2}" type="datetimeFigureOut">
              <a:rPr lang="zh-CN" altLang="en-US" smtClean="0"/>
              <a:t>2025/10/27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31EDBF-36C7-4BBF-BA33-77E817EB39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3F83A4-DB69-4D88-BD0A-68E403AE7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888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4" r:id="rId2"/>
    <p:sldLayoutId id="2147483665" r:id="rId3"/>
    <p:sldLayoutId id="2147483660" r:id="rId4"/>
    <p:sldLayoutId id="2147483655" r:id="rId5"/>
    <p:sldLayoutId id="2147483666" r:id="rId6"/>
    <p:sldLayoutId id="2147483671" r:id="rId7"/>
    <p:sldLayoutId id="2147483672" r:id="rId8"/>
    <p:sldLayoutId id="2147483673" r:id="rId9"/>
    <p:sldLayoutId id="2147483667" r:id="rId10"/>
    <p:sldLayoutId id="2147483668" r:id="rId11"/>
    <p:sldLayoutId id="2147483669" r:id="rId12"/>
    <p:sldLayoutId id="2147483670" r:id="rId13"/>
    <p:sldLayoutId id="2147483662" r:id="rId14"/>
    <p:sldLayoutId id="2147483663" r:id="rId15"/>
    <p:sldLayoutId id="214748367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64.xml"/><Relationship Id="rId2" Type="http://schemas.openxmlformats.org/officeDocument/2006/relationships/slide" Target="slide67.xml"/><Relationship Id="rId1" Type="http://schemas.openxmlformats.org/officeDocument/2006/relationships/slideLayout" Target="../slideLayouts/slideLayout2.xml"/><Relationship Id="rId5" Type="http://schemas.openxmlformats.org/officeDocument/2006/relationships/hyperlink" Target="file:///K:\&#40644;&#26230;&#30005;&#23376;&#25945;&#26696;\&#31532;&#22235;&#31456;\&#31532;&#22235;&#31456;\0" TargetMode="External"/><Relationship Id="rId4" Type="http://schemas.openxmlformats.org/officeDocument/2006/relationships/slide" Target="slide5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4F40F2CE-9679-440E-AE20-5B6AB6E9FC12}"/>
              </a:ext>
            </a:extLst>
          </p:cNvPr>
          <p:cNvSpPr/>
          <p:nvPr/>
        </p:nvSpPr>
        <p:spPr>
          <a:xfrm>
            <a:off x="0" y="0"/>
            <a:ext cx="12192000" cy="4104640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1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104640">
                <a:moveTo>
                  <a:pt x="0" y="0"/>
                </a:moveTo>
                <a:lnTo>
                  <a:pt x="12192000" y="0"/>
                </a:lnTo>
                <a:lnTo>
                  <a:pt x="12192000" y="2059049"/>
                </a:lnTo>
                <a:lnTo>
                  <a:pt x="12053358" y="2196525"/>
                </a:lnTo>
                <a:cubicBezTo>
                  <a:pt x="10762282" y="3347745"/>
                  <a:pt x="8575872" y="4104640"/>
                  <a:pt x="6096001" y="4104640"/>
                </a:cubicBezTo>
                <a:cubicBezTo>
                  <a:pt x="3616128" y="4104640"/>
                  <a:pt x="1429718" y="3347745"/>
                  <a:pt x="138643" y="2196525"/>
                </a:cubicBezTo>
                <a:lnTo>
                  <a:pt x="0" y="2059049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DE4F3EF-AC62-4037-B4D9-652778FA9A70}"/>
              </a:ext>
            </a:extLst>
          </p:cNvPr>
          <p:cNvSpPr txBox="1"/>
          <p:nvPr/>
        </p:nvSpPr>
        <p:spPr>
          <a:xfrm>
            <a:off x="5638800" y="92202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72140561-42C2-4A2A-90DD-B78FC47518C0}"/>
              </a:ext>
            </a:extLst>
          </p:cNvPr>
          <p:cNvSpPr/>
          <p:nvPr/>
        </p:nvSpPr>
        <p:spPr>
          <a:xfrm>
            <a:off x="0" y="0"/>
            <a:ext cx="12192000" cy="4104640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104640">
                <a:moveTo>
                  <a:pt x="0" y="0"/>
                </a:moveTo>
                <a:lnTo>
                  <a:pt x="12192000" y="0"/>
                </a:lnTo>
                <a:lnTo>
                  <a:pt x="12192000" y="2059049"/>
                </a:lnTo>
                <a:lnTo>
                  <a:pt x="12053358" y="2196525"/>
                </a:lnTo>
                <a:cubicBezTo>
                  <a:pt x="10762282" y="3347745"/>
                  <a:pt x="8575872" y="4104640"/>
                  <a:pt x="6096000" y="4104640"/>
                </a:cubicBezTo>
                <a:cubicBezTo>
                  <a:pt x="3616128" y="4104640"/>
                  <a:pt x="1429718" y="3347745"/>
                  <a:pt x="138643" y="2196525"/>
                </a:cubicBezTo>
                <a:lnTo>
                  <a:pt x="0" y="2059049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235E151B-EFF0-421D-9A9D-24FBC2AA5FF9}"/>
              </a:ext>
            </a:extLst>
          </p:cNvPr>
          <p:cNvSpPr/>
          <p:nvPr/>
        </p:nvSpPr>
        <p:spPr>
          <a:xfrm>
            <a:off x="0" y="1760870"/>
            <a:ext cx="12192000" cy="2127870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  <a:gd name="connsiteX7" fmla="*/ 91440 w 12192000"/>
              <a:gd name="connsiteY7" fmla="*/ 87904 h 4104640"/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  <a:gd name="connsiteX0" fmla="*/ 0 w 12192000"/>
              <a:gd name="connsiteY0" fmla="*/ 0 h 4104640"/>
              <a:gd name="connsiteX1" fmla="*/ 12192000 w 12192000"/>
              <a:gd name="connsiteY1" fmla="*/ 2059049 h 4104640"/>
              <a:gd name="connsiteX2" fmla="*/ 12053358 w 12192000"/>
              <a:gd name="connsiteY2" fmla="*/ 2196525 h 4104640"/>
              <a:gd name="connsiteX3" fmla="*/ 6096000 w 12192000"/>
              <a:gd name="connsiteY3" fmla="*/ 4104640 h 4104640"/>
              <a:gd name="connsiteX4" fmla="*/ 138643 w 12192000"/>
              <a:gd name="connsiteY4" fmla="*/ 2196525 h 4104640"/>
              <a:gd name="connsiteX5" fmla="*/ 0 w 12192000"/>
              <a:gd name="connsiteY5" fmla="*/ 2059049 h 4104640"/>
              <a:gd name="connsiteX0" fmla="*/ 12192000 w 12192000"/>
              <a:gd name="connsiteY0" fmla="*/ 0 h 2045591"/>
              <a:gd name="connsiteX1" fmla="*/ 12053358 w 12192000"/>
              <a:gd name="connsiteY1" fmla="*/ 137476 h 2045591"/>
              <a:gd name="connsiteX2" fmla="*/ 6096000 w 12192000"/>
              <a:gd name="connsiteY2" fmla="*/ 2045591 h 2045591"/>
              <a:gd name="connsiteX3" fmla="*/ 138643 w 12192000"/>
              <a:gd name="connsiteY3" fmla="*/ 137476 h 2045591"/>
              <a:gd name="connsiteX4" fmla="*/ 0 w 12192000"/>
              <a:gd name="connsiteY4" fmla="*/ 0 h 2045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045591">
                <a:moveTo>
                  <a:pt x="12192000" y="0"/>
                </a:moveTo>
                <a:lnTo>
                  <a:pt x="12053358" y="137476"/>
                </a:lnTo>
                <a:cubicBezTo>
                  <a:pt x="10762282" y="1288696"/>
                  <a:pt x="8575872" y="2045591"/>
                  <a:pt x="6096000" y="2045591"/>
                </a:cubicBezTo>
                <a:cubicBezTo>
                  <a:pt x="3616128" y="2045591"/>
                  <a:pt x="1429718" y="1288696"/>
                  <a:pt x="138643" y="137476"/>
                </a:cubicBezTo>
                <a:lnTo>
                  <a:pt x="0" y="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DDB681AA-2817-4745-BACC-B8465D61AB6C}"/>
              </a:ext>
            </a:extLst>
          </p:cNvPr>
          <p:cNvSpPr txBox="1"/>
          <p:nvPr/>
        </p:nvSpPr>
        <p:spPr>
          <a:xfrm>
            <a:off x="2072640" y="4426536"/>
            <a:ext cx="8046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数据结构与算法分析</a:t>
            </a:r>
            <a:endParaRPr lang="zh-CN" altLang="en-US" sz="4800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8" name="副标题 16">
            <a:extLst>
              <a:ext uri="{FF2B5EF4-FFF2-40B4-BE49-F238E27FC236}">
                <a16:creationId xmlns:a16="http://schemas.microsoft.com/office/drawing/2014/main" id="{F2B01E8D-0388-467E-B13F-3266E1385963}"/>
              </a:ext>
            </a:extLst>
          </p:cNvPr>
          <p:cNvSpPr txBox="1">
            <a:spLocks/>
          </p:cNvSpPr>
          <p:nvPr/>
        </p:nvSpPr>
        <p:spPr>
          <a:xfrm>
            <a:off x="2712720" y="5303913"/>
            <a:ext cx="6807201" cy="2363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人工智能学院</a:t>
            </a:r>
          </a:p>
        </p:txBody>
      </p: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69B0534A-12E3-463B-8EA3-DEFB3A6D297C}"/>
              </a:ext>
            </a:extLst>
          </p:cNvPr>
          <p:cNvGrpSpPr/>
          <p:nvPr/>
        </p:nvGrpSpPr>
        <p:grpSpPr>
          <a:xfrm>
            <a:off x="4601722" y="2262813"/>
            <a:ext cx="3022088" cy="825646"/>
            <a:chOff x="5402262" y="5211762"/>
            <a:chExt cx="3059113" cy="835761"/>
          </a:xfrm>
          <a:solidFill>
            <a:schemeClr val="bg1"/>
          </a:solidFill>
        </p:grpSpPr>
        <p:sp>
          <p:nvSpPr>
            <p:cNvPr id="113" name="Freeform 32">
              <a:extLst>
                <a:ext uri="{FF2B5EF4-FFF2-40B4-BE49-F238E27FC236}">
                  <a16:creationId xmlns:a16="http://schemas.microsoft.com/office/drawing/2014/main" id="{A9A69D16-251C-4F8D-A04F-3A1D925173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2" y="5347186"/>
              <a:ext cx="814480" cy="570716"/>
            </a:xfrm>
            <a:custGeom>
              <a:avLst/>
              <a:gdLst>
                <a:gd name="T0" fmla="*/ 1607 w 2875"/>
                <a:gd name="T1" fmla="*/ 1769 h 2008"/>
                <a:gd name="T2" fmla="*/ 1683 w 2875"/>
                <a:gd name="T3" fmla="*/ 1769 h 2008"/>
                <a:gd name="T4" fmla="*/ 1494 w 2875"/>
                <a:gd name="T5" fmla="*/ 1579 h 2008"/>
                <a:gd name="T6" fmla="*/ 1223 w 2875"/>
                <a:gd name="T7" fmla="*/ 1628 h 2008"/>
                <a:gd name="T8" fmla="*/ 1178 w 2875"/>
                <a:gd name="T9" fmla="*/ 1615 h 2008"/>
                <a:gd name="T10" fmla="*/ 1065 w 2875"/>
                <a:gd name="T11" fmla="*/ 1371 h 2008"/>
                <a:gd name="T12" fmla="*/ 1454 w 2875"/>
                <a:gd name="T13" fmla="*/ 1219 h 2008"/>
                <a:gd name="T14" fmla="*/ 1537 w 2875"/>
                <a:gd name="T15" fmla="*/ 1242 h 2008"/>
                <a:gd name="T16" fmla="*/ 1480 w 2875"/>
                <a:gd name="T17" fmla="*/ 1524 h 2008"/>
                <a:gd name="T18" fmla="*/ 1734 w 2875"/>
                <a:gd name="T19" fmla="*/ 1515 h 2008"/>
                <a:gd name="T20" fmla="*/ 1824 w 2875"/>
                <a:gd name="T21" fmla="*/ 1300 h 2008"/>
                <a:gd name="T22" fmla="*/ 2079 w 2875"/>
                <a:gd name="T23" fmla="*/ 946 h 2008"/>
                <a:gd name="T24" fmla="*/ 2340 w 2875"/>
                <a:gd name="T25" fmla="*/ 1258 h 2008"/>
                <a:gd name="T26" fmla="*/ 2055 w 2875"/>
                <a:gd name="T27" fmla="*/ 1396 h 2008"/>
                <a:gd name="T28" fmla="*/ 1497 w 2875"/>
                <a:gd name="T29" fmla="*/ 643 h 2008"/>
                <a:gd name="T30" fmla="*/ 1494 w 2875"/>
                <a:gd name="T31" fmla="*/ 722 h 2008"/>
                <a:gd name="T32" fmla="*/ 1336 w 2875"/>
                <a:gd name="T33" fmla="*/ 279 h 2008"/>
                <a:gd name="T34" fmla="*/ 844 w 2875"/>
                <a:gd name="T35" fmla="*/ 337 h 2008"/>
                <a:gd name="T36" fmla="*/ 752 w 2875"/>
                <a:gd name="T37" fmla="*/ 499 h 2008"/>
                <a:gd name="T38" fmla="*/ 1074 w 2875"/>
                <a:gd name="T39" fmla="*/ 559 h 2008"/>
                <a:gd name="T40" fmla="*/ 1074 w 2875"/>
                <a:gd name="T41" fmla="*/ 855 h 2008"/>
                <a:gd name="T42" fmla="*/ 625 w 2875"/>
                <a:gd name="T43" fmla="*/ 1219 h 2008"/>
                <a:gd name="T44" fmla="*/ 447 w 2875"/>
                <a:gd name="T45" fmla="*/ 1058 h 2008"/>
                <a:gd name="T46" fmla="*/ 532 w 2875"/>
                <a:gd name="T47" fmla="*/ 830 h 2008"/>
                <a:gd name="T48" fmla="*/ 107 w 2875"/>
                <a:gd name="T49" fmla="*/ 1057 h 2008"/>
                <a:gd name="T50" fmla="*/ 455 w 2875"/>
                <a:gd name="T51" fmla="*/ 1786 h 2008"/>
                <a:gd name="T52" fmla="*/ 665 w 2875"/>
                <a:gd name="T53" fmla="*/ 1941 h 2008"/>
                <a:gd name="T54" fmla="*/ 988 w 2875"/>
                <a:gd name="T55" fmla="*/ 1988 h 2008"/>
                <a:gd name="T56" fmla="*/ 1124 w 2875"/>
                <a:gd name="T57" fmla="*/ 1963 h 2008"/>
                <a:gd name="T58" fmla="*/ 1162 w 2875"/>
                <a:gd name="T59" fmla="*/ 1951 h 2008"/>
                <a:gd name="T60" fmla="*/ 1404 w 2875"/>
                <a:gd name="T61" fmla="*/ 1914 h 2008"/>
                <a:gd name="T62" fmla="*/ 1672 w 2875"/>
                <a:gd name="T63" fmla="*/ 1902 h 2008"/>
                <a:gd name="T64" fmla="*/ 2014 w 2875"/>
                <a:gd name="T65" fmla="*/ 1888 h 2008"/>
                <a:gd name="T66" fmla="*/ 1987 w 2875"/>
                <a:gd name="T67" fmla="*/ 1668 h 2008"/>
                <a:gd name="T68" fmla="*/ 1986 w 2875"/>
                <a:gd name="T69" fmla="*/ 1607 h 2008"/>
                <a:gd name="T70" fmla="*/ 2307 w 2875"/>
                <a:gd name="T71" fmla="*/ 1488 h 2008"/>
                <a:gd name="T72" fmla="*/ 2774 w 2875"/>
                <a:gd name="T73" fmla="*/ 1000 h 2008"/>
                <a:gd name="T74" fmla="*/ 2594 w 2875"/>
                <a:gd name="T75" fmla="*/ 833 h 2008"/>
                <a:gd name="T76" fmla="*/ 2394 w 2875"/>
                <a:gd name="T77" fmla="*/ 728 h 2008"/>
                <a:gd name="T78" fmla="*/ 2038 w 2875"/>
                <a:gd name="T79" fmla="*/ 737 h 2008"/>
                <a:gd name="T80" fmla="*/ 2116 w 2875"/>
                <a:gd name="T81" fmla="*/ 560 h 2008"/>
                <a:gd name="T82" fmla="*/ 2380 w 2875"/>
                <a:gd name="T83" fmla="*/ 358 h 2008"/>
                <a:gd name="T84" fmla="*/ 2359 w 2875"/>
                <a:gd name="T85" fmla="*/ 103 h 2008"/>
                <a:gd name="T86" fmla="*/ 1756 w 2875"/>
                <a:gd name="T87" fmla="*/ 166 h 2008"/>
                <a:gd name="T88" fmla="*/ 1403 w 2875"/>
                <a:gd name="T89" fmla="*/ 29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75" h="2008">
                  <a:moveTo>
                    <a:pt x="1683" y="1769"/>
                  </a:moveTo>
                  <a:lnTo>
                    <a:pt x="1607" y="1769"/>
                  </a:lnTo>
                  <a:cubicBezTo>
                    <a:pt x="1613" y="1747"/>
                    <a:pt x="1619" y="1739"/>
                    <a:pt x="1642" y="1737"/>
                  </a:cubicBezTo>
                  <a:cubicBezTo>
                    <a:pt x="1670" y="1735"/>
                    <a:pt x="1673" y="1751"/>
                    <a:pt x="1683" y="1769"/>
                  </a:cubicBezTo>
                  <a:close/>
                  <a:moveTo>
                    <a:pt x="1480" y="1524"/>
                  </a:moveTo>
                  <a:cubicBezTo>
                    <a:pt x="1480" y="1558"/>
                    <a:pt x="1482" y="1552"/>
                    <a:pt x="1494" y="1579"/>
                  </a:cubicBezTo>
                  <a:cubicBezTo>
                    <a:pt x="1507" y="1611"/>
                    <a:pt x="1537" y="1644"/>
                    <a:pt x="1426" y="1656"/>
                  </a:cubicBezTo>
                  <a:cubicBezTo>
                    <a:pt x="1391" y="1660"/>
                    <a:pt x="1255" y="1641"/>
                    <a:pt x="1223" y="1628"/>
                  </a:cubicBezTo>
                  <a:cubicBezTo>
                    <a:pt x="1221" y="1627"/>
                    <a:pt x="1219" y="1626"/>
                    <a:pt x="1218" y="1626"/>
                  </a:cubicBezTo>
                  <a:lnTo>
                    <a:pt x="1178" y="1615"/>
                  </a:lnTo>
                  <a:cubicBezTo>
                    <a:pt x="1146" y="1606"/>
                    <a:pt x="939" y="1503"/>
                    <a:pt x="985" y="1419"/>
                  </a:cubicBezTo>
                  <a:cubicBezTo>
                    <a:pt x="1003" y="1386"/>
                    <a:pt x="1023" y="1375"/>
                    <a:pt x="1065" y="1371"/>
                  </a:cubicBezTo>
                  <a:cubicBezTo>
                    <a:pt x="1070" y="1389"/>
                    <a:pt x="1133" y="1549"/>
                    <a:pt x="1209" y="1549"/>
                  </a:cubicBezTo>
                  <a:cubicBezTo>
                    <a:pt x="1343" y="1549"/>
                    <a:pt x="1431" y="1255"/>
                    <a:pt x="1454" y="1219"/>
                  </a:cubicBezTo>
                  <a:cubicBezTo>
                    <a:pt x="1478" y="1182"/>
                    <a:pt x="1506" y="1136"/>
                    <a:pt x="1565" y="1134"/>
                  </a:cubicBezTo>
                  <a:cubicBezTo>
                    <a:pt x="1565" y="1223"/>
                    <a:pt x="1557" y="1194"/>
                    <a:pt x="1537" y="1242"/>
                  </a:cubicBezTo>
                  <a:lnTo>
                    <a:pt x="1514" y="1329"/>
                  </a:lnTo>
                  <a:cubicBezTo>
                    <a:pt x="1506" y="1444"/>
                    <a:pt x="1480" y="1483"/>
                    <a:pt x="1480" y="1524"/>
                  </a:cubicBezTo>
                  <a:close/>
                  <a:moveTo>
                    <a:pt x="1768" y="1541"/>
                  </a:moveTo>
                  <a:cubicBezTo>
                    <a:pt x="1760" y="1510"/>
                    <a:pt x="1767" y="1518"/>
                    <a:pt x="1734" y="1515"/>
                  </a:cubicBezTo>
                  <a:cubicBezTo>
                    <a:pt x="1736" y="1450"/>
                    <a:pt x="1756" y="1449"/>
                    <a:pt x="1779" y="1408"/>
                  </a:cubicBezTo>
                  <a:cubicBezTo>
                    <a:pt x="1800" y="1371"/>
                    <a:pt x="1800" y="1336"/>
                    <a:pt x="1824" y="1300"/>
                  </a:cubicBezTo>
                  <a:cubicBezTo>
                    <a:pt x="1910" y="1168"/>
                    <a:pt x="1857" y="1222"/>
                    <a:pt x="1920" y="1092"/>
                  </a:cubicBezTo>
                  <a:cubicBezTo>
                    <a:pt x="1959" y="1013"/>
                    <a:pt x="1998" y="965"/>
                    <a:pt x="2079" y="946"/>
                  </a:cubicBezTo>
                  <a:cubicBezTo>
                    <a:pt x="2213" y="915"/>
                    <a:pt x="2535" y="852"/>
                    <a:pt x="2582" y="1031"/>
                  </a:cubicBezTo>
                  <a:cubicBezTo>
                    <a:pt x="2615" y="1155"/>
                    <a:pt x="2436" y="1229"/>
                    <a:pt x="2340" y="1258"/>
                  </a:cubicBezTo>
                  <a:cubicBezTo>
                    <a:pt x="2296" y="1271"/>
                    <a:pt x="2250" y="1314"/>
                    <a:pt x="2203" y="1333"/>
                  </a:cubicBezTo>
                  <a:cubicBezTo>
                    <a:pt x="2136" y="1360"/>
                    <a:pt x="2187" y="1351"/>
                    <a:pt x="2055" y="1396"/>
                  </a:cubicBezTo>
                  <a:cubicBezTo>
                    <a:pt x="1823" y="1474"/>
                    <a:pt x="1945" y="1422"/>
                    <a:pt x="1768" y="1541"/>
                  </a:cubicBezTo>
                  <a:close/>
                  <a:moveTo>
                    <a:pt x="1497" y="643"/>
                  </a:moveTo>
                  <a:cubicBezTo>
                    <a:pt x="1581" y="643"/>
                    <a:pt x="1701" y="635"/>
                    <a:pt x="1654" y="800"/>
                  </a:cubicBezTo>
                  <a:cubicBezTo>
                    <a:pt x="1625" y="904"/>
                    <a:pt x="1529" y="865"/>
                    <a:pt x="1494" y="722"/>
                  </a:cubicBezTo>
                  <a:cubicBezTo>
                    <a:pt x="1486" y="686"/>
                    <a:pt x="1496" y="684"/>
                    <a:pt x="1497" y="643"/>
                  </a:cubicBezTo>
                  <a:close/>
                  <a:moveTo>
                    <a:pt x="1336" y="279"/>
                  </a:moveTo>
                  <a:cubicBezTo>
                    <a:pt x="1171" y="279"/>
                    <a:pt x="1108" y="288"/>
                    <a:pt x="955" y="296"/>
                  </a:cubicBezTo>
                  <a:cubicBezTo>
                    <a:pt x="904" y="299"/>
                    <a:pt x="875" y="313"/>
                    <a:pt x="844" y="337"/>
                  </a:cubicBezTo>
                  <a:cubicBezTo>
                    <a:pt x="821" y="355"/>
                    <a:pt x="779" y="391"/>
                    <a:pt x="752" y="398"/>
                  </a:cubicBezTo>
                  <a:lnTo>
                    <a:pt x="752" y="499"/>
                  </a:lnTo>
                  <a:lnTo>
                    <a:pt x="870" y="508"/>
                  </a:lnTo>
                  <a:cubicBezTo>
                    <a:pt x="933" y="511"/>
                    <a:pt x="1023" y="527"/>
                    <a:pt x="1074" y="559"/>
                  </a:cubicBezTo>
                  <a:cubicBezTo>
                    <a:pt x="1093" y="571"/>
                    <a:pt x="1124" y="606"/>
                    <a:pt x="1124" y="635"/>
                  </a:cubicBezTo>
                  <a:cubicBezTo>
                    <a:pt x="1124" y="663"/>
                    <a:pt x="1073" y="719"/>
                    <a:pt x="1074" y="855"/>
                  </a:cubicBezTo>
                  <a:cubicBezTo>
                    <a:pt x="1074" y="992"/>
                    <a:pt x="1087" y="994"/>
                    <a:pt x="992" y="1044"/>
                  </a:cubicBezTo>
                  <a:cubicBezTo>
                    <a:pt x="916" y="1084"/>
                    <a:pt x="685" y="1219"/>
                    <a:pt x="625" y="1219"/>
                  </a:cubicBezTo>
                  <a:cubicBezTo>
                    <a:pt x="550" y="1219"/>
                    <a:pt x="606" y="1220"/>
                    <a:pt x="526" y="1141"/>
                  </a:cubicBezTo>
                  <a:cubicBezTo>
                    <a:pt x="497" y="1113"/>
                    <a:pt x="468" y="1090"/>
                    <a:pt x="447" y="1058"/>
                  </a:cubicBezTo>
                  <a:cubicBezTo>
                    <a:pt x="497" y="954"/>
                    <a:pt x="540" y="981"/>
                    <a:pt x="540" y="906"/>
                  </a:cubicBezTo>
                  <a:cubicBezTo>
                    <a:pt x="540" y="863"/>
                    <a:pt x="533" y="868"/>
                    <a:pt x="532" y="830"/>
                  </a:cubicBezTo>
                  <a:cubicBezTo>
                    <a:pt x="337" y="830"/>
                    <a:pt x="355" y="820"/>
                    <a:pt x="184" y="956"/>
                  </a:cubicBezTo>
                  <a:lnTo>
                    <a:pt x="107" y="1057"/>
                  </a:lnTo>
                  <a:cubicBezTo>
                    <a:pt x="0" y="1252"/>
                    <a:pt x="145" y="1411"/>
                    <a:pt x="268" y="1576"/>
                  </a:cubicBezTo>
                  <a:cubicBezTo>
                    <a:pt x="303" y="1623"/>
                    <a:pt x="418" y="1759"/>
                    <a:pt x="455" y="1786"/>
                  </a:cubicBezTo>
                  <a:cubicBezTo>
                    <a:pt x="495" y="1816"/>
                    <a:pt x="529" y="1843"/>
                    <a:pt x="571" y="1875"/>
                  </a:cubicBezTo>
                  <a:lnTo>
                    <a:pt x="665" y="1941"/>
                  </a:lnTo>
                  <a:cubicBezTo>
                    <a:pt x="709" y="1971"/>
                    <a:pt x="734" y="1969"/>
                    <a:pt x="764" y="1978"/>
                  </a:cubicBezTo>
                  <a:cubicBezTo>
                    <a:pt x="843" y="2001"/>
                    <a:pt x="879" y="2008"/>
                    <a:pt x="988" y="1988"/>
                  </a:cubicBezTo>
                  <a:cubicBezTo>
                    <a:pt x="1024" y="1981"/>
                    <a:pt x="997" y="1977"/>
                    <a:pt x="1040" y="1973"/>
                  </a:cubicBezTo>
                  <a:cubicBezTo>
                    <a:pt x="1087" y="1968"/>
                    <a:pt x="1074" y="1982"/>
                    <a:pt x="1124" y="1963"/>
                  </a:cubicBezTo>
                  <a:cubicBezTo>
                    <a:pt x="1126" y="1962"/>
                    <a:pt x="1124" y="1962"/>
                    <a:pt x="1142" y="1956"/>
                  </a:cubicBezTo>
                  <a:cubicBezTo>
                    <a:pt x="1143" y="1956"/>
                    <a:pt x="1162" y="1951"/>
                    <a:pt x="1162" y="1951"/>
                  </a:cubicBezTo>
                  <a:lnTo>
                    <a:pt x="1263" y="1925"/>
                  </a:lnTo>
                  <a:cubicBezTo>
                    <a:pt x="1339" y="1903"/>
                    <a:pt x="1309" y="1915"/>
                    <a:pt x="1404" y="1914"/>
                  </a:cubicBezTo>
                  <a:cubicBezTo>
                    <a:pt x="1448" y="1913"/>
                    <a:pt x="1451" y="1907"/>
                    <a:pt x="1489" y="1905"/>
                  </a:cubicBezTo>
                  <a:cubicBezTo>
                    <a:pt x="1549" y="1902"/>
                    <a:pt x="1613" y="1911"/>
                    <a:pt x="1672" y="1902"/>
                  </a:cubicBezTo>
                  <a:cubicBezTo>
                    <a:pt x="1839" y="1874"/>
                    <a:pt x="1760" y="1874"/>
                    <a:pt x="1921" y="1887"/>
                  </a:cubicBezTo>
                  <a:cubicBezTo>
                    <a:pt x="1951" y="1890"/>
                    <a:pt x="1984" y="1886"/>
                    <a:pt x="2014" y="1888"/>
                  </a:cubicBezTo>
                  <a:cubicBezTo>
                    <a:pt x="2181" y="1897"/>
                    <a:pt x="2334" y="1970"/>
                    <a:pt x="2267" y="1685"/>
                  </a:cubicBezTo>
                  <a:cubicBezTo>
                    <a:pt x="2134" y="1685"/>
                    <a:pt x="2220" y="1648"/>
                    <a:pt x="1987" y="1668"/>
                  </a:cubicBezTo>
                  <a:cubicBezTo>
                    <a:pt x="1935" y="1672"/>
                    <a:pt x="1932" y="1663"/>
                    <a:pt x="1912" y="1634"/>
                  </a:cubicBezTo>
                  <a:cubicBezTo>
                    <a:pt x="1948" y="1617"/>
                    <a:pt x="1934" y="1639"/>
                    <a:pt x="1986" y="1607"/>
                  </a:cubicBezTo>
                  <a:cubicBezTo>
                    <a:pt x="1992" y="1603"/>
                    <a:pt x="2001" y="1598"/>
                    <a:pt x="2008" y="1594"/>
                  </a:cubicBezTo>
                  <a:cubicBezTo>
                    <a:pt x="2048" y="1573"/>
                    <a:pt x="2216" y="1527"/>
                    <a:pt x="2307" y="1488"/>
                  </a:cubicBezTo>
                  <a:cubicBezTo>
                    <a:pt x="2384" y="1455"/>
                    <a:pt x="2600" y="1349"/>
                    <a:pt x="2659" y="1289"/>
                  </a:cubicBezTo>
                  <a:cubicBezTo>
                    <a:pt x="2716" y="1230"/>
                    <a:pt x="2875" y="1156"/>
                    <a:pt x="2774" y="1000"/>
                  </a:cubicBezTo>
                  <a:cubicBezTo>
                    <a:pt x="2730" y="932"/>
                    <a:pt x="2781" y="926"/>
                    <a:pt x="2667" y="895"/>
                  </a:cubicBezTo>
                  <a:cubicBezTo>
                    <a:pt x="2627" y="884"/>
                    <a:pt x="2620" y="864"/>
                    <a:pt x="2594" y="833"/>
                  </a:cubicBezTo>
                  <a:cubicBezTo>
                    <a:pt x="2566" y="798"/>
                    <a:pt x="2540" y="805"/>
                    <a:pt x="2512" y="780"/>
                  </a:cubicBezTo>
                  <a:cubicBezTo>
                    <a:pt x="2467" y="742"/>
                    <a:pt x="2503" y="728"/>
                    <a:pt x="2394" y="728"/>
                  </a:cubicBezTo>
                  <a:cubicBezTo>
                    <a:pt x="2319" y="728"/>
                    <a:pt x="2223" y="729"/>
                    <a:pt x="2153" y="740"/>
                  </a:cubicBezTo>
                  <a:cubicBezTo>
                    <a:pt x="2117" y="745"/>
                    <a:pt x="2066" y="751"/>
                    <a:pt x="2038" y="737"/>
                  </a:cubicBezTo>
                  <a:cubicBezTo>
                    <a:pt x="2015" y="725"/>
                    <a:pt x="1988" y="682"/>
                    <a:pt x="1988" y="635"/>
                  </a:cubicBezTo>
                  <a:cubicBezTo>
                    <a:pt x="1988" y="602"/>
                    <a:pt x="2089" y="571"/>
                    <a:pt x="2116" y="560"/>
                  </a:cubicBezTo>
                  <a:cubicBezTo>
                    <a:pt x="2173" y="537"/>
                    <a:pt x="2210" y="519"/>
                    <a:pt x="2259" y="491"/>
                  </a:cubicBezTo>
                  <a:cubicBezTo>
                    <a:pt x="2310" y="460"/>
                    <a:pt x="2356" y="413"/>
                    <a:pt x="2380" y="358"/>
                  </a:cubicBezTo>
                  <a:lnTo>
                    <a:pt x="2394" y="321"/>
                  </a:lnTo>
                  <a:cubicBezTo>
                    <a:pt x="2428" y="246"/>
                    <a:pt x="2439" y="184"/>
                    <a:pt x="2359" y="103"/>
                  </a:cubicBezTo>
                  <a:cubicBezTo>
                    <a:pt x="2257" y="0"/>
                    <a:pt x="2097" y="47"/>
                    <a:pt x="1968" y="90"/>
                  </a:cubicBezTo>
                  <a:cubicBezTo>
                    <a:pt x="1881" y="119"/>
                    <a:pt x="1887" y="128"/>
                    <a:pt x="1756" y="166"/>
                  </a:cubicBezTo>
                  <a:cubicBezTo>
                    <a:pt x="1626" y="205"/>
                    <a:pt x="1575" y="246"/>
                    <a:pt x="1452" y="294"/>
                  </a:cubicBezTo>
                  <a:cubicBezTo>
                    <a:pt x="1422" y="306"/>
                    <a:pt x="1436" y="301"/>
                    <a:pt x="1403" y="290"/>
                  </a:cubicBezTo>
                  <a:cubicBezTo>
                    <a:pt x="1377" y="282"/>
                    <a:pt x="1367" y="279"/>
                    <a:pt x="1336" y="2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4" name="Freeform 33">
              <a:extLst>
                <a:ext uri="{FF2B5EF4-FFF2-40B4-BE49-F238E27FC236}">
                  <a16:creationId xmlns:a16="http://schemas.microsoft.com/office/drawing/2014/main" id="{CA79F5A3-193E-4564-892F-868617D5CB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0909" y="5256259"/>
              <a:ext cx="650035" cy="791264"/>
            </a:xfrm>
            <a:custGeom>
              <a:avLst/>
              <a:gdLst>
                <a:gd name="T0" fmla="*/ 943 w 2302"/>
                <a:gd name="T1" fmla="*/ 2093 h 2775"/>
                <a:gd name="T2" fmla="*/ 935 w 2302"/>
                <a:gd name="T3" fmla="*/ 1957 h 2775"/>
                <a:gd name="T4" fmla="*/ 1214 w 2302"/>
                <a:gd name="T5" fmla="*/ 1898 h 2775"/>
                <a:gd name="T6" fmla="*/ 1250 w 2302"/>
                <a:gd name="T7" fmla="*/ 1993 h 2775"/>
                <a:gd name="T8" fmla="*/ 923 w 2302"/>
                <a:gd name="T9" fmla="*/ 1327 h 2775"/>
                <a:gd name="T10" fmla="*/ 1019 w 2302"/>
                <a:gd name="T11" fmla="*/ 1246 h 2775"/>
                <a:gd name="T12" fmla="*/ 1517 w 2302"/>
                <a:gd name="T13" fmla="*/ 1067 h 2775"/>
                <a:gd name="T14" fmla="*/ 2022 w 2302"/>
                <a:gd name="T15" fmla="*/ 1529 h 2775"/>
                <a:gd name="T16" fmla="*/ 1975 w 2302"/>
                <a:gd name="T17" fmla="*/ 1651 h 2775"/>
                <a:gd name="T18" fmla="*/ 1638 w 2302"/>
                <a:gd name="T19" fmla="*/ 2178 h 2775"/>
                <a:gd name="T20" fmla="*/ 1392 w 2302"/>
                <a:gd name="T21" fmla="*/ 1830 h 2775"/>
                <a:gd name="T22" fmla="*/ 1392 w 2302"/>
                <a:gd name="T23" fmla="*/ 1551 h 2775"/>
                <a:gd name="T24" fmla="*/ 1534 w 2302"/>
                <a:gd name="T25" fmla="*/ 1282 h 2775"/>
                <a:gd name="T26" fmla="*/ 1211 w 2302"/>
                <a:gd name="T27" fmla="*/ 1293 h 2775"/>
                <a:gd name="T28" fmla="*/ 893 w 2302"/>
                <a:gd name="T29" fmla="*/ 1466 h 2775"/>
                <a:gd name="T30" fmla="*/ 1488 w 2302"/>
                <a:gd name="T31" fmla="*/ 301 h 2775"/>
                <a:gd name="T32" fmla="*/ 1307 w 2302"/>
                <a:gd name="T33" fmla="*/ 391 h 2775"/>
                <a:gd name="T34" fmla="*/ 1198 w 2302"/>
                <a:gd name="T35" fmla="*/ 53 h 2775"/>
                <a:gd name="T36" fmla="*/ 1169 w 2302"/>
                <a:gd name="T37" fmla="*/ 75 h 2775"/>
                <a:gd name="T38" fmla="*/ 989 w 2302"/>
                <a:gd name="T39" fmla="*/ 420 h 2775"/>
                <a:gd name="T40" fmla="*/ 571 w 2302"/>
                <a:gd name="T41" fmla="*/ 603 h 2775"/>
                <a:gd name="T42" fmla="*/ 696 w 2302"/>
                <a:gd name="T43" fmla="*/ 800 h 2775"/>
                <a:gd name="T44" fmla="*/ 901 w 2302"/>
                <a:gd name="T45" fmla="*/ 1043 h 2775"/>
                <a:gd name="T46" fmla="*/ 359 w 2302"/>
                <a:gd name="T47" fmla="*/ 1111 h 2775"/>
                <a:gd name="T48" fmla="*/ 80 w 2302"/>
                <a:gd name="T49" fmla="*/ 1381 h 2775"/>
                <a:gd name="T50" fmla="*/ 26 w 2302"/>
                <a:gd name="T51" fmla="*/ 1834 h 2775"/>
                <a:gd name="T52" fmla="*/ 317 w 2302"/>
                <a:gd name="T53" fmla="*/ 2203 h 2775"/>
                <a:gd name="T54" fmla="*/ 545 w 2302"/>
                <a:gd name="T55" fmla="*/ 1839 h 2775"/>
                <a:gd name="T56" fmla="*/ 684 w 2302"/>
                <a:gd name="T57" fmla="*/ 1452 h 2775"/>
                <a:gd name="T58" fmla="*/ 740 w 2302"/>
                <a:gd name="T59" fmla="*/ 1754 h 2775"/>
                <a:gd name="T60" fmla="*/ 930 w 2302"/>
                <a:gd name="T61" fmla="*/ 1656 h 2775"/>
                <a:gd name="T62" fmla="*/ 1265 w 2302"/>
                <a:gd name="T63" fmla="*/ 1458 h 2775"/>
                <a:gd name="T64" fmla="*/ 1049 w 2302"/>
                <a:gd name="T65" fmla="*/ 1665 h 2775"/>
                <a:gd name="T66" fmla="*/ 918 w 2302"/>
                <a:gd name="T67" fmla="*/ 1746 h 2775"/>
                <a:gd name="T68" fmla="*/ 579 w 2302"/>
                <a:gd name="T69" fmla="*/ 1898 h 2775"/>
                <a:gd name="T70" fmla="*/ 664 w 2302"/>
                <a:gd name="T71" fmla="*/ 2237 h 2775"/>
                <a:gd name="T72" fmla="*/ 848 w 2302"/>
                <a:gd name="T73" fmla="*/ 2374 h 2775"/>
                <a:gd name="T74" fmla="*/ 893 w 2302"/>
                <a:gd name="T75" fmla="*/ 2677 h 2775"/>
                <a:gd name="T76" fmla="*/ 1183 w 2302"/>
                <a:gd name="T77" fmla="*/ 2604 h 2775"/>
                <a:gd name="T78" fmla="*/ 1612 w 2302"/>
                <a:gd name="T79" fmla="*/ 2482 h 2775"/>
                <a:gd name="T80" fmla="*/ 2056 w 2302"/>
                <a:gd name="T81" fmla="*/ 1894 h 2775"/>
                <a:gd name="T82" fmla="*/ 2175 w 2302"/>
                <a:gd name="T83" fmla="*/ 1529 h 2775"/>
                <a:gd name="T84" fmla="*/ 2227 w 2302"/>
                <a:gd name="T85" fmla="*/ 1277 h 2775"/>
                <a:gd name="T86" fmla="*/ 2024 w 2302"/>
                <a:gd name="T87" fmla="*/ 945 h 2775"/>
                <a:gd name="T88" fmla="*/ 1731 w 2302"/>
                <a:gd name="T89" fmla="*/ 899 h 2775"/>
                <a:gd name="T90" fmla="*/ 1282 w 2302"/>
                <a:gd name="T91" fmla="*/ 933 h 2775"/>
                <a:gd name="T92" fmla="*/ 1553 w 2302"/>
                <a:gd name="T93" fmla="*/ 636 h 2775"/>
                <a:gd name="T94" fmla="*/ 1683 w 2302"/>
                <a:gd name="T95" fmla="*/ 563 h 2775"/>
                <a:gd name="T96" fmla="*/ 1633 w 2302"/>
                <a:gd name="T97" fmla="*/ 40 h 2775"/>
                <a:gd name="T98" fmla="*/ 1502 w 2302"/>
                <a:gd name="T99" fmla="*/ 78 h 2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02" h="2775">
                  <a:moveTo>
                    <a:pt x="935" y="1957"/>
                  </a:moveTo>
                  <a:cubicBezTo>
                    <a:pt x="1034" y="2024"/>
                    <a:pt x="961" y="2093"/>
                    <a:pt x="943" y="2093"/>
                  </a:cubicBezTo>
                  <a:cubicBezTo>
                    <a:pt x="884" y="2093"/>
                    <a:pt x="897" y="2096"/>
                    <a:pt x="876" y="2067"/>
                  </a:cubicBezTo>
                  <a:cubicBezTo>
                    <a:pt x="838" y="2013"/>
                    <a:pt x="877" y="1971"/>
                    <a:pt x="935" y="1957"/>
                  </a:cubicBezTo>
                  <a:close/>
                  <a:moveTo>
                    <a:pt x="1250" y="1993"/>
                  </a:moveTo>
                  <a:cubicBezTo>
                    <a:pt x="1158" y="1970"/>
                    <a:pt x="1189" y="1946"/>
                    <a:pt x="1214" y="1898"/>
                  </a:cubicBezTo>
                  <a:cubicBezTo>
                    <a:pt x="1252" y="1907"/>
                    <a:pt x="1272" y="1930"/>
                    <a:pt x="1290" y="1957"/>
                  </a:cubicBezTo>
                  <a:lnTo>
                    <a:pt x="1250" y="1993"/>
                  </a:lnTo>
                  <a:close/>
                  <a:moveTo>
                    <a:pt x="893" y="1466"/>
                  </a:moveTo>
                  <a:lnTo>
                    <a:pt x="923" y="1327"/>
                  </a:lnTo>
                  <a:cubicBezTo>
                    <a:pt x="931" y="1299"/>
                    <a:pt x="934" y="1330"/>
                    <a:pt x="935" y="1280"/>
                  </a:cubicBezTo>
                  <a:cubicBezTo>
                    <a:pt x="998" y="1280"/>
                    <a:pt x="970" y="1269"/>
                    <a:pt x="1019" y="1246"/>
                  </a:cubicBezTo>
                  <a:cubicBezTo>
                    <a:pt x="1040" y="1236"/>
                    <a:pt x="1067" y="1229"/>
                    <a:pt x="1088" y="1222"/>
                  </a:cubicBezTo>
                  <a:cubicBezTo>
                    <a:pt x="1209" y="1179"/>
                    <a:pt x="1402" y="1081"/>
                    <a:pt x="1517" y="1067"/>
                  </a:cubicBezTo>
                  <a:cubicBezTo>
                    <a:pt x="1653" y="1050"/>
                    <a:pt x="1887" y="1045"/>
                    <a:pt x="2002" y="1127"/>
                  </a:cubicBezTo>
                  <a:cubicBezTo>
                    <a:pt x="2130" y="1220"/>
                    <a:pt x="2068" y="1347"/>
                    <a:pt x="2022" y="1529"/>
                  </a:cubicBezTo>
                  <a:cubicBezTo>
                    <a:pt x="2015" y="1556"/>
                    <a:pt x="2011" y="1575"/>
                    <a:pt x="2003" y="1595"/>
                  </a:cubicBezTo>
                  <a:cubicBezTo>
                    <a:pt x="1991" y="1626"/>
                    <a:pt x="1985" y="1625"/>
                    <a:pt x="1975" y="1651"/>
                  </a:cubicBezTo>
                  <a:cubicBezTo>
                    <a:pt x="1964" y="1681"/>
                    <a:pt x="1962" y="1716"/>
                    <a:pt x="1934" y="1788"/>
                  </a:cubicBezTo>
                  <a:cubicBezTo>
                    <a:pt x="1898" y="1880"/>
                    <a:pt x="1725" y="2178"/>
                    <a:pt x="1638" y="2178"/>
                  </a:cubicBezTo>
                  <a:cubicBezTo>
                    <a:pt x="1506" y="2178"/>
                    <a:pt x="1485" y="2185"/>
                    <a:pt x="1417" y="2084"/>
                  </a:cubicBezTo>
                  <a:cubicBezTo>
                    <a:pt x="1527" y="2011"/>
                    <a:pt x="1551" y="1867"/>
                    <a:pt x="1392" y="1830"/>
                  </a:cubicBezTo>
                  <a:cubicBezTo>
                    <a:pt x="1414" y="1735"/>
                    <a:pt x="1468" y="1850"/>
                    <a:pt x="1468" y="1678"/>
                  </a:cubicBezTo>
                  <a:cubicBezTo>
                    <a:pt x="1468" y="1651"/>
                    <a:pt x="1408" y="1618"/>
                    <a:pt x="1392" y="1551"/>
                  </a:cubicBezTo>
                  <a:cubicBezTo>
                    <a:pt x="1465" y="1502"/>
                    <a:pt x="1467" y="1491"/>
                    <a:pt x="1556" y="1444"/>
                  </a:cubicBezTo>
                  <a:cubicBezTo>
                    <a:pt x="1666" y="1385"/>
                    <a:pt x="1571" y="1315"/>
                    <a:pt x="1534" y="1282"/>
                  </a:cubicBezTo>
                  <a:cubicBezTo>
                    <a:pt x="1448" y="1206"/>
                    <a:pt x="1434" y="1221"/>
                    <a:pt x="1299" y="1221"/>
                  </a:cubicBezTo>
                  <a:cubicBezTo>
                    <a:pt x="1270" y="1221"/>
                    <a:pt x="1236" y="1276"/>
                    <a:pt x="1211" y="1293"/>
                  </a:cubicBezTo>
                  <a:cubicBezTo>
                    <a:pt x="1158" y="1330"/>
                    <a:pt x="1104" y="1349"/>
                    <a:pt x="1011" y="1416"/>
                  </a:cubicBezTo>
                  <a:cubicBezTo>
                    <a:pt x="978" y="1439"/>
                    <a:pt x="944" y="1462"/>
                    <a:pt x="893" y="1466"/>
                  </a:cubicBezTo>
                  <a:close/>
                  <a:moveTo>
                    <a:pt x="1502" y="78"/>
                  </a:moveTo>
                  <a:cubicBezTo>
                    <a:pt x="1502" y="179"/>
                    <a:pt x="1543" y="206"/>
                    <a:pt x="1488" y="301"/>
                  </a:cubicBezTo>
                  <a:cubicBezTo>
                    <a:pt x="1474" y="325"/>
                    <a:pt x="1462" y="338"/>
                    <a:pt x="1439" y="354"/>
                  </a:cubicBezTo>
                  <a:cubicBezTo>
                    <a:pt x="1395" y="384"/>
                    <a:pt x="1363" y="418"/>
                    <a:pt x="1307" y="391"/>
                  </a:cubicBezTo>
                  <a:cubicBezTo>
                    <a:pt x="1327" y="306"/>
                    <a:pt x="1350" y="200"/>
                    <a:pt x="1350" y="112"/>
                  </a:cubicBezTo>
                  <a:cubicBezTo>
                    <a:pt x="1350" y="14"/>
                    <a:pt x="1261" y="17"/>
                    <a:pt x="1198" y="53"/>
                  </a:cubicBezTo>
                  <a:lnTo>
                    <a:pt x="1187" y="59"/>
                  </a:lnTo>
                  <a:cubicBezTo>
                    <a:pt x="1173" y="69"/>
                    <a:pt x="1180" y="62"/>
                    <a:pt x="1169" y="75"/>
                  </a:cubicBezTo>
                  <a:cubicBezTo>
                    <a:pt x="1162" y="85"/>
                    <a:pt x="1164" y="85"/>
                    <a:pt x="1157" y="97"/>
                  </a:cubicBezTo>
                  <a:lnTo>
                    <a:pt x="989" y="420"/>
                  </a:lnTo>
                  <a:cubicBezTo>
                    <a:pt x="932" y="571"/>
                    <a:pt x="876" y="450"/>
                    <a:pt x="698" y="450"/>
                  </a:cubicBezTo>
                  <a:cubicBezTo>
                    <a:pt x="577" y="450"/>
                    <a:pt x="571" y="457"/>
                    <a:pt x="571" y="603"/>
                  </a:cubicBezTo>
                  <a:cubicBezTo>
                    <a:pt x="571" y="613"/>
                    <a:pt x="618" y="689"/>
                    <a:pt x="627" y="707"/>
                  </a:cubicBezTo>
                  <a:cubicBezTo>
                    <a:pt x="647" y="743"/>
                    <a:pt x="668" y="772"/>
                    <a:pt x="696" y="800"/>
                  </a:cubicBezTo>
                  <a:cubicBezTo>
                    <a:pt x="749" y="853"/>
                    <a:pt x="825" y="898"/>
                    <a:pt x="901" y="916"/>
                  </a:cubicBezTo>
                  <a:lnTo>
                    <a:pt x="901" y="1043"/>
                  </a:lnTo>
                  <a:cubicBezTo>
                    <a:pt x="825" y="1083"/>
                    <a:pt x="633" y="1238"/>
                    <a:pt x="571" y="1238"/>
                  </a:cubicBezTo>
                  <a:cubicBezTo>
                    <a:pt x="497" y="1238"/>
                    <a:pt x="453" y="1111"/>
                    <a:pt x="359" y="1111"/>
                  </a:cubicBezTo>
                  <a:cubicBezTo>
                    <a:pt x="257" y="1111"/>
                    <a:pt x="166" y="1245"/>
                    <a:pt x="115" y="1307"/>
                  </a:cubicBezTo>
                  <a:cubicBezTo>
                    <a:pt x="90" y="1338"/>
                    <a:pt x="95" y="1346"/>
                    <a:pt x="80" y="1381"/>
                  </a:cubicBezTo>
                  <a:cubicBezTo>
                    <a:pt x="35" y="1484"/>
                    <a:pt x="49" y="1554"/>
                    <a:pt x="25" y="1658"/>
                  </a:cubicBezTo>
                  <a:cubicBezTo>
                    <a:pt x="3" y="1755"/>
                    <a:pt x="0" y="1733"/>
                    <a:pt x="26" y="1834"/>
                  </a:cubicBezTo>
                  <a:cubicBezTo>
                    <a:pt x="49" y="1925"/>
                    <a:pt x="47" y="1918"/>
                    <a:pt x="89" y="1991"/>
                  </a:cubicBezTo>
                  <a:cubicBezTo>
                    <a:pt x="124" y="2053"/>
                    <a:pt x="229" y="2203"/>
                    <a:pt x="317" y="2203"/>
                  </a:cubicBezTo>
                  <a:cubicBezTo>
                    <a:pt x="436" y="2203"/>
                    <a:pt x="477" y="2208"/>
                    <a:pt x="507" y="2088"/>
                  </a:cubicBezTo>
                  <a:cubicBezTo>
                    <a:pt x="526" y="2011"/>
                    <a:pt x="545" y="1926"/>
                    <a:pt x="545" y="1839"/>
                  </a:cubicBezTo>
                  <a:cubicBezTo>
                    <a:pt x="545" y="1720"/>
                    <a:pt x="477" y="1710"/>
                    <a:pt x="551" y="1599"/>
                  </a:cubicBezTo>
                  <a:lnTo>
                    <a:pt x="684" y="1452"/>
                  </a:lnTo>
                  <a:cubicBezTo>
                    <a:pt x="784" y="1375"/>
                    <a:pt x="689" y="1568"/>
                    <a:pt x="689" y="1653"/>
                  </a:cubicBezTo>
                  <a:cubicBezTo>
                    <a:pt x="689" y="1702"/>
                    <a:pt x="727" y="1706"/>
                    <a:pt x="740" y="1754"/>
                  </a:cubicBezTo>
                  <a:lnTo>
                    <a:pt x="850" y="1754"/>
                  </a:lnTo>
                  <a:cubicBezTo>
                    <a:pt x="880" y="1709"/>
                    <a:pt x="883" y="1692"/>
                    <a:pt x="930" y="1656"/>
                  </a:cubicBezTo>
                  <a:cubicBezTo>
                    <a:pt x="1000" y="1602"/>
                    <a:pt x="1081" y="1572"/>
                    <a:pt x="1150" y="1521"/>
                  </a:cubicBezTo>
                  <a:cubicBezTo>
                    <a:pt x="1181" y="1498"/>
                    <a:pt x="1226" y="1467"/>
                    <a:pt x="1265" y="1458"/>
                  </a:cubicBezTo>
                  <a:cubicBezTo>
                    <a:pt x="1214" y="1554"/>
                    <a:pt x="1214" y="1572"/>
                    <a:pt x="1122" y="1628"/>
                  </a:cubicBezTo>
                  <a:lnTo>
                    <a:pt x="1049" y="1665"/>
                  </a:lnTo>
                  <a:cubicBezTo>
                    <a:pt x="1027" y="1678"/>
                    <a:pt x="1014" y="1691"/>
                    <a:pt x="988" y="1706"/>
                  </a:cubicBezTo>
                  <a:cubicBezTo>
                    <a:pt x="962" y="1722"/>
                    <a:pt x="943" y="1732"/>
                    <a:pt x="918" y="1746"/>
                  </a:cubicBezTo>
                  <a:cubicBezTo>
                    <a:pt x="744" y="1848"/>
                    <a:pt x="769" y="1780"/>
                    <a:pt x="658" y="1798"/>
                  </a:cubicBezTo>
                  <a:cubicBezTo>
                    <a:pt x="583" y="1810"/>
                    <a:pt x="579" y="1836"/>
                    <a:pt x="579" y="1898"/>
                  </a:cubicBezTo>
                  <a:cubicBezTo>
                    <a:pt x="579" y="1928"/>
                    <a:pt x="671" y="1995"/>
                    <a:pt x="692" y="2023"/>
                  </a:cubicBezTo>
                  <a:cubicBezTo>
                    <a:pt x="718" y="2059"/>
                    <a:pt x="664" y="2123"/>
                    <a:pt x="664" y="2237"/>
                  </a:cubicBezTo>
                  <a:cubicBezTo>
                    <a:pt x="664" y="2262"/>
                    <a:pt x="739" y="2337"/>
                    <a:pt x="762" y="2350"/>
                  </a:cubicBezTo>
                  <a:cubicBezTo>
                    <a:pt x="795" y="2368"/>
                    <a:pt x="812" y="2364"/>
                    <a:pt x="848" y="2374"/>
                  </a:cubicBezTo>
                  <a:cubicBezTo>
                    <a:pt x="895" y="2387"/>
                    <a:pt x="877" y="2404"/>
                    <a:pt x="918" y="2415"/>
                  </a:cubicBezTo>
                  <a:cubicBezTo>
                    <a:pt x="918" y="2482"/>
                    <a:pt x="893" y="2510"/>
                    <a:pt x="893" y="2677"/>
                  </a:cubicBezTo>
                  <a:cubicBezTo>
                    <a:pt x="893" y="2707"/>
                    <a:pt x="963" y="2775"/>
                    <a:pt x="1103" y="2684"/>
                  </a:cubicBezTo>
                  <a:cubicBezTo>
                    <a:pt x="1126" y="2669"/>
                    <a:pt x="1171" y="2629"/>
                    <a:pt x="1183" y="2604"/>
                  </a:cubicBezTo>
                  <a:cubicBezTo>
                    <a:pt x="1212" y="2540"/>
                    <a:pt x="1174" y="2425"/>
                    <a:pt x="1207" y="2339"/>
                  </a:cubicBezTo>
                  <a:cubicBezTo>
                    <a:pt x="1276" y="2153"/>
                    <a:pt x="1454" y="2482"/>
                    <a:pt x="1612" y="2482"/>
                  </a:cubicBezTo>
                  <a:cubicBezTo>
                    <a:pt x="1720" y="2482"/>
                    <a:pt x="1833" y="2340"/>
                    <a:pt x="1877" y="2265"/>
                  </a:cubicBezTo>
                  <a:cubicBezTo>
                    <a:pt x="1929" y="2179"/>
                    <a:pt x="2023" y="1992"/>
                    <a:pt x="2056" y="1894"/>
                  </a:cubicBezTo>
                  <a:cubicBezTo>
                    <a:pt x="2086" y="1807"/>
                    <a:pt x="2115" y="1781"/>
                    <a:pt x="2149" y="1630"/>
                  </a:cubicBezTo>
                  <a:lnTo>
                    <a:pt x="2175" y="1529"/>
                  </a:lnTo>
                  <a:cubicBezTo>
                    <a:pt x="2179" y="1510"/>
                    <a:pt x="2184" y="1501"/>
                    <a:pt x="2189" y="1484"/>
                  </a:cubicBezTo>
                  <a:cubicBezTo>
                    <a:pt x="2208" y="1426"/>
                    <a:pt x="2202" y="1341"/>
                    <a:pt x="2227" y="1277"/>
                  </a:cubicBezTo>
                  <a:cubicBezTo>
                    <a:pt x="2260" y="1189"/>
                    <a:pt x="2302" y="1157"/>
                    <a:pt x="2199" y="1058"/>
                  </a:cubicBezTo>
                  <a:cubicBezTo>
                    <a:pt x="2177" y="1036"/>
                    <a:pt x="2048" y="950"/>
                    <a:pt x="2024" y="945"/>
                  </a:cubicBezTo>
                  <a:cubicBezTo>
                    <a:pt x="1993" y="938"/>
                    <a:pt x="1965" y="939"/>
                    <a:pt x="1934" y="932"/>
                  </a:cubicBezTo>
                  <a:cubicBezTo>
                    <a:pt x="1873" y="919"/>
                    <a:pt x="1805" y="899"/>
                    <a:pt x="1731" y="899"/>
                  </a:cubicBezTo>
                  <a:cubicBezTo>
                    <a:pt x="1626" y="899"/>
                    <a:pt x="1547" y="941"/>
                    <a:pt x="1358" y="941"/>
                  </a:cubicBezTo>
                  <a:cubicBezTo>
                    <a:pt x="1316" y="941"/>
                    <a:pt x="1320" y="934"/>
                    <a:pt x="1282" y="933"/>
                  </a:cubicBezTo>
                  <a:cubicBezTo>
                    <a:pt x="1282" y="859"/>
                    <a:pt x="1262" y="813"/>
                    <a:pt x="1351" y="757"/>
                  </a:cubicBezTo>
                  <a:lnTo>
                    <a:pt x="1553" y="636"/>
                  </a:lnTo>
                  <a:cubicBezTo>
                    <a:pt x="1593" y="610"/>
                    <a:pt x="1589" y="605"/>
                    <a:pt x="1637" y="586"/>
                  </a:cubicBezTo>
                  <a:cubicBezTo>
                    <a:pt x="1650" y="580"/>
                    <a:pt x="1668" y="571"/>
                    <a:pt x="1683" y="563"/>
                  </a:cubicBezTo>
                  <a:cubicBezTo>
                    <a:pt x="1786" y="506"/>
                    <a:pt x="1790" y="441"/>
                    <a:pt x="1790" y="332"/>
                  </a:cubicBezTo>
                  <a:cubicBezTo>
                    <a:pt x="1790" y="213"/>
                    <a:pt x="1724" y="96"/>
                    <a:pt x="1633" y="40"/>
                  </a:cubicBezTo>
                  <a:lnTo>
                    <a:pt x="1617" y="30"/>
                  </a:lnTo>
                  <a:cubicBezTo>
                    <a:pt x="1567" y="0"/>
                    <a:pt x="1502" y="18"/>
                    <a:pt x="1502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3C0611B7-1229-42BC-8D22-C2C90F67ED90}"/>
                </a:ext>
              </a:extLst>
            </p:cNvPr>
            <p:cNvGrpSpPr/>
            <p:nvPr/>
          </p:nvGrpSpPr>
          <p:grpSpPr>
            <a:xfrm>
              <a:off x="7683654" y="5211762"/>
              <a:ext cx="777721" cy="795133"/>
              <a:chOff x="8128154" y="5211762"/>
              <a:chExt cx="777721" cy="795133"/>
            </a:xfrm>
            <a:grpFill/>
          </p:grpSpPr>
          <p:sp>
            <p:nvSpPr>
              <p:cNvPr id="119" name="Freeform 34">
                <a:extLst>
                  <a:ext uri="{FF2B5EF4-FFF2-40B4-BE49-F238E27FC236}">
                    <a16:creationId xmlns:a16="http://schemas.microsoft.com/office/drawing/2014/main" id="{3A18D5FC-6599-4C8A-A773-EB6BDB766F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28154" y="5211762"/>
                <a:ext cx="777721" cy="644232"/>
              </a:xfrm>
              <a:custGeom>
                <a:avLst/>
                <a:gdLst>
                  <a:gd name="T0" fmla="*/ 1651 w 2752"/>
                  <a:gd name="T1" fmla="*/ 1193 h 2259"/>
                  <a:gd name="T2" fmla="*/ 1795 w 2752"/>
                  <a:gd name="T3" fmla="*/ 939 h 2259"/>
                  <a:gd name="T4" fmla="*/ 1758 w 2752"/>
                  <a:gd name="T5" fmla="*/ 1045 h 2259"/>
                  <a:gd name="T6" fmla="*/ 1728 w 2752"/>
                  <a:gd name="T7" fmla="*/ 1184 h 2259"/>
                  <a:gd name="T8" fmla="*/ 2752 w 2752"/>
                  <a:gd name="T9" fmla="*/ 1370 h 2259"/>
                  <a:gd name="T10" fmla="*/ 2252 w 2752"/>
                  <a:gd name="T11" fmla="*/ 1498 h 2259"/>
                  <a:gd name="T12" fmla="*/ 1965 w 2752"/>
                  <a:gd name="T13" fmla="*/ 1396 h 2259"/>
                  <a:gd name="T14" fmla="*/ 2405 w 2752"/>
                  <a:gd name="T15" fmla="*/ 1303 h 2259"/>
                  <a:gd name="T16" fmla="*/ 1880 w 2752"/>
                  <a:gd name="T17" fmla="*/ 1286 h 2259"/>
                  <a:gd name="T18" fmla="*/ 1753 w 2752"/>
                  <a:gd name="T19" fmla="*/ 1430 h 2259"/>
                  <a:gd name="T20" fmla="*/ 1448 w 2752"/>
                  <a:gd name="T21" fmla="*/ 1429 h 2259"/>
                  <a:gd name="T22" fmla="*/ 1169 w 2752"/>
                  <a:gd name="T23" fmla="*/ 1480 h 2259"/>
                  <a:gd name="T24" fmla="*/ 911 w 2752"/>
                  <a:gd name="T25" fmla="*/ 1646 h 2259"/>
                  <a:gd name="T26" fmla="*/ 780 w 2752"/>
                  <a:gd name="T27" fmla="*/ 1726 h 2259"/>
                  <a:gd name="T28" fmla="*/ 518 w 2752"/>
                  <a:gd name="T29" fmla="*/ 1998 h 2259"/>
                  <a:gd name="T30" fmla="*/ 263 w 2752"/>
                  <a:gd name="T31" fmla="*/ 2259 h 2259"/>
                  <a:gd name="T32" fmla="*/ 0 w 2752"/>
                  <a:gd name="T33" fmla="*/ 2031 h 2259"/>
                  <a:gd name="T34" fmla="*/ 81 w 2752"/>
                  <a:gd name="T35" fmla="*/ 1781 h 2259"/>
                  <a:gd name="T36" fmla="*/ 314 w 2752"/>
                  <a:gd name="T37" fmla="*/ 1599 h 2259"/>
                  <a:gd name="T38" fmla="*/ 544 w 2752"/>
                  <a:gd name="T39" fmla="*/ 1685 h 2259"/>
                  <a:gd name="T40" fmla="*/ 763 w 2752"/>
                  <a:gd name="T41" fmla="*/ 1548 h 2259"/>
                  <a:gd name="T42" fmla="*/ 931 w 2752"/>
                  <a:gd name="T43" fmla="*/ 1480 h 2259"/>
                  <a:gd name="T44" fmla="*/ 1135 w 2752"/>
                  <a:gd name="T45" fmla="*/ 1447 h 2259"/>
                  <a:gd name="T46" fmla="*/ 1262 w 2752"/>
                  <a:gd name="T47" fmla="*/ 1396 h 2259"/>
                  <a:gd name="T48" fmla="*/ 1381 w 2752"/>
                  <a:gd name="T49" fmla="*/ 1345 h 2259"/>
                  <a:gd name="T50" fmla="*/ 1482 w 2752"/>
                  <a:gd name="T51" fmla="*/ 1133 h 2259"/>
                  <a:gd name="T52" fmla="*/ 1423 w 2752"/>
                  <a:gd name="T53" fmla="*/ 1226 h 2259"/>
                  <a:gd name="T54" fmla="*/ 1326 w 2752"/>
                  <a:gd name="T55" fmla="*/ 1151 h 2259"/>
                  <a:gd name="T56" fmla="*/ 1351 w 2752"/>
                  <a:gd name="T57" fmla="*/ 866 h 2259"/>
                  <a:gd name="T58" fmla="*/ 1541 w 2752"/>
                  <a:gd name="T59" fmla="*/ 845 h 2259"/>
                  <a:gd name="T60" fmla="*/ 1635 w 2752"/>
                  <a:gd name="T61" fmla="*/ 727 h 2259"/>
                  <a:gd name="T62" fmla="*/ 1582 w 2752"/>
                  <a:gd name="T63" fmla="*/ 538 h 2259"/>
                  <a:gd name="T64" fmla="*/ 1406 w 2752"/>
                  <a:gd name="T65" fmla="*/ 685 h 2259"/>
                  <a:gd name="T66" fmla="*/ 1262 w 2752"/>
                  <a:gd name="T67" fmla="*/ 1134 h 2259"/>
                  <a:gd name="T68" fmla="*/ 1177 w 2752"/>
                  <a:gd name="T69" fmla="*/ 1311 h 2259"/>
                  <a:gd name="T70" fmla="*/ 1135 w 2752"/>
                  <a:gd name="T71" fmla="*/ 1133 h 2259"/>
                  <a:gd name="T72" fmla="*/ 1008 w 2752"/>
                  <a:gd name="T73" fmla="*/ 1387 h 2259"/>
                  <a:gd name="T74" fmla="*/ 788 w 2752"/>
                  <a:gd name="T75" fmla="*/ 1218 h 2259"/>
                  <a:gd name="T76" fmla="*/ 915 w 2752"/>
                  <a:gd name="T77" fmla="*/ 888 h 2259"/>
                  <a:gd name="T78" fmla="*/ 1101 w 2752"/>
                  <a:gd name="T79" fmla="*/ 659 h 2259"/>
                  <a:gd name="T80" fmla="*/ 1067 w 2752"/>
                  <a:gd name="T81" fmla="*/ 337 h 2259"/>
                  <a:gd name="T82" fmla="*/ 1389 w 2752"/>
                  <a:gd name="T83" fmla="*/ 617 h 2259"/>
                  <a:gd name="T84" fmla="*/ 1618 w 2752"/>
                  <a:gd name="T85" fmla="*/ 337 h 2259"/>
                  <a:gd name="T86" fmla="*/ 1767 w 2752"/>
                  <a:gd name="T87" fmla="*/ 21 h 2259"/>
                  <a:gd name="T88" fmla="*/ 1814 w 2752"/>
                  <a:gd name="T89" fmla="*/ 331 h 2259"/>
                  <a:gd name="T90" fmla="*/ 1849 w 2752"/>
                  <a:gd name="T91" fmla="*/ 552 h 2259"/>
                  <a:gd name="T92" fmla="*/ 1990 w 2752"/>
                  <a:gd name="T93" fmla="*/ 329 h 2259"/>
                  <a:gd name="T94" fmla="*/ 2192 w 2752"/>
                  <a:gd name="T95" fmla="*/ 211 h 2259"/>
                  <a:gd name="T96" fmla="*/ 2021 w 2752"/>
                  <a:gd name="T97" fmla="*/ 783 h 2259"/>
                  <a:gd name="T98" fmla="*/ 1922 w 2752"/>
                  <a:gd name="T99" fmla="*/ 1057 h 2259"/>
                  <a:gd name="T100" fmla="*/ 2372 w 2752"/>
                  <a:gd name="T101" fmla="*/ 1115 h 2259"/>
                  <a:gd name="T102" fmla="*/ 2491 w 2752"/>
                  <a:gd name="T103" fmla="*/ 1152 h 2259"/>
                  <a:gd name="T104" fmla="*/ 2615 w 2752"/>
                  <a:gd name="T105" fmla="*/ 1178 h 2259"/>
                  <a:gd name="T106" fmla="*/ 2752 w 2752"/>
                  <a:gd name="T107" fmla="*/ 1349 h 2259"/>
                  <a:gd name="T108" fmla="*/ 1592 w 2752"/>
                  <a:gd name="T109" fmla="*/ 1049 h 2259"/>
                  <a:gd name="T110" fmla="*/ 1540 w 2752"/>
                  <a:gd name="T111" fmla="*/ 954 h 2259"/>
                  <a:gd name="T112" fmla="*/ 1609 w 2752"/>
                  <a:gd name="T113" fmla="*/ 922 h 2259"/>
                  <a:gd name="T114" fmla="*/ 1863 w 2752"/>
                  <a:gd name="T115" fmla="*/ 820 h 2259"/>
                  <a:gd name="T116" fmla="*/ 1838 w 2752"/>
                  <a:gd name="T117" fmla="*/ 693 h 2259"/>
                  <a:gd name="T118" fmla="*/ 1863 w 2752"/>
                  <a:gd name="T119" fmla="*/ 820 h 2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752" h="2259">
                    <a:moveTo>
                      <a:pt x="1728" y="1184"/>
                    </a:moveTo>
                    <a:cubicBezTo>
                      <a:pt x="1690" y="1184"/>
                      <a:pt x="1678" y="1180"/>
                      <a:pt x="1651" y="1193"/>
                    </a:cubicBezTo>
                    <a:cubicBezTo>
                      <a:pt x="1651" y="1141"/>
                      <a:pt x="1646" y="1151"/>
                      <a:pt x="1674" y="1122"/>
                    </a:cubicBezTo>
                    <a:cubicBezTo>
                      <a:pt x="1794" y="1002"/>
                      <a:pt x="1745" y="952"/>
                      <a:pt x="1795" y="939"/>
                    </a:cubicBezTo>
                    <a:cubicBezTo>
                      <a:pt x="1796" y="972"/>
                      <a:pt x="1809" y="981"/>
                      <a:pt x="1799" y="1002"/>
                    </a:cubicBezTo>
                    <a:cubicBezTo>
                      <a:pt x="1788" y="1025"/>
                      <a:pt x="1773" y="1009"/>
                      <a:pt x="1758" y="1045"/>
                    </a:cubicBezTo>
                    <a:cubicBezTo>
                      <a:pt x="1747" y="1073"/>
                      <a:pt x="1756" y="1095"/>
                      <a:pt x="1753" y="1125"/>
                    </a:cubicBezTo>
                    <a:cubicBezTo>
                      <a:pt x="1748" y="1177"/>
                      <a:pt x="1740" y="1139"/>
                      <a:pt x="1728" y="1184"/>
                    </a:cubicBezTo>
                    <a:close/>
                    <a:moveTo>
                      <a:pt x="2752" y="1349"/>
                    </a:moveTo>
                    <a:lnTo>
                      <a:pt x="2752" y="1370"/>
                    </a:lnTo>
                    <a:cubicBezTo>
                      <a:pt x="2749" y="1398"/>
                      <a:pt x="2729" y="1424"/>
                      <a:pt x="2686" y="1448"/>
                    </a:cubicBezTo>
                    <a:cubicBezTo>
                      <a:pt x="2529" y="1535"/>
                      <a:pt x="2421" y="1512"/>
                      <a:pt x="2252" y="1498"/>
                    </a:cubicBezTo>
                    <a:cubicBezTo>
                      <a:pt x="2153" y="1489"/>
                      <a:pt x="2076" y="1534"/>
                      <a:pt x="1965" y="1480"/>
                    </a:cubicBezTo>
                    <a:lnTo>
                      <a:pt x="1965" y="1396"/>
                    </a:lnTo>
                    <a:cubicBezTo>
                      <a:pt x="2044" y="1389"/>
                      <a:pt x="2121" y="1370"/>
                      <a:pt x="2210" y="1370"/>
                    </a:cubicBezTo>
                    <a:cubicBezTo>
                      <a:pt x="2286" y="1371"/>
                      <a:pt x="2369" y="1371"/>
                      <a:pt x="2405" y="1303"/>
                    </a:cubicBezTo>
                    <a:cubicBezTo>
                      <a:pt x="2343" y="1210"/>
                      <a:pt x="2133" y="1231"/>
                      <a:pt x="2029" y="1248"/>
                    </a:cubicBezTo>
                    <a:cubicBezTo>
                      <a:pt x="1977" y="1256"/>
                      <a:pt x="1916" y="1283"/>
                      <a:pt x="1880" y="1286"/>
                    </a:cubicBezTo>
                    <a:cubicBezTo>
                      <a:pt x="1874" y="1364"/>
                      <a:pt x="1860" y="1372"/>
                      <a:pt x="1829" y="1430"/>
                    </a:cubicBezTo>
                    <a:lnTo>
                      <a:pt x="1753" y="1430"/>
                    </a:lnTo>
                    <a:cubicBezTo>
                      <a:pt x="1740" y="1380"/>
                      <a:pt x="1634" y="1350"/>
                      <a:pt x="1561" y="1398"/>
                    </a:cubicBezTo>
                    <a:cubicBezTo>
                      <a:pt x="1532" y="1417"/>
                      <a:pt x="1512" y="1410"/>
                      <a:pt x="1448" y="1429"/>
                    </a:cubicBezTo>
                    <a:cubicBezTo>
                      <a:pt x="1402" y="1442"/>
                      <a:pt x="1359" y="1438"/>
                      <a:pt x="1313" y="1438"/>
                    </a:cubicBezTo>
                    <a:cubicBezTo>
                      <a:pt x="1298" y="1495"/>
                      <a:pt x="1239" y="1480"/>
                      <a:pt x="1169" y="1480"/>
                    </a:cubicBezTo>
                    <a:cubicBezTo>
                      <a:pt x="1150" y="1562"/>
                      <a:pt x="1109" y="1526"/>
                      <a:pt x="1042" y="1565"/>
                    </a:cubicBezTo>
                    <a:cubicBezTo>
                      <a:pt x="998" y="1591"/>
                      <a:pt x="957" y="1618"/>
                      <a:pt x="911" y="1646"/>
                    </a:cubicBezTo>
                    <a:cubicBezTo>
                      <a:pt x="885" y="1662"/>
                      <a:pt x="869" y="1671"/>
                      <a:pt x="842" y="1687"/>
                    </a:cubicBezTo>
                    <a:cubicBezTo>
                      <a:pt x="817" y="1703"/>
                      <a:pt x="805" y="1713"/>
                      <a:pt x="780" y="1726"/>
                    </a:cubicBezTo>
                    <a:cubicBezTo>
                      <a:pt x="727" y="1753"/>
                      <a:pt x="696" y="1770"/>
                      <a:pt x="648" y="1807"/>
                    </a:cubicBezTo>
                    <a:cubicBezTo>
                      <a:pt x="586" y="1854"/>
                      <a:pt x="564" y="1937"/>
                      <a:pt x="518" y="1998"/>
                    </a:cubicBezTo>
                    <a:cubicBezTo>
                      <a:pt x="463" y="2072"/>
                      <a:pt x="490" y="2060"/>
                      <a:pt x="464" y="2105"/>
                    </a:cubicBezTo>
                    <a:cubicBezTo>
                      <a:pt x="418" y="2185"/>
                      <a:pt x="374" y="2259"/>
                      <a:pt x="263" y="2259"/>
                    </a:cubicBezTo>
                    <a:cubicBezTo>
                      <a:pt x="171" y="2259"/>
                      <a:pt x="130" y="2237"/>
                      <a:pt x="90" y="2170"/>
                    </a:cubicBezTo>
                    <a:cubicBezTo>
                      <a:pt x="66" y="2129"/>
                      <a:pt x="0" y="2071"/>
                      <a:pt x="0" y="2031"/>
                    </a:cubicBezTo>
                    <a:cubicBezTo>
                      <a:pt x="0" y="1981"/>
                      <a:pt x="7" y="1918"/>
                      <a:pt x="23" y="1876"/>
                    </a:cubicBezTo>
                    <a:cubicBezTo>
                      <a:pt x="37" y="1839"/>
                      <a:pt x="61" y="1811"/>
                      <a:pt x="81" y="1781"/>
                    </a:cubicBezTo>
                    <a:lnTo>
                      <a:pt x="195" y="1599"/>
                    </a:lnTo>
                    <a:lnTo>
                      <a:pt x="314" y="1599"/>
                    </a:lnTo>
                    <a:cubicBezTo>
                      <a:pt x="320" y="1622"/>
                      <a:pt x="344" y="1660"/>
                      <a:pt x="359" y="1680"/>
                    </a:cubicBezTo>
                    <a:cubicBezTo>
                      <a:pt x="404" y="1740"/>
                      <a:pt x="493" y="1742"/>
                      <a:pt x="544" y="1685"/>
                    </a:cubicBezTo>
                    <a:cubicBezTo>
                      <a:pt x="568" y="1658"/>
                      <a:pt x="563" y="1644"/>
                      <a:pt x="607" y="1629"/>
                    </a:cubicBezTo>
                    <a:cubicBezTo>
                      <a:pt x="666" y="1610"/>
                      <a:pt x="710" y="1576"/>
                      <a:pt x="763" y="1548"/>
                    </a:cubicBezTo>
                    <a:cubicBezTo>
                      <a:pt x="795" y="1531"/>
                      <a:pt x="820" y="1536"/>
                      <a:pt x="853" y="1520"/>
                    </a:cubicBezTo>
                    <a:cubicBezTo>
                      <a:pt x="886" y="1505"/>
                      <a:pt x="890" y="1491"/>
                      <a:pt x="931" y="1480"/>
                    </a:cubicBezTo>
                    <a:cubicBezTo>
                      <a:pt x="951" y="1474"/>
                      <a:pt x="958" y="1475"/>
                      <a:pt x="983" y="1472"/>
                    </a:cubicBezTo>
                    <a:cubicBezTo>
                      <a:pt x="1057" y="1464"/>
                      <a:pt x="1021" y="1447"/>
                      <a:pt x="1135" y="1447"/>
                    </a:cubicBezTo>
                    <a:cubicBezTo>
                      <a:pt x="1137" y="1418"/>
                      <a:pt x="1141" y="1416"/>
                      <a:pt x="1152" y="1396"/>
                    </a:cubicBezTo>
                    <a:lnTo>
                      <a:pt x="1262" y="1396"/>
                    </a:lnTo>
                    <a:cubicBezTo>
                      <a:pt x="1264" y="1367"/>
                      <a:pt x="1268" y="1365"/>
                      <a:pt x="1279" y="1345"/>
                    </a:cubicBezTo>
                    <a:lnTo>
                      <a:pt x="1381" y="1345"/>
                    </a:lnTo>
                    <a:cubicBezTo>
                      <a:pt x="1414" y="1282"/>
                      <a:pt x="1429" y="1260"/>
                      <a:pt x="1524" y="1260"/>
                    </a:cubicBezTo>
                    <a:cubicBezTo>
                      <a:pt x="1498" y="1210"/>
                      <a:pt x="1496" y="1195"/>
                      <a:pt x="1482" y="1133"/>
                    </a:cubicBezTo>
                    <a:lnTo>
                      <a:pt x="1423" y="1133"/>
                    </a:lnTo>
                    <a:lnTo>
                      <a:pt x="1423" y="1226"/>
                    </a:lnTo>
                    <a:lnTo>
                      <a:pt x="1338" y="1226"/>
                    </a:lnTo>
                    <a:cubicBezTo>
                      <a:pt x="1336" y="1201"/>
                      <a:pt x="1324" y="1169"/>
                      <a:pt x="1326" y="1151"/>
                    </a:cubicBezTo>
                    <a:cubicBezTo>
                      <a:pt x="1333" y="1083"/>
                      <a:pt x="1345" y="1194"/>
                      <a:pt x="1346" y="913"/>
                    </a:cubicBezTo>
                    <a:cubicBezTo>
                      <a:pt x="1346" y="892"/>
                      <a:pt x="1345" y="885"/>
                      <a:pt x="1351" y="866"/>
                    </a:cubicBezTo>
                    <a:lnTo>
                      <a:pt x="1364" y="838"/>
                    </a:lnTo>
                    <a:cubicBezTo>
                      <a:pt x="1414" y="762"/>
                      <a:pt x="1489" y="841"/>
                      <a:pt x="1541" y="845"/>
                    </a:cubicBezTo>
                    <a:cubicBezTo>
                      <a:pt x="1543" y="795"/>
                      <a:pt x="1565" y="773"/>
                      <a:pt x="1575" y="727"/>
                    </a:cubicBezTo>
                    <a:lnTo>
                      <a:pt x="1635" y="727"/>
                    </a:lnTo>
                    <a:lnTo>
                      <a:pt x="1636" y="618"/>
                    </a:lnTo>
                    <a:cubicBezTo>
                      <a:pt x="1642" y="566"/>
                      <a:pt x="1666" y="484"/>
                      <a:pt x="1582" y="538"/>
                    </a:cubicBezTo>
                    <a:cubicBezTo>
                      <a:pt x="1512" y="584"/>
                      <a:pt x="1495" y="651"/>
                      <a:pt x="1406" y="651"/>
                    </a:cubicBezTo>
                    <a:lnTo>
                      <a:pt x="1406" y="685"/>
                    </a:lnTo>
                    <a:cubicBezTo>
                      <a:pt x="1406" y="754"/>
                      <a:pt x="1270" y="828"/>
                      <a:pt x="1262" y="939"/>
                    </a:cubicBezTo>
                    <a:cubicBezTo>
                      <a:pt x="1258" y="1000"/>
                      <a:pt x="1264" y="1071"/>
                      <a:pt x="1262" y="1134"/>
                    </a:cubicBezTo>
                    <a:cubicBezTo>
                      <a:pt x="1261" y="1186"/>
                      <a:pt x="1246" y="1261"/>
                      <a:pt x="1245" y="1311"/>
                    </a:cubicBezTo>
                    <a:lnTo>
                      <a:pt x="1177" y="1311"/>
                    </a:lnTo>
                    <a:cubicBezTo>
                      <a:pt x="1169" y="1274"/>
                      <a:pt x="1159" y="1265"/>
                      <a:pt x="1152" y="1227"/>
                    </a:cubicBezTo>
                    <a:cubicBezTo>
                      <a:pt x="1146" y="1194"/>
                      <a:pt x="1142" y="1164"/>
                      <a:pt x="1135" y="1133"/>
                    </a:cubicBezTo>
                    <a:cubicBezTo>
                      <a:pt x="1097" y="1154"/>
                      <a:pt x="1106" y="1143"/>
                      <a:pt x="1089" y="1189"/>
                    </a:cubicBezTo>
                    <a:cubicBezTo>
                      <a:pt x="1064" y="1254"/>
                      <a:pt x="1023" y="1321"/>
                      <a:pt x="1008" y="1387"/>
                    </a:cubicBezTo>
                    <a:cubicBezTo>
                      <a:pt x="946" y="1387"/>
                      <a:pt x="897" y="1393"/>
                      <a:pt x="857" y="1344"/>
                    </a:cubicBezTo>
                    <a:cubicBezTo>
                      <a:pt x="838" y="1321"/>
                      <a:pt x="788" y="1254"/>
                      <a:pt x="788" y="1218"/>
                    </a:cubicBezTo>
                    <a:cubicBezTo>
                      <a:pt x="788" y="1082"/>
                      <a:pt x="852" y="1144"/>
                      <a:pt x="863" y="1039"/>
                    </a:cubicBezTo>
                    <a:cubicBezTo>
                      <a:pt x="870" y="984"/>
                      <a:pt x="855" y="888"/>
                      <a:pt x="915" y="888"/>
                    </a:cubicBezTo>
                    <a:cubicBezTo>
                      <a:pt x="970" y="888"/>
                      <a:pt x="998" y="911"/>
                      <a:pt x="1042" y="922"/>
                    </a:cubicBezTo>
                    <a:cubicBezTo>
                      <a:pt x="1151" y="849"/>
                      <a:pt x="1110" y="799"/>
                      <a:pt x="1101" y="659"/>
                    </a:cubicBezTo>
                    <a:cubicBezTo>
                      <a:pt x="1098" y="606"/>
                      <a:pt x="1089" y="550"/>
                      <a:pt x="1084" y="498"/>
                    </a:cubicBezTo>
                    <a:cubicBezTo>
                      <a:pt x="1080" y="449"/>
                      <a:pt x="1068" y="383"/>
                      <a:pt x="1067" y="337"/>
                    </a:cubicBezTo>
                    <a:cubicBezTo>
                      <a:pt x="1105" y="317"/>
                      <a:pt x="1264" y="143"/>
                      <a:pt x="1313" y="430"/>
                    </a:cubicBezTo>
                    <a:cubicBezTo>
                      <a:pt x="1326" y="509"/>
                      <a:pt x="1307" y="615"/>
                      <a:pt x="1389" y="617"/>
                    </a:cubicBezTo>
                    <a:cubicBezTo>
                      <a:pt x="1394" y="555"/>
                      <a:pt x="1433" y="500"/>
                      <a:pt x="1499" y="498"/>
                    </a:cubicBezTo>
                    <a:cubicBezTo>
                      <a:pt x="1516" y="426"/>
                      <a:pt x="1540" y="356"/>
                      <a:pt x="1618" y="337"/>
                    </a:cubicBezTo>
                    <a:cubicBezTo>
                      <a:pt x="1618" y="193"/>
                      <a:pt x="1655" y="196"/>
                      <a:pt x="1722" y="111"/>
                    </a:cubicBezTo>
                    <a:cubicBezTo>
                      <a:pt x="1750" y="75"/>
                      <a:pt x="1714" y="35"/>
                      <a:pt x="1767" y="21"/>
                    </a:cubicBezTo>
                    <a:cubicBezTo>
                      <a:pt x="1843" y="0"/>
                      <a:pt x="1885" y="50"/>
                      <a:pt x="1948" y="83"/>
                    </a:cubicBezTo>
                    <a:cubicBezTo>
                      <a:pt x="1944" y="240"/>
                      <a:pt x="1908" y="245"/>
                      <a:pt x="1814" y="331"/>
                    </a:cubicBezTo>
                    <a:cubicBezTo>
                      <a:pt x="1697" y="439"/>
                      <a:pt x="1770" y="464"/>
                      <a:pt x="1770" y="617"/>
                    </a:cubicBezTo>
                    <a:lnTo>
                      <a:pt x="1849" y="552"/>
                    </a:lnTo>
                    <a:cubicBezTo>
                      <a:pt x="1878" y="516"/>
                      <a:pt x="1907" y="498"/>
                      <a:pt x="1956" y="498"/>
                    </a:cubicBezTo>
                    <a:cubicBezTo>
                      <a:pt x="1956" y="393"/>
                      <a:pt x="1944" y="418"/>
                      <a:pt x="1990" y="329"/>
                    </a:cubicBezTo>
                    <a:cubicBezTo>
                      <a:pt x="2025" y="262"/>
                      <a:pt x="2031" y="206"/>
                      <a:pt x="2123" y="190"/>
                    </a:cubicBezTo>
                    <a:cubicBezTo>
                      <a:pt x="2162" y="183"/>
                      <a:pt x="2171" y="190"/>
                      <a:pt x="2192" y="211"/>
                    </a:cubicBezTo>
                    <a:cubicBezTo>
                      <a:pt x="2251" y="271"/>
                      <a:pt x="2325" y="422"/>
                      <a:pt x="2216" y="479"/>
                    </a:cubicBezTo>
                    <a:cubicBezTo>
                      <a:pt x="1964" y="611"/>
                      <a:pt x="2076" y="697"/>
                      <a:pt x="2021" y="783"/>
                    </a:cubicBezTo>
                    <a:cubicBezTo>
                      <a:pt x="1988" y="835"/>
                      <a:pt x="1988" y="782"/>
                      <a:pt x="1981" y="870"/>
                    </a:cubicBezTo>
                    <a:cubicBezTo>
                      <a:pt x="1975" y="942"/>
                      <a:pt x="1922" y="981"/>
                      <a:pt x="1922" y="1057"/>
                    </a:cubicBezTo>
                    <a:cubicBezTo>
                      <a:pt x="1922" y="1133"/>
                      <a:pt x="2037" y="1099"/>
                      <a:pt x="2109" y="1099"/>
                    </a:cubicBezTo>
                    <a:cubicBezTo>
                      <a:pt x="2195" y="1099"/>
                      <a:pt x="2292" y="1102"/>
                      <a:pt x="2372" y="1115"/>
                    </a:cubicBezTo>
                    <a:cubicBezTo>
                      <a:pt x="2401" y="1120"/>
                      <a:pt x="2417" y="1121"/>
                      <a:pt x="2441" y="1131"/>
                    </a:cubicBezTo>
                    <a:cubicBezTo>
                      <a:pt x="2459" y="1138"/>
                      <a:pt x="2474" y="1150"/>
                      <a:pt x="2491" y="1152"/>
                    </a:cubicBezTo>
                    <a:cubicBezTo>
                      <a:pt x="2518" y="1156"/>
                      <a:pt x="2511" y="1144"/>
                      <a:pt x="2555" y="1161"/>
                    </a:cubicBezTo>
                    <a:cubicBezTo>
                      <a:pt x="2583" y="1171"/>
                      <a:pt x="2583" y="1170"/>
                      <a:pt x="2615" y="1178"/>
                    </a:cubicBezTo>
                    <a:cubicBezTo>
                      <a:pt x="2657" y="1189"/>
                      <a:pt x="2675" y="1211"/>
                      <a:pt x="2700" y="1244"/>
                    </a:cubicBezTo>
                    <a:cubicBezTo>
                      <a:pt x="2728" y="1281"/>
                      <a:pt x="2748" y="1317"/>
                      <a:pt x="2752" y="1349"/>
                    </a:cubicBezTo>
                    <a:close/>
                    <a:moveTo>
                      <a:pt x="1592" y="998"/>
                    </a:moveTo>
                    <a:lnTo>
                      <a:pt x="1592" y="1049"/>
                    </a:lnTo>
                    <a:cubicBezTo>
                      <a:pt x="1548" y="1048"/>
                      <a:pt x="1508" y="1033"/>
                      <a:pt x="1508" y="989"/>
                    </a:cubicBezTo>
                    <a:cubicBezTo>
                      <a:pt x="1508" y="962"/>
                      <a:pt x="1526" y="969"/>
                      <a:pt x="1540" y="954"/>
                    </a:cubicBezTo>
                    <a:cubicBezTo>
                      <a:pt x="1554" y="939"/>
                      <a:pt x="1552" y="932"/>
                      <a:pt x="1558" y="905"/>
                    </a:cubicBezTo>
                    <a:cubicBezTo>
                      <a:pt x="1575" y="913"/>
                      <a:pt x="1589" y="917"/>
                      <a:pt x="1609" y="922"/>
                    </a:cubicBezTo>
                    <a:cubicBezTo>
                      <a:pt x="1602" y="952"/>
                      <a:pt x="1592" y="961"/>
                      <a:pt x="1592" y="998"/>
                    </a:cubicBezTo>
                    <a:close/>
                    <a:moveTo>
                      <a:pt x="1863" y="820"/>
                    </a:moveTo>
                    <a:cubicBezTo>
                      <a:pt x="1814" y="820"/>
                      <a:pt x="1798" y="815"/>
                      <a:pt x="1762" y="812"/>
                    </a:cubicBezTo>
                    <a:cubicBezTo>
                      <a:pt x="1764" y="719"/>
                      <a:pt x="1836" y="782"/>
                      <a:pt x="1838" y="693"/>
                    </a:cubicBezTo>
                    <a:cubicBezTo>
                      <a:pt x="1854" y="701"/>
                      <a:pt x="1883" y="708"/>
                      <a:pt x="1905" y="710"/>
                    </a:cubicBezTo>
                    <a:cubicBezTo>
                      <a:pt x="1902" y="756"/>
                      <a:pt x="1874" y="775"/>
                      <a:pt x="1863" y="8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0" name="Freeform 36">
                <a:extLst>
                  <a:ext uri="{FF2B5EF4-FFF2-40B4-BE49-F238E27FC236}">
                    <a16:creationId xmlns:a16="http://schemas.microsoft.com/office/drawing/2014/main" id="{23221C3A-53A5-4D9C-B057-AA45E5226D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4179" y="5627708"/>
                <a:ext cx="381123" cy="379187"/>
              </a:xfrm>
              <a:custGeom>
                <a:avLst/>
                <a:gdLst>
                  <a:gd name="T0" fmla="*/ 224 w 1353"/>
                  <a:gd name="T1" fmla="*/ 424 h 1330"/>
                  <a:gd name="T2" fmla="*/ 406 w 1353"/>
                  <a:gd name="T3" fmla="*/ 335 h 1330"/>
                  <a:gd name="T4" fmla="*/ 491 w 1353"/>
                  <a:gd name="T5" fmla="*/ 285 h 1330"/>
                  <a:gd name="T6" fmla="*/ 656 w 1353"/>
                  <a:gd name="T7" fmla="*/ 254 h 1330"/>
                  <a:gd name="T8" fmla="*/ 552 w 1353"/>
                  <a:gd name="T9" fmla="*/ 320 h 1330"/>
                  <a:gd name="T10" fmla="*/ 497 w 1353"/>
                  <a:gd name="T11" fmla="*/ 383 h 1330"/>
                  <a:gd name="T12" fmla="*/ 496 w 1353"/>
                  <a:gd name="T13" fmla="*/ 542 h 1330"/>
                  <a:gd name="T14" fmla="*/ 313 w 1353"/>
                  <a:gd name="T15" fmla="*/ 597 h 1330"/>
                  <a:gd name="T16" fmla="*/ 97 w 1353"/>
                  <a:gd name="T17" fmla="*/ 551 h 1330"/>
                  <a:gd name="T18" fmla="*/ 78 w 1353"/>
                  <a:gd name="T19" fmla="*/ 747 h 1330"/>
                  <a:gd name="T20" fmla="*/ 266 w 1353"/>
                  <a:gd name="T21" fmla="*/ 898 h 1330"/>
                  <a:gd name="T22" fmla="*/ 586 w 1353"/>
                  <a:gd name="T23" fmla="*/ 860 h 1330"/>
                  <a:gd name="T24" fmla="*/ 527 w 1353"/>
                  <a:gd name="T25" fmla="*/ 1006 h 1330"/>
                  <a:gd name="T26" fmla="*/ 269 w 1353"/>
                  <a:gd name="T27" fmla="*/ 1133 h 1330"/>
                  <a:gd name="T28" fmla="*/ 4 w 1353"/>
                  <a:gd name="T29" fmla="*/ 1127 h 1330"/>
                  <a:gd name="T30" fmla="*/ 92 w 1353"/>
                  <a:gd name="T31" fmla="*/ 1216 h 1330"/>
                  <a:gd name="T32" fmla="*/ 162 w 1353"/>
                  <a:gd name="T33" fmla="*/ 1239 h 1330"/>
                  <a:gd name="T34" fmla="*/ 191 w 1353"/>
                  <a:gd name="T35" fmla="*/ 1253 h 1330"/>
                  <a:gd name="T36" fmla="*/ 272 w 1353"/>
                  <a:gd name="T37" fmla="*/ 1273 h 1330"/>
                  <a:gd name="T38" fmla="*/ 373 w 1353"/>
                  <a:gd name="T39" fmla="*/ 1298 h 1330"/>
                  <a:gd name="T40" fmla="*/ 588 w 1353"/>
                  <a:gd name="T41" fmla="*/ 1330 h 1330"/>
                  <a:gd name="T42" fmla="*/ 701 w 1353"/>
                  <a:gd name="T43" fmla="*/ 1282 h 1330"/>
                  <a:gd name="T44" fmla="*/ 771 w 1353"/>
                  <a:gd name="T45" fmla="*/ 1175 h 1330"/>
                  <a:gd name="T46" fmla="*/ 848 w 1353"/>
                  <a:gd name="T47" fmla="*/ 980 h 1330"/>
                  <a:gd name="T48" fmla="*/ 867 w 1353"/>
                  <a:gd name="T49" fmla="*/ 906 h 1330"/>
                  <a:gd name="T50" fmla="*/ 1104 w 1353"/>
                  <a:gd name="T51" fmla="*/ 635 h 1330"/>
                  <a:gd name="T52" fmla="*/ 1236 w 1353"/>
                  <a:gd name="T53" fmla="*/ 650 h 1330"/>
                  <a:gd name="T54" fmla="*/ 1301 w 1353"/>
                  <a:gd name="T55" fmla="*/ 464 h 1330"/>
                  <a:gd name="T56" fmla="*/ 1045 w 1353"/>
                  <a:gd name="T57" fmla="*/ 348 h 1330"/>
                  <a:gd name="T58" fmla="*/ 801 w 1353"/>
                  <a:gd name="T59" fmla="*/ 426 h 1330"/>
                  <a:gd name="T60" fmla="*/ 789 w 1353"/>
                  <a:gd name="T61" fmla="*/ 328 h 1330"/>
                  <a:gd name="T62" fmla="*/ 865 w 1353"/>
                  <a:gd name="T63" fmla="*/ 278 h 1330"/>
                  <a:gd name="T64" fmla="*/ 928 w 1353"/>
                  <a:gd name="T65" fmla="*/ 222 h 1330"/>
                  <a:gd name="T66" fmla="*/ 910 w 1353"/>
                  <a:gd name="T67" fmla="*/ 51 h 1330"/>
                  <a:gd name="T68" fmla="*/ 791 w 1353"/>
                  <a:gd name="T69" fmla="*/ 0 h 1330"/>
                  <a:gd name="T70" fmla="*/ 537 w 1353"/>
                  <a:gd name="T71" fmla="*/ 51 h 1330"/>
                  <a:gd name="T72" fmla="*/ 290 w 1353"/>
                  <a:gd name="T73" fmla="*/ 177 h 1330"/>
                  <a:gd name="T74" fmla="*/ 192 w 1353"/>
                  <a:gd name="T75" fmla="*/ 332 h 1330"/>
                  <a:gd name="T76" fmla="*/ 224 w 1353"/>
                  <a:gd name="T77" fmla="*/ 424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353" h="1330">
                    <a:moveTo>
                      <a:pt x="224" y="424"/>
                    </a:moveTo>
                    <a:cubicBezTo>
                      <a:pt x="314" y="416"/>
                      <a:pt x="324" y="385"/>
                      <a:pt x="406" y="335"/>
                    </a:cubicBezTo>
                    <a:cubicBezTo>
                      <a:pt x="438" y="317"/>
                      <a:pt x="459" y="304"/>
                      <a:pt x="491" y="285"/>
                    </a:cubicBezTo>
                    <a:cubicBezTo>
                      <a:pt x="588" y="225"/>
                      <a:pt x="614" y="254"/>
                      <a:pt x="656" y="254"/>
                    </a:cubicBezTo>
                    <a:cubicBezTo>
                      <a:pt x="654" y="323"/>
                      <a:pt x="646" y="286"/>
                      <a:pt x="552" y="320"/>
                    </a:cubicBezTo>
                    <a:cubicBezTo>
                      <a:pt x="516" y="333"/>
                      <a:pt x="506" y="337"/>
                      <a:pt x="497" y="383"/>
                    </a:cubicBezTo>
                    <a:cubicBezTo>
                      <a:pt x="480" y="466"/>
                      <a:pt x="485" y="467"/>
                      <a:pt x="496" y="542"/>
                    </a:cubicBezTo>
                    <a:cubicBezTo>
                      <a:pt x="428" y="558"/>
                      <a:pt x="395" y="589"/>
                      <a:pt x="313" y="597"/>
                    </a:cubicBezTo>
                    <a:cubicBezTo>
                      <a:pt x="220" y="605"/>
                      <a:pt x="234" y="551"/>
                      <a:pt x="97" y="551"/>
                    </a:cubicBezTo>
                    <a:cubicBezTo>
                      <a:pt x="10" y="551"/>
                      <a:pt x="0" y="649"/>
                      <a:pt x="78" y="747"/>
                    </a:cubicBezTo>
                    <a:cubicBezTo>
                      <a:pt x="103" y="778"/>
                      <a:pt x="226" y="898"/>
                      <a:pt x="266" y="898"/>
                    </a:cubicBezTo>
                    <a:cubicBezTo>
                      <a:pt x="408" y="898"/>
                      <a:pt x="597" y="749"/>
                      <a:pt x="586" y="860"/>
                    </a:cubicBezTo>
                    <a:cubicBezTo>
                      <a:pt x="575" y="968"/>
                      <a:pt x="564" y="969"/>
                      <a:pt x="527" y="1006"/>
                    </a:cubicBezTo>
                    <a:cubicBezTo>
                      <a:pt x="470" y="1062"/>
                      <a:pt x="381" y="1175"/>
                      <a:pt x="269" y="1133"/>
                    </a:cubicBezTo>
                    <a:cubicBezTo>
                      <a:pt x="243" y="1123"/>
                      <a:pt x="4" y="963"/>
                      <a:pt x="4" y="1127"/>
                    </a:cubicBezTo>
                    <a:cubicBezTo>
                      <a:pt x="4" y="1179"/>
                      <a:pt x="51" y="1201"/>
                      <a:pt x="92" y="1216"/>
                    </a:cubicBezTo>
                    <a:cubicBezTo>
                      <a:pt x="120" y="1227"/>
                      <a:pt x="136" y="1227"/>
                      <a:pt x="162" y="1239"/>
                    </a:cubicBezTo>
                    <a:lnTo>
                      <a:pt x="191" y="1253"/>
                    </a:lnTo>
                    <a:cubicBezTo>
                      <a:pt x="223" y="1263"/>
                      <a:pt x="218" y="1253"/>
                      <a:pt x="272" y="1273"/>
                    </a:cubicBezTo>
                    <a:lnTo>
                      <a:pt x="373" y="1298"/>
                    </a:lnTo>
                    <a:cubicBezTo>
                      <a:pt x="489" y="1319"/>
                      <a:pt x="418" y="1330"/>
                      <a:pt x="588" y="1330"/>
                    </a:cubicBezTo>
                    <a:cubicBezTo>
                      <a:pt x="604" y="1330"/>
                      <a:pt x="684" y="1300"/>
                      <a:pt x="701" y="1282"/>
                    </a:cubicBezTo>
                    <a:cubicBezTo>
                      <a:pt x="743" y="1238"/>
                      <a:pt x="743" y="1231"/>
                      <a:pt x="771" y="1175"/>
                    </a:cubicBezTo>
                    <a:cubicBezTo>
                      <a:pt x="802" y="1114"/>
                      <a:pt x="832" y="1048"/>
                      <a:pt x="848" y="980"/>
                    </a:cubicBezTo>
                    <a:cubicBezTo>
                      <a:pt x="858" y="939"/>
                      <a:pt x="867" y="930"/>
                      <a:pt x="867" y="906"/>
                    </a:cubicBezTo>
                    <a:cubicBezTo>
                      <a:pt x="867" y="706"/>
                      <a:pt x="786" y="635"/>
                      <a:pt x="1104" y="635"/>
                    </a:cubicBezTo>
                    <a:cubicBezTo>
                      <a:pt x="1156" y="635"/>
                      <a:pt x="1200" y="656"/>
                      <a:pt x="1236" y="650"/>
                    </a:cubicBezTo>
                    <a:cubicBezTo>
                      <a:pt x="1353" y="628"/>
                      <a:pt x="1334" y="509"/>
                      <a:pt x="1301" y="464"/>
                    </a:cubicBezTo>
                    <a:cubicBezTo>
                      <a:pt x="1262" y="410"/>
                      <a:pt x="1126" y="348"/>
                      <a:pt x="1045" y="348"/>
                    </a:cubicBezTo>
                    <a:cubicBezTo>
                      <a:pt x="796" y="348"/>
                      <a:pt x="865" y="402"/>
                      <a:pt x="801" y="426"/>
                    </a:cubicBezTo>
                    <a:cubicBezTo>
                      <a:pt x="745" y="447"/>
                      <a:pt x="723" y="391"/>
                      <a:pt x="789" y="328"/>
                    </a:cubicBezTo>
                    <a:cubicBezTo>
                      <a:pt x="820" y="298"/>
                      <a:pt x="836" y="302"/>
                      <a:pt x="865" y="278"/>
                    </a:cubicBezTo>
                    <a:cubicBezTo>
                      <a:pt x="890" y="257"/>
                      <a:pt x="900" y="244"/>
                      <a:pt x="928" y="222"/>
                    </a:cubicBezTo>
                    <a:cubicBezTo>
                      <a:pt x="1010" y="158"/>
                      <a:pt x="975" y="91"/>
                      <a:pt x="910" y="51"/>
                    </a:cubicBezTo>
                    <a:lnTo>
                      <a:pt x="791" y="0"/>
                    </a:lnTo>
                    <a:lnTo>
                      <a:pt x="537" y="51"/>
                    </a:lnTo>
                    <a:cubicBezTo>
                      <a:pt x="477" y="68"/>
                      <a:pt x="325" y="151"/>
                      <a:pt x="290" y="177"/>
                    </a:cubicBezTo>
                    <a:cubicBezTo>
                      <a:pt x="241" y="214"/>
                      <a:pt x="196" y="269"/>
                      <a:pt x="192" y="332"/>
                    </a:cubicBezTo>
                    <a:cubicBezTo>
                      <a:pt x="190" y="364"/>
                      <a:pt x="212" y="401"/>
                      <a:pt x="224" y="4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FEA07D1C-D375-4F55-AB53-36D14C973F84}"/>
                </a:ext>
              </a:extLst>
            </p:cNvPr>
            <p:cNvGrpSpPr/>
            <p:nvPr/>
          </p:nvGrpSpPr>
          <p:grpSpPr>
            <a:xfrm>
              <a:off x="7088496" y="5329775"/>
              <a:ext cx="487527" cy="574585"/>
              <a:chOff x="7333022" y="5329775"/>
              <a:chExt cx="487527" cy="574585"/>
            </a:xfrm>
            <a:grpFill/>
          </p:grpSpPr>
          <p:sp>
            <p:nvSpPr>
              <p:cNvPr id="117" name="Freeform 35">
                <a:extLst>
                  <a:ext uri="{FF2B5EF4-FFF2-40B4-BE49-F238E27FC236}">
                    <a16:creationId xmlns:a16="http://schemas.microsoft.com/office/drawing/2014/main" id="{A9A466D3-4E69-4935-A6D4-7E1F07208B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3022" y="5329775"/>
                <a:ext cx="487527" cy="574585"/>
              </a:xfrm>
              <a:custGeom>
                <a:avLst/>
                <a:gdLst>
                  <a:gd name="T0" fmla="*/ 730 w 1729"/>
                  <a:gd name="T1" fmla="*/ 127 h 2015"/>
                  <a:gd name="T2" fmla="*/ 750 w 1729"/>
                  <a:gd name="T3" fmla="*/ 200 h 2015"/>
                  <a:gd name="T4" fmla="*/ 772 w 1729"/>
                  <a:gd name="T5" fmla="*/ 627 h 2015"/>
                  <a:gd name="T6" fmla="*/ 771 w 1729"/>
                  <a:gd name="T7" fmla="*/ 718 h 2015"/>
                  <a:gd name="T8" fmla="*/ 341 w 1729"/>
                  <a:gd name="T9" fmla="*/ 914 h 2015"/>
                  <a:gd name="T10" fmla="*/ 162 w 1729"/>
                  <a:gd name="T11" fmla="*/ 813 h 2015"/>
                  <a:gd name="T12" fmla="*/ 80 w 1729"/>
                  <a:gd name="T13" fmla="*/ 806 h 2015"/>
                  <a:gd name="T14" fmla="*/ 10 w 1729"/>
                  <a:gd name="T15" fmla="*/ 1024 h 2015"/>
                  <a:gd name="T16" fmla="*/ 122 w 1729"/>
                  <a:gd name="T17" fmla="*/ 1208 h 2015"/>
                  <a:gd name="T18" fmla="*/ 569 w 1729"/>
                  <a:gd name="T19" fmla="*/ 1227 h 2015"/>
                  <a:gd name="T20" fmla="*/ 637 w 1729"/>
                  <a:gd name="T21" fmla="*/ 1193 h 2015"/>
                  <a:gd name="T22" fmla="*/ 395 w 1729"/>
                  <a:gd name="T23" fmla="*/ 1536 h 2015"/>
                  <a:gd name="T24" fmla="*/ 312 w 1729"/>
                  <a:gd name="T25" fmla="*/ 1597 h 2015"/>
                  <a:gd name="T26" fmla="*/ 263 w 1729"/>
                  <a:gd name="T27" fmla="*/ 1624 h 2015"/>
                  <a:gd name="T28" fmla="*/ 61 w 1729"/>
                  <a:gd name="T29" fmla="*/ 1795 h 2015"/>
                  <a:gd name="T30" fmla="*/ 256 w 1729"/>
                  <a:gd name="T31" fmla="*/ 2015 h 2015"/>
                  <a:gd name="T32" fmla="*/ 438 w 1729"/>
                  <a:gd name="T33" fmla="*/ 1986 h 2015"/>
                  <a:gd name="T34" fmla="*/ 560 w 1729"/>
                  <a:gd name="T35" fmla="*/ 1938 h 2015"/>
                  <a:gd name="T36" fmla="*/ 609 w 1729"/>
                  <a:gd name="T37" fmla="*/ 1903 h 2015"/>
                  <a:gd name="T38" fmla="*/ 667 w 1729"/>
                  <a:gd name="T39" fmla="*/ 1876 h 2015"/>
                  <a:gd name="T40" fmla="*/ 822 w 1729"/>
                  <a:gd name="T41" fmla="*/ 1692 h 2015"/>
                  <a:gd name="T42" fmla="*/ 891 w 1729"/>
                  <a:gd name="T43" fmla="*/ 1591 h 2015"/>
                  <a:gd name="T44" fmla="*/ 1006 w 1729"/>
                  <a:gd name="T45" fmla="*/ 1360 h 2015"/>
                  <a:gd name="T46" fmla="*/ 1037 w 1729"/>
                  <a:gd name="T47" fmla="*/ 1306 h 2015"/>
                  <a:gd name="T48" fmla="*/ 1132 w 1729"/>
                  <a:gd name="T49" fmla="*/ 1063 h 2015"/>
                  <a:gd name="T50" fmla="*/ 1155 w 1729"/>
                  <a:gd name="T51" fmla="*/ 1001 h 2015"/>
                  <a:gd name="T52" fmla="*/ 1236 w 1729"/>
                  <a:gd name="T53" fmla="*/ 912 h 2015"/>
                  <a:gd name="T54" fmla="*/ 1729 w 1729"/>
                  <a:gd name="T55" fmla="*/ 694 h 2015"/>
                  <a:gd name="T56" fmla="*/ 1378 w 1729"/>
                  <a:gd name="T57" fmla="*/ 564 h 2015"/>
                  <a:gd name="T58" fmla="*/ 1187 w 1729"/>
                  <a:gd name="T59" fmla="*/ 575 h 2015"/>
                  <a:gd name="T60" fmla="*/ 1151 w 1729"/>
                  <a:gd name="T61" fmla="*/ 247 h 2015"/>
                  <a:gd name="T62" fmla="*/ 978 w 1729"/>
                  <a:gd name="T63" fmla="*/ 65 h 2015"/>
                  <a:gd name="T64" fmla="*/ 857 w 1729"/>
                  <a:gd name="T65" fmla="*/ 0 h 2015"/>
                  <a:gd name="T66" fmla="*/ 767 w 1729"/>
                  <a:gd name="T67" fmla="*/ 36 h 2015"/>
                  <a:gd name="T68" fmla="*/ 730 w 1729"/>
                  <a:gd name="T69" fmla="*/ 127 h 2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729" h="2015">
                    <a:moveTo>
                      <a:pt x="730" y="127"/>
                    </a:moveTo>
                    <a:cubicBezTo>
                      <a:pt x="730" y="151"/>
                      <a:pt x="742" y="175"/>
                      <a:pt x="750" y="200"/>
                    </a:cubicBezTo>
                    <a:cubicBezTo>
                      <a:pt x="790" y="330"/>
                      <a:pt x="783" y="495"/>
                      <a:pt x="772" y="627"/>
                    </a:cubicBezTo>
                    <a:cubicBezTo>
                      <a:pt x="770" y="654"/>
                      <a:pt x="775" y="693"/>
                      <a:pt x="771" y="718"/>
                    </a:cubicBezTo>
                    <a:cubicBezTo>
                      <a:pt x="751" y="835"/>
                      <a:pt x="454" y="939"/>
                      <a:pt x="341" y="914"/>
                    </a:cubicBezTo>
                    <a:cubicBezTo>
                      <a:pt x="234" y="890"/>
                      <a:pt x="244" y="821"/>
                      <a:pt x="162" y="813"/>
                    </a:cubicBezTo>
                    <a:cubicBezTo>
                      <a:pt x="144" y="811"/>
                      <a:pt x="86" y="804"/>
                      <a:pt x="80" y="806"/>
                    </a:cubicBezTo>
                    <a:cubicBezTo>
                      <a:pt x="0" y="824"/>
                      <a:pt x="10" y="958"/>
                      <a:pt x="10" y="1024"/>
                    </a:cubicBezTo>
                    <a:cubicBezTo>
                      <a:pt x="10" y="1052"/>
                      <a:pt x="72" y="1166"/>
                      <a:pt x="122" y="1208"/>
                    </a:cubicBezTo>
                    <a:cubicBezTo>
                      <a:pt x="256" y="1320"/>
                      <a:pt x="426" y="1342"/>
                      <a:pt x="569" y="1227"/>
                    </a:cubicBezTo>
                    <a:cubicBezTo>
                      <a:pt x="598" y="1204"/>
                      <a:pt x="591" y="1194"/>
                      <a:pt x="637" y="1193"/>
                    </a:cubicBezTo>
                    <a:cubicBezTo>
                      <a:pt x="630" y="1276"/>
                      <a:pt x="466" y="1480"/>
                      <a:pt x="395" y="1536"/>
                    </a:cubicBezTo>
                    <a:cubicBezTo>
                      <a:pt x="361" y="1562"/>
                      <a:pt x="354" y="1575"/>
                      <a:pt x="312" y="1597"/>
                    </a:cubicBezTo>
                    <a:cubicBezTo>
                      <a:pt x="291" y="1608"/>
                      <a:pt x="281" y="1612"/>
                      <a:pt x="263" y="1624"/>
                    </a:cubicBezTo>
                    <a:cubicBezTo>
                      <a:pt x="164" y="1684"/>
                      <a:pt x="61" y="1608"/>
                      <a:pt x="61" y="1795"/>
                    </a:cubicBezTo>
                    <a:cubicBezTo>
                      <a:pt x="61" y="1902"/>
                      <a:pt x="158" y="2015"/>
                      <a:pt x="256" y="2015"/>
                    </a:cubicBezTo>
                    <a:cubicBezTo>
                      <a:pt x="397" y="2015"/>
                      <a:pt x="317" y="2003"/>
                      <a:pt x="438" y="1986"/>
                    </a:cubicBezTo>
                    <a:lnTo>
                      <a:pt x="560" y="1938"/>
                    </a:lnTo>
                    <a:cubicBezTo>
                      <a:pt x="578" y="1927"/>
                      <a:pt x="588" y="1915"/>
                      <a:pt x="609" y="1903"/>
                    </a:cubicBezTo>
                    <a:cubicBezTo>
                      <a:pt x="633" y="1888"/>
                      <a:pt x="645" y="1890"/>
                      <a:pt x="667" y="1876"/>
                    </a:cubicBezTo>
                    <a:cubicBezTo>
                      <a:pt x="738" y="1831"/>
                      <a:pt x="790" y="1735"/>
                      <a:pt x="822" y="1692"/>
                    </a:cubicBezTo>
                    <a:cubicBezTo>
                      <a:pt x="851" y="1652"/>
                      <a:pt x="867" y="1640"/>
                      <a:pt x="891" y="1591"/>
                    </a:cubicBezTo>
                    <a:cubicBezTo>
                      <a:pt x="929" y="1514"/>
                      <a:pt x="966" y="1439"/>
                      <a:pt x="1006" y="1360"/>
                    </a:cubicBezTo>
                    <a:cubicBezTo>
                      <a:pt x="1019" y="1335"/>
                      <a:pt x="1026" y="1328"/>
                      <a:pt x="1037" y="1306"/>
                    </a:cubicBezTo>
                    <a:cubicBezTo>
                      <a:pt x="1073" y="1230"/>
                      <a:pt x="1111" y="1145"/>
                      <a:pt x="1132" y="1063"/>
                    </a:cubicBezTo>
                    <a:cubicBezTo>
                      <a:pt x="1144" y="1016"/>
                      <a:pt x="1135" y="1039"/>
                      <a:pt x="1155" y="1001"/>
                    </a:cubicBezTo>
                    <a:cubicBezTo>
                      <a:pt x="1178" y="959"/>
                      <a:pt x="1194" y="935"/>
                      <a:pt x="1236" y="912"/>
                    </a:cubicBezTo>
                    <a:cubicBezTo>
                      <a:pt x="1404" y="823"/>
                      <a:pt x="1729" y="909"/>
                      <a:pt x="1729" y="694"/>
                    </a:cubicBezTo>
                    <a:cubicBezTo>
                      <a:pt x="1729" y="591"/>
                      <a:pt x="1501" y="532"/>
                      <a:pt x="1378" y="564"/>
                    </a:cubicBezTo>
                    <a:cubicBezTo>
                      <a:pt x="1356" y="570"/>
                      <a:pt x="1187" y="640"/>
                      <a:pt x="1187" y="575"/>
                    </a:cubicBezTo>
                    <a:cubicBezTo>
                      <a:pt x="1187" y="414"/>
                      <a:pt x="1289" y="383"/>
                      <a:pt x="1151" y="247"/>
                    </a:cubicBezTo>
                    <a:cubicBezTo>
                      <a:pt x="1090" y="188"/>
                      <a:pt x="1075" y="147"/>
                      <a:pt x="978" y="65"/>
                    </a:cubicBezTo>
                    <a:cubicBezTo>
                      <a:pt x="941" y="34"/>
                      <a:pt x="921" y="0"/>
                      <a:pt x="857" y="0"/>
                    </a:cubicBezTo>
                    <a:cubicBezTo>
                      <a:pt x="817" y="0"/>
                      <a:pt x="786" y="12"/>
                      <a:pt x="767" y="36"/>
                    </a:cubicBezTo>
                    <a:cubicBezTo>
                      <a:pt x="751" y="56"/>
                      <a:pt x="730" y="95"/>
                      <a:pt x="730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8" name="Freeform 37">
                <a:extLst>
                  <a:ext uri="{FF2B5EF4-FFF2-40B4-BE49-F238E27FC236}">
                    <a16:creationId xmlns:a16="http://schemas.microsoft.com/office/drawing/2014/main" id="{D4188C29-0487-4F67-BAFD-9DF3943396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4170" y="5739916"/>
                <a:ext cx="154770" cy="147032"/>
              </a:xfrm>
              <a:custGeom>
                <a:avLst/>
                <a:gdLst>
                  <a:gd name="T0" fmla="*/ 363 w 550"/>
                  <a:gd name="T1" fmla="*/ 516 h 516"/>
                  <a:gd name="T2" fmla="*/ 524 w 550"/>
                  <a:gd name="T3" fmla="*/ 262 h 516"/>
                  <a:gd name="T4" fmla="*/ 450 w 550"/>
                  <a:gd name="T5" fmla="*/ 176 h 516"/>
                  <a:gd name="T6" fmla="*/ 67 w 550"/>
                  <a:gd name="T7" fmla="*/ 0 h 516"/>
                  <a:gd name="T8" fmla="*/ 20 w 550"/>
                  <a:gd name="T9" fmla="*/ 157 h 516"/>
                  <a:gd name="T10" fmla="*/ 63 w 550"/>
                  <a:gd name="T11" fmla="*/ 233 h 516"/>
                  <a:gd name="T12" fmla="*/ 99 w 550"/>
                  <a:gd name="T13" fmla="*/ 315 h 516"/>
                  <a:gd name="T14" fmla="*/ 363 w 550"/>
                  <a:gd name="T15" fmla="*/ 516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0" h="516">
                    <a:moveTo>
                      <a:pt x="363" y="516"/>
                    </a:moveTo>
                    <a:cubicBezTo>
                      <a:pt x="550" y="516"/>
                      <a:pt x="524" y="376"/>
                      <a:pt x="524" y="262"/>
                    </a:cubicBezTo>
                    <a:cubicBezTo>
                      <a:pt x="524" y="246"/>
                      <a:pt x="491" y="223"/>
                      <a:pt x="450" y="176"/>
                    </a:cubicBezTo>
                    <a:cubicBezTo>
                      <a:pt x="343" y="53"/>
                      <a:pt x="249" y="0"/>
                      <a:pt x="67" y="0"/>
                    </a:cubicBezTo>
                    <a:cubicBezTo>
                      <a:pt x="9" y="0"/>
                      <a:pt x="0" y="107"/>
                      <a:pt x="20" y="157"/>
                    </a:cubicBezTo>
                    <a:cubicBezTo>
                      <a:pt x="30" y="183"/>
                      <a:pt x="49" y="206"/>
                      <a:pt x="63" y="233"/>
                    </a:cubicBezTo>
                    <a:cubicBezTo>
                      <a:pt x="78" y="263"/>
                      <a:pt x="82" y="288"/>
                      <a:pt x="99" y="315"/>
                    </a:cubicBezTo>
                    <a:cubicBezTo>
                      <a:pt x="138" y="380"/>
                      <a:pt x="276" y="516"/>
                      <a:pt x="363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9C2C456A-09DA-4BB6-A5EA-FD29310198E4}"/>
              </a:ext>
            </a:extLst>
          </p:cNvPr>
          <p:cNvGrpSpPr/>
          <p:nvPr/>
        </p:nvGrpSpPr>
        <p:grpSpPr>
          <a:xfrm>
            <a:off x="5470801" y="848016"/>
            <a:ext cx="1261074" cy="1246628"/>
            <a:chOff x="4065588" y="1646238"/>
            <a:chExt cx="969963" cy="958850"/>
          </a:xfrm>
          <a:solidFill>
            <a:schemeClr val="bg1"/>
          </a:solidFill>
        </p:grpSpPr>
        <p:sp>
          <p:nvSpPr>
            <p:cNvPr id="122" name="Freeform 5">
              <a:extLst>
                <a:ext uri="{FF2B5EF4-FFF2-40B4-BE49-F238E27FC236}">
                  <a16:creationId xmlns:a16="http://schemas.microsoft.com/office/drawing/2014/main" id="{FACD871E-5E59-49F9-B624-35AE35EB0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8338" y="1900238"/>
              <a:ext cx="134938" cy="63500"/>
            </a:xfrm>
            <a:custGeom>
              <a:avLst/>
              <a:gdLst>
                <a:gd name="T0" fmla="*/ 0 w 584"/>
                <a:gd name="T1" fmla="*/ 272 h 272"/>
                <a:gd name="T2" fmla="*/ 122 w 584"/>
                <a:gd name="T3" fmla="*/ 233 h 272"/>
                <a:gd name="T4" fmla="*/ 584 w 584"/>
                <a:gd name="T5" fmla="*/ 272 h 272"/>
                <a:gd name="T6" fmla="*/ 471 w 584"/>
                <a:gd name="T7" fmla="*/ 123 h 272"/>
                <a:gd name="T8" fmla="*/ 116 w 584"/>
                <a:gd name="T9" fmla="*/ 134 h 272"/>
                <a:gd name="T10" fmla="*/ 0 w 584"/>
                <a:gd name="T11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4" h="272">
                  <a:moveTo>
                    <a:pt x="0" y="272"/>
                  </a:moveTo>
                  <a:lnTo>
                    <a:pt x="122" y="233"/>
                  </a:lnTo>
                  <a:cubicBezTo>
                    <a:pt x="349" y="156"/>
                    <a:pt x="436" y="269"/>
                    <a:pt x="584" y="272"/>
                  </a:cubicBezTo>
                  <a:cubicBezTo>
                    <a:pt x="584" y="179"/>
                    <a:pt x="535" y="154"/>
                    <a:pt x="471" y="123"/>
                  </a:cubicBezTo>
                  <a:cubicBezTo>
                    <a:pt x="224" y="0"/>
                    <a:pt x="315" y="35"/>
                    <a:pt x="116" y="134"/>
                  </a:cubicBezTo>
                  <a:cubicBezTo>
                    <a:pt x="51" y="166"/>
                    <a:pt x="7" y="183"/>
                    <a:pt x="0" y="2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3" name="Freeform 6">
              <a:extLst>
                <a:ext uri="{FF2B5EF4-FFF2-40B4-BE49-F238E27FC236}">
                  <a16:creationId xmlns:a16="http://schemas.microsoft.com/office/drawing/2014/main" id="{B1A34529-6730-4408-B1AB-3699768F9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3250" y="2001838"/>
              <a:ext cx="39688" cy="90488"/>
            </a:xfrm>
            <a:custGeom>
              <a:avLst/>
              <a:gdLst>
                <a:gd name="T0" fmla="*/ 0 w 169"/>
                <a:gd name="T1" fmla="*/ 389 h 389"/>
                <a:gd name="T2" fmla="*/ 76 w 169"/>
                <a:gd name="T3" fmla="*/ 330 h 389"/>
                <a:gd name="T4" fmla="*/ 169 w 169"/>
                <a:gd name="T5" fmla="*/ 279 h 389"/>
                <a:gd name="T6" fmla="*/ 169 w 169"/>
                <a:gd name="T7" fmla="*/ 0 h 389"/>
                <a:gd name="T8" fmla="*/ 34 w 169"/>
                <a:gd name="T9" fmla="*/ 145 h 389"/>
                <a:gd name="T10" fmla="*/ 0 w 169"/>
                <a:gd name="T11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9" h="389">
                  <a:moveTo>
                    <a:pt x="0" y="389"/>
                  </a:moveTo>
                  <a:cubicBezTo>
                    <a:pt x="36" y="380"/>
                    <a:pt x="47" y="348"/>
                    <a:pt x="76" y="330"/>
                  </a:cubicBezTo>
                  <a:cubicBezTo>
                    <a:pt x="107" y="311"/>
                    <a:pt x="137" y="301"/>
                    <a:pt x="169" y="279"/>
                  </a:cubicBezTo>
                  <a:lnTo>
                    <a:pt x="169" y="0"/>
                  </a:lnTo>
                  <a:cubicBezTo>
                    <a:pt x="103" y="5"/>
                    <a:pt x="54" y="92"/>
                    <a:pt x="34" y="145"/>
                  </a:cubicBezTo>
                  <a:cubicBezTo>
                    <a:pt x="9" y="216"/>
                    <a:pt x="0" y="294"/>
                    <a:pt x="0" y="3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4" name="Freeform 7">
              <a:extLst>
                <a:ext uri="{FF2B5EF4-FFF2-40B4-BE49-F238E27FC236}">
                  <a16:creationId xmlns:a16="http://schemas.microsoft.com/office/drawing/2014/main" id="{3970E8C0-B547-49B0-B7B8-145B4094D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7088" y="2001838"/>
              <a:ext cx="41275" cy="88900"/>
            </a:xfrm>
            <a:custGeom>
              <a:avLst/>
              <a:gdLst>
                <a:gd name="T0" fmla="*/ 0 w 178"/>
                <a:gd name="T1" fmla="*/ 279 h 381"/>
                <a:gd name="T2" fmla="*/ 178 w 178"/>
                <a:gd name="T3" fmla="*/ 381 h 381"/>
                <a:gd name="T4" fmla="*/ 17 w 178"/>
                <a:gd name="T5" fmla="*/ 0 h 381"/>
                <a:gd name="T6" fmla="*/ 0 w 178"/>
                <a:gd name="T7" fmla="*/ 279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8" h="381">
                  <a:moveTo>
                    <a:pt x="0" y="279"/>
                  </a:moveTo>
                  <a:cubicBezTo>
                    <a:pt x="51" y="306"/>
                    <a:pt x="127" y="369"/>
                    <a:pt x="178" y="381"/>
                  </a:cubicBezTo>
                  <a:cubicBezTo>
                    <a:pt x="178" y="237"/>
                    <a:pt x="125" y="25"/>
                    <a:pt x="17" y="0"/>
                  </a:cubicBezTo>
                  <a:lnTo>
                    <a:pt x="0" y="2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5" name="Freeform 8">
              <a:extLst>
                <a:ext uri="{FF2B5EF4-FFF2-40B4-BE49-F238E27FC236}">
                  <a16:creationId xmlns:a16="http://schemas.microsoft.com/office/drawing/2014/main" id="{1EE38B92-5F64-42E0-B2B6-203017C8C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713" y="2289176"/>
              <a:ext cx="12700" cy="46038"/>
            </a:xfrm>
            <a:custGeom>
              <a:avLst/>
              <a:gdLst>
                <a:gd name="T0" fmla="*/ 0 w 54"/>
                <a:gd name="T1" fmla="*/ 192 h 192"/>
                <a:gd name="T2" fmla="*/ 47 w 54"/>
                <a:gd name="T3" fmla="*/ 116 h 192"/>
                <a:gd name="T4" fmla="*/ 53 w 54"/>
                <a:gd name="T5" fmla="*/ 0 h 192"/>
                <a:gd name="T6" fmla="*/ 2 w 54"/>
                <a:gd name="T7" fmla="*/ 22 h 192"/>
                <a:gd name="T8" fmla="*/ 0 w 54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92">
                  <a:moveTo>
                    <a:pt x="0" y="192"/>
                  </a:moveTo>
                  <a:cubicBezTo>
                    <a:pt x="37" y="174"/>
                    <a:pt x="40" y="164"/>
                    <a:pt x="47" y="116"/>
                  </a:cubicBezTo>
                  <a:cubicBezTo>
                    <a:pt x="53" y="75"/>
                    <a:pt x="54" y="46"/>
                    <a:pt x="53" y="0"/>
                  </a:cubicBezTo>
                  <a:lnTo>
                    <a:pt x="2" y="22"/>
                  </a:lnTo>
                  <a:lnTo>
                    <a:pt x="0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6" name="Freeform 9">
              <a:extLst>
                <a:ext uri="{FF2B5EF4-FFF2-40B4-BE49-F238E27FC236}">
                  <a16:creationId xmlns:a16="http://schemas.microsoft.com/office/drawing/2014/main" id="{16805E50-203E-4854-B22F-199D89EF2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1363" y="2193926"/>
              <a:ext cx="20638" cy="17463"/>
            </a:xfrm>
            <a:custGeom>
              <a:avLst/>
              <a:gdLst>
                <a:gd name="T0" fmla="*/ 0 w 84"/>
                <a:gd name="T1" fmla="*/ 75 h 75"/>
                <a:gd name="T2" fmla="*/ 84 w 84"/>
                <a:gd name="T3" fmla="*/ 69 h 75"/>
                <a:gd name="T4" fmla="*/ 0 w 84"/>
                <a:gd name="T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75">
                  <a:moveTo>
                    <a:pt x="0" y="75"/>
                  </a:moveTo>
                  <a:lnTo>
                    <a:pt x="84" y="69"/>
                  </a:lnTo>
                  <a:cubicBezTo>
                    <a:pt x="56" y="13"/>
                    <a:pt x="15" y="0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7" name="Freeform 10">
              <a:extLst>
                <a:ext uri="{FF2B5EF4-FFF2-40B4-BE49-F238E27FC236}">
                  <a16:creationId xmlns:a16="http://schemas.microsoft.com/office/drawing/2014/main" id="{290A8E02-BAD4-4405-A269-6E4F2E96D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6750" y="1973263"/>
              <a:ext cx="146050" cy="93663"/>
            </a:xfrm>
            <a:custGeom>
              <a:avLst/>
              <a:gdLst>
                <a:gd name="T0" fmla="*/ 0 w 631"/>
                <a:gd name="T1" fmla="*/ 75 h 403"/>
                <a:gd name="T2" fmla="*/ 0 w 631"/>
                <a:gd name="T3" fmla="*/ 372 h 403"/>
                <a:gd name="T4" fmla="*/ 330 w 631"/>
                <a:gd name="T5" fmla="*/ 329 h 403"/>
                <a:gd name="T6" fmla="*/ 592 w 631"/>
                <a:gd name="T7" fmla="*/ 338 h 403"/>
                <a:gd name="T8" fmla="*/ 469 w 631"/>
                <a:gd name="T9" fmla="*/ 29 h 403"/>
                <a:gd name="T10" fmla="*/ 65 w 631"/>
                <a:gd name="T11" fmla="*/ 47 h 403"/>
                <a:gd name="T12" fmla="*/ 0 w 631"/>
                <a:gd name="T13" fmla="*/ 75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1" h="403">
                  <a:moveTo>
                    <a:pt x="0" y="75"/>
                  </a:moveTo>
                  <a:lnTo>
                    <a:pt x="0" y="372"/>
                  </a:lnTo>
                  <a:cubicBezTo>
                    <a:pt x="68" y="372"/>
                    <a:pt x="180" y="329"/>
                    <a:pt x="330" y="329"/>
                  </a:cubicBezTo>
                  <a:cubicBezTo>
                    <a:pt x="435" y="329"/>
                    <a:pt x="592" y="403"/>
                    <a:pt x="592" y="338"/>
                  </a:cubicBezTo>
                  <a:cubicBezTo>
                    <a:pt x="592" y="31"/>
                    <a:pt x="631" y="64"/>
                    <a:pt x="469" y="29"/>
                  </a:cubicBezTo>
                  <a:cubicBezTo>
                    <a:pt x="360" y="6"/>
                    <a:pt x="174" y="0"/>
                    <a:pt x="65" y="47"/>
                  </a:cubicBezTo>
                  <a:cubicBezTo>
                    <a:pt x="37" y="59"/>
                    <a:pt x="29" y="68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8" name="Freeform 11">
              <a:extLst>
                <a:ext uri="{FF2B5EF4-FFF2-40B4-BE49-F238E27FC236}">
                  <a16:creationId xmlns:a16="http://schemas.microsoft.com/office/drawing/2014/main" id="{680B639A-A73A-4B74-8291-820CAD7AB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6275" y="2066926"/>
              <a:ext cx="120650" cy="60325"/>
            </a:xfrm>
            <a:custGeom>
              <a:avLst/>
              <a:gdLst>
                <a:gd name="T0" fmla="*/ 0 w 525"/>
                <a:gd name="T1" fmla="*/ 80 h 257"/>
                <a:gd name="T2" fmla="*/ 262 w 525"/>
                <a:gd name="T3" fmla="*/ 257 h 257"/>
                <a:gd name="T4" fmla="*/ 525 w 525"/>
                <a:gd name="T5" fmla="*/ 54 h 257"/>
                <a:gd name="T6" fmla="*/ 120 w 525"/>
                <a:gd name="T7" fmla="*/ 30 h 257"/>
                <a:gd name="T8" fmla="*/ 0 w 525"/>
                <a:gd name="T9" fmla="*/ 8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5" h="257">
                  <a:moveTo>
                    <a:pt x="0" y="80"/>
                  </a:moveTo>
                  <a:cubicBezTo>
                    <a:pt x="12" y="126"/>
                    <a:pt x="165" y="257"/>
                    <a:pt x="262" y="257"/>
                  </a:cubicBezTo>
                  <a:cubicBezTo>
                    <a:pt x="350" y="257"/>
                    <a:pt x="482" y="136"/>
                    <a:pt x="525" y="54"/>
                  </a:cubicBezTo>
                  <a:cubicBezTo>
                    <a:pt x="440" y="13"/>
                    <a:pt x="241" y="0"/>
                    <a:pt x="120" y="30"/>
                  </a:cubicBezTo>
                  <a:cubicBezTo>
                    <a:pt x="69" y="43"/>
                    <a:pt x="42" y="57"/>
                    <a:pt x="0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A9813435-A4E8-4CE7-A6E4-2DCE6EE250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9100" y="1758951"/>
              <a:ext cx="622300" cy="609600"/>
            </a:xfrm>
            <a:custGeom>
              <a:avLst/>
              <a:gdLst>
                <a:gd name="T0" fmla="*/ 532 w 2683"/>
                <a:gd name="T1" fmla="*/ 2604 h 2604"/>
                <a:gd name="T2" fmla="*/ 693 w 2683"/>
                <a:gd name="T3" fmla="*/ 2071 h 2604"/>
                <a:gd name="T4" fmla="*/ 775 w 2683"/>
                <a:gd name="T5" fmla="*/ 1111 h 2604"/>
                <a:gd name="T6" fmla="*/ 945 w 2683"/>
                <a:gd name="T7" fmla="*/ 935 h 2604"/>
                <a:gd name="T8" fmla="*/ 1062 w 2683"/>
                <a:gd name="T9" fmla="*/ 704 h 2604"/>
                <a:gd name="T10" fmla="*/ 1320 w 2683"/>
                <a:gd name="T11" fmla="*/ 606 h 2604"/>
                <a:gd name="T12" fmla="*/ 1320 w 2683"/>
                <a:gd name="T13" fmla="*/ 589 h 2604"/>
                <a:gd name="T14" fmla="*/ 1131 w 2683"/>
                <a:gd name="T15" fmla="*/ 523 h 2604"/>
                <a:gd name="T16" fmla="*/ 1015 w 2683"/>
                <a:gd name="T17" fmla="*/ 344 h 2604"/>
                <a:gd name="T18" fmla="*/ 1286 w 2683"/>
                <a:gd name="T19" fmla="*/ 513 h 2604"/>
                <a:gd name="T20" fmla="*/ 1316 w 2683"/>
                <a:gd name="T21" fmla="*/ 408 h 2604"/>
                <a:gd name="T22" fmla="*/ 1320 w 2683"/>
                <a:gd name="T23" fmla="*/ 268 h 2604"/>
                <a:gd name="T24" fmla="*/ 1362 w 2683"/>
                <a:gd name="T25" fmla="*/ 259 h 2604"/>
                <a:gd name="T26" fmla="*/ 1413 w 2683"/>
                <a:gd name="T27" fmla="*/ 276 h 2604"/>
                <a:gd name="T28" fmla="*/ 1420 w 2683"/>
                <a:gd name="T29" fmla="*/ 430 h 2604"/>
                <a:gd name="T30" fmla="*/ 1490 w 2683"/>
                <a:gd name="T31" fmla="*/ 498 h 2604"/>
                <a:gd name="T32" fmla="*/ 1675 w 2683"/>
                <a:gd name="T33" fmla="*/ 344 h 2604"/>
                <a:gd name="T34" fmla="*/ 1717 w 2683"/>
                <a:gd name="T35" fmla="*/ 352 h 2604"/>
                <a:gd name="T36" fmla="*/ 1631 w 2683"/>
                <a:gd name="T37" fmla="*/ 503 h 2604"/>
                <a:gd name="T38" fmla="*/ 1500 w 2683"/>
                <a:gd name="T39" fmla="*/ 558 h 2604"/>
                <a:gd name="T40" fmla="*/ 1447 w 2683"/>
                <a:gd name="T41" fmla="*/ 572 h 2604"/>
                <a:gd name="T42" fmla="*/ 1734 w 2683"/>
                <a:gd name="T43" fmla="*/ 793 h 2604"/>
                <a:gd name="T44" fmla="*/ 1788 w 2683"/>
                <a:gd name="T45" fmla="*/ 916 h 2604"/>
                <a:gd name="T46" fmla="*/ 1958 w 2683"/>
                <a:gd name="T47" fmla="*/ 1094 h 2604"/>
                <a:gd name="T48" fmla="*/ 2022 w 2683"/>
                <a:gd name="T49" fmla="*/ 1377 h 2604"/>
                <a:gd name="T50" fmla="*/ 2031 w 2683"/>
                <a:gd name="T51" fmla="*/ 1538 h 2604"/>
                <a:gd name="T52" fmla="*/ 2031 w 2683"/>
                <a:gd name="T53" fmla="*/ 1969 h 2604"/>
                <a:gd name="T54" fmla="*/ 2200 w 2683"/>
                <a:gd name="T55" fmla="*/ 2587 h 2604"/>
                <a:gd name="T56" fmla="*/ 2683 w 2683"/>
                <a:gd name="T57" fmla="*/ 1597 h 2604"/>
                <a:gd name="T58" fmla="*/ 2559 w 2683"/>
                <a:gd name="T59" fmla="*/ 1018 h 2604"/>
                <a:gd name="T60" fmla="*/ 2439 w 2683"/>
                <a:gd name="T61" fmla="*/ 816 h 2604"/>
                <a:gd name="T62" fmla="*/ 2329 w 2683"/>
                <a:gd name="T63" fmla="*/ 680 h 2604"/>
                <a:gd name="T64" fmla="*/ 2291 w 2683"/>
                <a:gd name="T65" fmla="*/ 634 h 2604"/>
                <a:gd name="T66" fmla="*/ 1909 w 2683"/>
                <a:gd name="T67" fmla="*/ 363 h 2604"/>
                <a:gd name="T68" fmla="*/ 51 w 2683"/>
                <a:gd name="T69" fmla="*/ 1318 h 2604"/>
                <a:gd name="T70" fmla="*/ 34 w 2683"/>
                <a:gd name="T71" fmla="*/ 1429 h 2604"/>
                <a:gd name="T72" fmla="*/ 273 w 2683"/>
                <a:gd name="T73" fmla="*/ 2339 h 2604"/>
                <a:gd name="T74" fmla="*/ 359 w 2683"/>
                <a:gd name="T75" fmla="*/ 2447 h 2604"/>
                <a:gd name="T76" fmla="*/ 532 w 2683"/>
                <a:gd name="T77" fmla="*/ 2604 h 2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83" h="2604">
                  <a:moveTo>
                    <a:pt x="532" y="2604"/>
                  </a:moveTo>
                  <a:cubicBezTo>
                    <a:pt x="596" y="2558"/>
                    <a:pt x="692" y="2200"/>
                    <a:pt x="693" y="2071"/>
                  </a:cubicBezTo>
                  <a:cubicBezTo>
                    <a:pt x="696" y="1808"/>
                    <a:pt x="665" y="1336"/>
                    <a:pt x="775" y="1111"/>
                  </a:cubicBezTo>
                  <a:cubicBezTo>
                    <a:pt x="824" y="1010"/>
                    <a:pt x="891" y="987"/>
                    <a:pt x="945" y="935"/>
                  </a:cubicBezTo>
                  <a:cubicBezTo>
                    <a:pt x="1017" y="866"/>
                    <a:pt x="924" y="808"/>
                    <a:pt x="1062" y="704"/>
                  </a:cubicBezTo>
                  <a:cubicBezTo>
                    <a:pt x="1131" y="652"/>
                    <a:pt x="1203" y="606"/>
                    <a:pt x="1320" y="606"/>
                  </a:cubicBezTo>
                  <a:lnTo>
                    <a:pt x="1320" y="589"/>
                  </a:lnTo>
                  <a:cubicBezTo>
                    <a:pt x="1241" y="571"/>
                    <a:pt x="1192" y="564"/>
                    <a:pt x="1131" y="523"/>
                  </a:cubicBezTo>
                  <a:cubicBezTo>
                    <a:pt x="1049" y="468"/>
                    <a:pt x="1015" y="428"/>
                    <a:pt x="1015" y="344"/>
                  </a:cubicBezTo>
                  <a:cubicBezTo>
                    <a:pt x="1144" y="344"/>
                    <a:pt x="1115" y="513"/>
                    <a:pt x="1286" y="513"/>
                  </a:cubicBezTo>
                  <a:cubicBezTo>
                    <a:pt x="1324" y="513"/>
                    <a:pt x="1310" y="452"/>
                    <a:pt x="1316" y="408"/>
                  </a:cubicBezTo>
                  <a:cubicBezTo>
                    <a:pt x="1323" y="363"/>
                    <a:pt x="1320" y="314"/>
                    <a:pt x="1320" y="268"/>
                  </a:cubicBezTo>
                  <a:cubicBezTo>
                    <a:pt x="1353" y="265"/>
                    <a:pt x="1340" y="259"/>
                    <a:pt x="1362" y="259"/>
                  </a:cubicBezTo>
                  <a:cubicBezTo>
                    <a:pt x="1378" y="259"/>
                    <a:pt x="1389" y="271"/>
                    <a:pt x="1413" y="276"/>
                  </a:cubicBezTo>
                  <a:cubicBezTo>
                    <a:pt x="1413" y="336"/>
                    <a:pt x="1415" y="382"/>
                    <a:pt x="1420" y="430"/>
                  </a:cubicBezTo>
                  <a:cubicBezTo>
                    <a:pt x="1428" y="513"/>
                    <a:pt x="1410" y="526"/>
                    <a:pt x="1490" y="498"/>
                  </a:cubicBezTo>
                  <a:cubicBezTo>
                    <a:pt x="1608" y="456"/>
                    <a:pt x="1641" y="344"/>
                    <a:pt x="1675" y="344"/>
                  </a:cubicBezTo>
                  <a:cubicBezTo>
                    <a:pt x="1698" y="344"/>
                    <a:pt x="1699" y="348"/>
                    <a:pt x="1717" y="352"/>
                  </a:cubicBezTo>
                  <a:cubicBezTo>
                    <a:pt x="1733" y="417"/>
                    <a:pt x="1694" y="444"/>
                    <a:pt x="1631" y="503"/>
                  </a:cubicBezTo>
                  <a:cubicBezTo>
                    <a:pt x="1568" y="562"/>
                    <a:pt x="1544" y="551"/>
                    <a:pt x="1500" y="558"/>
                  </a:cubicBezTo>
                  <a:cubicBezTo>
                    <a:pt x="1483" y="560"/>
                    <a:pt x="1467" y="568"/>
                    <a:pt x="1447" y="572"/>
                  </a:cubicBezTo>
                  <a:cubicBezTo>
                    <a:pt x="1482" y="621"/>
                    <a:pt x="1689" y="653"/>
                    <a:pt x="1734" y="793"/>
                  </a:cubicBezTo>
                  <a:cubicBezTo>
                    <a:pt x="1750" y="846"/>
                    <a:pt x="1747" y="883"/>
                    <a:pt x="1788" y="916"/>
                  </a:cubicBezTo>
                  <a:cubicBezTo>
                    <a:pt x="1855" y="969"/>
                    <a:pt x="1897" y="974"/>
                    <a:pt x="1958" y="1094"/>
                  </a:cubicBezTo>
                  <a:cubicBezTo>
                    <a:pt x="1999" y="1177"/>
                    <a:pt x="2023" y="1255"/>
                    <a:pt x="2022" y="1377"/>
                  </a:cubicBezTo>
                  <a:cubicBezTo>
                    <a:pt x="2022" y="1434"/>
                    <a:pt x="2031" y="1471"/>
                    <a:pt x="2031" y="1538"/>
                  </a:cubicBezTo>
                  <a:lnTo>
                    <a:pt x="2031" y="1969"/>
                  </a:lnTo>
                  <a:cubicBezTo>
                    <a:pt x="2040" y="2142"/>
                    <a:pt x="2064" y="2496"/>
                    <a:pt x="2200" y="2587"/>
                  </a:cubicBezTo>
                  <a:cubicBezTo>
                    <a:pt x="2428" y="2435"/>
                    <a:pt x="2683" y="1983"/>
                    <a:pt x="2683" y="1597"/>
                  </a:cubicBezTo>
                  <a:cubicBezTo>
                    <a:pt x="2683" y="1366"/>
                    <a:pt x="2642" y="1192"/>
                    <a:pt x="2559" y="1018"/>
                  </a:cubicBezTo>
                  <a:cubicBezTo>
                    <a:pt x="2523" y="943"/>
                    <a:pt x="2483" y="882"/>
                    <a:pt x="2439" y="816"/>
                  </a:cubicBezTo>
                  <a:lnTo>
                    <a:pt x="2329" y="680"/>
                  </a:lnTo>
                  <a:cubicBezTo>
                    <a:pt x="2311" y="661"/>
                    <a:pt x="2309" y="653"/>
                    <a:pt x="2291" y="634"/>
                  </a:cubicBezTo>
                  <a:cubicBezTo>
                    <a:pt x="2202" y="536"/>
                    <a:pt x="2028" y="419"/>
                    <a:pt x="1909" y="363"/>
                  </a:cubicBezTo>
                  <a:cubicBezTo>
                    <a:pt x="1129" y="0"/>
                    <a:pt x="199" y="480"/>
                    <a:pt x="51" y="1318"/>
                  </a:cubicBezTo>
                  <a:cubicBezTo>
                    <a:pt x="44" y="1353"/>
                    <a:pt x="37" y="1398"/>
                    <a:pt x="34" y="1429"/>
                  </a:cubicBezTo>
                  <a:cubicBezTo>
                    <a:pt x="0" y="1758"/>
                    <a:pt x="90" y="2062"/>
                    <a:pt x="273" y="2339"/>
                  </a:cubicBezTo>
                  <a:cubicBezTo>
                    <a:pt x="309" y="2393"/>
                    <a:pt x="328" y="2407"/>
                    <a:pt x="359" y="2447"/>
                  </a:cubicBezTo>
                  <a:cubicBezTo>
                    <a:pt x="401" y="2501"/>
                    <a:pt x="474" y="2574"/>
                    <a:pt x="532" y="26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0" name="Freeform 13">
              <a:extLst>
                <a:ext uri="{FF2B5EF4-FFF2-40B4-BE49-F238E27FC236}">
                  <a16:creationId xmlns:a16="http://schemas.microsoft.com/office/drawing/2014/main" id="{1B4C412D-A5D2-4275-9FA1-13E10FBC67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1784351"/>
              <a:ext cx="668338" cy="698500"/>
            </a:xfrm>
            <a:custGeom>
              <a:avLst/>
              <a:gdLst>
                <a:gd name="T0" fmla="*/ 1575 w 2879"/>
                <a:gd name="T1" fmla="*/ 2823 h 2992"/>
                <a:gd name="T2" fmla="*/ 1761 w 2879"/>
                <a:gd name="T3" fmla="*/ 2882 h 2992"/>
                <a:gd name="T4" fmla="*/ 1321 w 2879"/>
                <a:gd name="T5" fmla="*/ 2857 h 2992"/>
                <a:gd name="T6" fmla="*/ 1355 w 2879"/>
                <a:gd name="T7" fmla="*/ 2848 h 2992"/>
                <a:gd name="T8" fmla="*/ 1524 w 2879"/>
                <a:gd name="T9" fmla="*/ 2798 h 2992"/>
                <a:gd name="T10" fmla="*/ 1363 w 2879"/>
                <a:gd name="T11" fmla="*/ 2798 h 2992"/>
                <a:gd name="T12" fmla="*/ 1316 w 2879"/>
                <a:gd name="T13" fmla="*/ 2911 h 2992"/>
                <a:gd name="T14" fmla="*/ 1160 w 2879"/>
                <a:gd name="T15" fmla="*/ 2772 h 2992"/>
                <a:gd name="T16" fmla="*/ 1084 w 2879"/>
                <a:gd name="T17" fmla="*/ 2874 h 2992"/>
                <a:gd name="T18" fmla="*/ 1143 w 2879"/>
                <a:gd name="T19" fmla="*/ 2755 h 2992"/>
                <a:gd name="T20" fmla="*/ 1084 w 2879"/>
                <a:gd name="T21" fmla="*/ 2874 h 2992"/>
                <a:gd name="T22" fmla="*/ 1599 w 2879"/>
                <a:gd name="T23" fmla="*/ 2806 h 2992"/>
                <a:gd name="T24" fmla="*/ 1837 w 2879"/>
                <a:gd name="T25" fmla="*/ 2730 h 2992"/>
                <a:gd name="T26" fmla="*/ 1803 w 2879"/>
                <a:gd name="T27" fmla="*/ 2815 h 2992"/>
                <a:gd name="T28" fmla="*/ 1710 w 2879"/>
                <a:gd name="T29" fmla="*/ 2815 h 2992"/>
                <a:gd name="T30" fmla="*/ 1427 w 2879"/>
                <a:gd name="T31" fmla="*/ 2339 h 2992"/>
                <a:gd name="T32" fmla="*/ 1311 w 2879"/>
                <a:gd name="T33" fmla="*/ 1892 h 2992"/>
                <a:gd name="T34" fmla="*/ 1346 w 2879"/>
                <a:gd name="T35" fmla="*/ 1665 h 2992"/>
                <a:gd name="T36" fmla="*/ 1457 w 2879"/>
                <a:gd name="T37" fmla="*/ 1886 h 2992"/>
                <a:gd name="T38" fmla="*/ 1511 w 2879"/>
                <a:gd name="T39" fmla="*/ 2100 h 2992"/>
                <a:gd name="T40" fmla="*/ 1627 w 2879"/>
                <a:gd name="T41" fmla="*/ 2196 h 2992"/>
                <a:gd name="T42" fmla="*/ 1479 w 2879"/>
                <a:gd name="T43" fmla="*/ 2701 h 2992"/>
                <a:gd name="T44" fmla="*/ 1353 w 2879"/>
                <a:gd name="T45" fmla="*/ 2165 h 2992"/>
                <a:gd name="T46" fmla="*/ 965 w 2879"/>
                <a:gd name="T47" fmla="*/ 2696 h 2992"/>
                <a:gd name="T48" fmla="*/ 329 w 2879"/>
                <a:gd name="T49" fmla="*/ 2283 h 2992"/>
                <a:gd name="T50" fmla="*/ 442 w 2879"/>
                <a:gd name="T51" fmla="*/ 514 h 2992"/>
                <a:gd name="T52" fmla="*/ 2390 w 2879"/>
                <a:gd name="T53" fmla="*/ 467 h 2992"/>
                <a:gd name="T54" fmla="*/ 2537 w 2879"/>
                <a:gd name="T55" fmla="*/ 2304 h 2992"/>
                <a:gd name="T56" fmla="*/ 1914 w 2879"/>
                <a:gd name="T57" fmla="*/ 2696 h 2992"/>
                <a:gd name="T58" fmla="*/ 2068 w 2879"/>
                <a:gd name="T59" fmla="*/ 2270 h 2992"/>
                <a:gd name="T60" fmla="*/ 1812 w 2879"/>
                <a:gd name="T61" fmla="*/ 1308 h 2992"/>
                <a:gd name="T62" fmla="*/ 1679 w 2879"/>
                <a:gd name="T63" fmla="*/ 1601 h 2992"/>
                <a:gd name="T64" fmla="*/ 1770 w 2879"/>
                <a:gd name="T65" fmla="*/ 2095 h 2992"/>
                <a:gd name="T66" fmla="*/ 1685 w 2879"/>
                <a:gd name="T67" fmla="*/ 2493 h 2992"/>
                <a:gd name="T68" fmla="*/ 1383 w 2879"/>
                <a:gd name="T69" fmla="*/ 1607 h 2992"/>
                <a:gd name="T70" fmla="*/ 1228 w 2879"/>
                <a:gd name="T71" fmla="*/ 2442 h 2992"/>
                <a:gd name="T72" fmla="*/ 1135 w 2879"/>
                <a:gd name="T73" fmla="*/ 1849 h 2992"/>
                <a:gd name="T74" fmla="*/ 958 w 2879"/>
                <a:gd name="T75" fmla="*/ 1385 h 2992"/>
                <a:gd name="T76" fmla="*/ 677 w 2879"/>
                <a:gd name="T77" fmla="*/ 2535 h 2992"/>
                <a:gd name="T78" fmla="*/ 914 w 2879"/>
                <a:gd name="T79" fmla="*/ 2806 h 2992"/>
                <a:gd name="T80" fmla="*/ 1934 w 2879"/>
                <a:gd name="T81" fmla="*/ 2911 h 2992"/>
                <a:gd name="T82" fmla="*/ 2320 w 2879"/>
                <a:gd name="T83" fmla="*/ 2603 h 2992"/>
                <a:gd name="T84" fmla="*/ 2523 w 2879"/>
                <a:gd name="T85" fmla="*/ 520 h 2992"/>
                <a:gd name="T86" fmla="*/ 1516 w 2879"/>
                <a:gd name="T87" fmla="*/ 29 h 2992"/>
                <a:gd name="T88" fmla="*/ 408 w 2879"/>
                <a:gd name="T89" fmla="*/ 463 h 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79" h="2992">
                  <a:moveTo>
                    <a:pt x="1549" y="2908"/>
                  </a:moveTo>
                  <a:lnTo>
                    <a:pt x="1549" y="2823"/>
                  </a:lnTo>
                  <a:lnTo>
                    <a:pt x="1575" y="2823"/>
                  </a:lnTo>
                  <a:cubicBezTo>
                    <a:pt x="1577" y="2850"/>
                    <a:pt x="1583" y="2853"/>
                    <a:pt x="1583" y="2882"/>
                  </a:cubicBezTo>
                  <a:cubicBezTo>
                    <a:pt x="1583" y="2908"/>
                    <a:pt x="1573" y="2905"/>
                    <a:pt x="1549" y="2908"/>
                  </a:cubicBezTo>
                  <a:close/>
                  <a:moveTo>
                    <a:pt x="1761" y="2882"/>
                  </a:moveTo>
                  <a:cubicBezTo>
                    <a:pt x="1750" y="2860"/>
                    <a:pt x="1753" y="2873"/>
                    <a:pt x="1753" y="2840"/>
                  </a:cubicBezTo>
                  <a:cubicBezTo>
                    <a:pt x="1813" y="2845"/>
                    <a:pt x="1781" y="2880"/>
                    <a:pt x="1761" y="2882"/>
                  </a:cubicBezTo>
                  <a:close/>
                  <a:moveTo>
                    <a:pt x="1321" y="2857"/>
                  </a:moveTo>
                  <a:lnTo>
                    <a:pt x="1321" y="2806"/>
                  </a:lnTo>
                  <a:lnTo>
                    <a:pt x="1346" y="2806"/>
                  </a:lnTo>
                  <a:cubicBezTo>
                    <a:pt x="1348" y="2829"/>
                    <a:pt x="1350" y="2829"/>
                    <a:pt x="1355" y="2848"/>
                  </a:cubicBezTo>
                  <a:cubicBezTo>
                    <a:pt x="1341" y="2850"/>
                    <a:pt x="1328" y="2848"/>
                    <a:pt x="1321" y="2857"/>
                  </a:cubicBezTo>
                  <a:close/>
                  <a:moveTo>
                    <a:pt x="1363" y="2798"/>
                  </a:moveTo>
                  <a:lnTo>
                    <a:pt x="1524" y="2798"/>
                  </a:lnTo>
                  <a:cubicBezTo>
                    <a:pt x="1504" y="2840"/>
                    <a:pt x="1521" y="2884"/>
                    <a:pt x="1524" y="2925"/>
                  </a:cubicBezTo>
                  <a:lnTo>
                    <a:pt x="1338" y="2925"/>
                  </a:lnTo>
                  <a:cubicBezTo>
                    <a:pt x="1376" y="2868"/>
                    <a:pt x="1399" y="2865"/>
                    <a:pt x="1363" y="2798"/>
                  </a:cubicBezTo>
                  <a:close/>
                  <a:moveTo>
                    <a:pt x="1287" y="2874"/>
                  </a:moveTo>
                  <a:cubicBezTo>
                    <a:pt x="1307" y="2879"/>
                    <a:pt x="1312" y="2882"/>
                    <a:pt x="1338" y="2882"/>
                  </a:cubicBezTo>
                  <a:cubicBezTo>
                    <a:pt x="1331" y="2906"/>
                    <a:pt x="1340" y="2897"/>
                    <a:pt x="1316" y="2911"/>
                  </a:cubicBezTo>
                  <a:cubicBezTo>
                    <a:pt x="1275" y="2934"/>
                    <a:pt x="1165" y="2927"/>
                    <a:pt x="1143" y="2882"/>
                  </a:cubicBezTo>
                  <a:cubicBezTo>
                    <a:pt x="1135" y="2866"/>
                    <a:pt x="1139" y="2855"/>
                    <a:pt x="1145" y="2835"/>
                  </a:cubicBezTo>
                  <a:cubicBezTo>
                    <a:pt x="1153" y="2811"/>
                    <a:pt x="1158" y="2797"/>
                    <a:pt x="1160" y="2772"/>
                  </a:cubicBezTo>
                  <a:lnTo>
                    <a:pt x="1312" y="2783"/>
                  </a:lnTo>
                  <a:cubicBezTo>
                    <a:pt x="1289" y="2816"/>
                    <a:pt x="1287" y="2814"/>
                    <a:pt x="1287" y="2874"/>
                  </a:cubicBezTo>
                  <a:close/>
                  <a:moveTo>
                    <a:pt x="1084" y="2874"/>
                  </a:moveTo>
                  <a:cubicBezTo>
                    <a:pt x="1021" y="2874"/>
                    <a:pt x="1025" y="2869"/>
                    <a:pt x="974" y="2857"/>
                  </a:cubicBezTo>
                  <a:lnTo>
                    <a:pt x="1036" y="2731"/>
                  </a:lnTo>
                  <a:cubicBezTo>
                    <a:pt x="1070" y="2739"/>
                    <a:pt x="1099" y="2754"/>
                    <a:pt x="1143" y="2755"/>
                  </a:cubicBezTo>
                  <a:cubicBezTo>
                    <a:pt x="1125" y="2800"/>
                    <a:pt x="1149" y="2744"/>
                    <a:pt x="1122" y="2776"/>
                  </a:cubicBezTo>
                  <a:cubicBezTo>
                    <a:pt x="1104" y="2798"/>
                    <a:pt x="1114" y="2769"/>
                    <a:pt x="1116" y="2807"/>
                  </a:cubicBezTo>
                  <a:cubicBezTo>
                    <a:pt x="1118" y="2844"/>
                    <a:pt x="1120" y="2874"/>
                    <a:pt x="1084" y="2874"/>
                  </a:cubicBezTo>
                  <a:close/>
                  <a:moveTo>
                    <a:pt x="1736" y="2899"/>
                  </a:moveTo>
                  <a:cubicBezTo>
                    <a:pt x="1699" y="2908"/>
                    <a:pt x="1632" y="2924"/>
                    <a:pt x="1592" y="2925"/>
                  </a:cubicBezTo>
                  <a:cubicBezTo>
                    <a:pt x="1607" y="2859"/>
                    <a:pt x="1616" y="2924"/>
                    <a:pt x="1599" y="2806"/>
                  </a:cubicBezTo>
                  <a:cubicBezTo>
                    <a:pt x="1592" y="2802"/>
                    <a:pt x="1584" y="2800"/>
                    <a:pt x="1581" y="2800"/>
                  </a:cubicBezTo>
                  <a:lnTo>
                    <a:pt x="1558" y="2789"/>
                  </a:lnTo>
                  <a:cubicBezTo>
                    <a:pt x="1664" y="2765"/>
                    <a:pt x="1744" y="2775"/>
                    <a:pt x="1837" y="2730"/>
                  </a:cubicBezTo>
                  <a:lnTo>
                    <a:pt x="1888" y="2857"/>
                  </a:lnTo>
                  <a:cubicBezTo>
                    <a:pt x="1864" y="2869"/>
                    <a:pt x="1833" y="2876"/>
                    <a:pt x="1803" y="2882"/>
                  </a:cubicBezTo>
                  <a:lnTo>
                    <a:pt x="1803" y="2815"/>
                  </a:lnTo>
                  <a:cubicBezTo>
                    <a:pt x="1759" y="2811"/>
                    <a:pt x="1788" y="2804"/>
                    <a:pt x="1744" y="2815"/>
                  </a:cubicBezTo>
                  <a:cubicBezTo>
                    <a:pt x="1756" y="2797"/>
                    <a:pt x="1767" y="2781"/>
                    <a:pt x="1778" y="2764"/>
                  </a:cubicBezTo>
                  <a:cubicBezTo>
                    <a:pt x="1738" y="2773"/>
                    <a:pt x="1722" y="2778"/>
                    <a:pt x="1710" y="2815"/>
                  </a:cubicBezTo>
                  <a:cubicBezTo>
                    <a:pt x="1701" y="2846"/>
                    <a:pt x="1719" y="2868"/>
                    <a:pt x="1736" y="2899"/>
                  </a:cubicBezTo>
                  <a:close/>
                  <a:moveTo>
                    <a:pt x="1353" y="2165"/>
                  </a:moveTo>
                  <a:cubicBezTo>
                    <a:pt x="1390" y="2221"/>
                    <a:pt x="1360" y="2325"/>
                    <a:pt x="1427" y="2339"/>
                  </a:cubicBezTo>
                  <a:cubicBezTo>
                    <a:pt x="1434" y="2077"/>
                    <a:pt x="1373" y="2191"/>
                    <a:pt x="1342" y="2121"/>
                  </a:cubicBezTo>
                  <a:cubicBezTo>
                    <a:pt x="1327" y="2045"/>
                    <a:pt x="1349" y="2044"/>
                    <a:pt x="1358" y="1989"/>
                  </a:cubicBezTo>
                  <a:cubicBezTo>
                    <a:pt x="1365" y="1942"/>
                    <a:pt x="1321" y="1950"/>
                    <a:pt x="1311" y="1892"/>
                  </a:cubicBezTo>
                  <a:cubicBezTo>
                    <a:pt x="1357" y="1820"/>
                    <a:pt x="1435" y="1869"/>
                    <a:pt x="1428" y="1793"/>
                  </a:cubicBezTo>
                  <a:cubicBezTo>
                    <a:pt x="1395" y="1772"/>
                    <a:pt x="1337" y="1792"/>
                    <a:pt x="1316" y="1759"/>
                  </a:cubicBezTo>
                  <a:cubicBezTo>
                    <a:pt x="1296" y="1727"/>
                    <a:pt x="1329" y="1682"/>
                    <a:pt x="1346" y="1665"/>
                  </a:cubicBezTo>
                  <a:cubicBezTo>
                    <a:pt x="1395" y="1679"/>
                    <a:pt x="1376" y="1680"/>
                    <a:pt x="1400" y="1719"/>
                  </a:cubicBezTo>
                  <a:cubicBezTo>
                    <a:pt x="1515" y="1731"/>
                    <a:pt x="1523" y="1715"/>
                    <a:pt x="1625" y="1757"/>
                  </a:cubicBezTo>
                  <a:cubicBezTo>
                    <a:pt x="1634" y="1916"/>
                    <a:pt x="1547" y="1882"/>
                    <a:pt x="1457" y="1886"/>
                  </a:cubicBezTo>
                  <a:cubicBezTo>
                    <a:pt x="1427" y="1888"/>
                    <a:pt x="1405" y="1892"/>
                    <a:pt x="1385" y="1909"/>
                  </a:cubicBezTo>
                  <a:cubicBezTo>
                    <a:pt x="1409" y="1929"/>
                    <a:pt x="1409" y="1927"/>
                    <a:pt x="1448" y="1935"/>
                  </a:cubicBezTo>
                  <a:cubicBezTo>
                    <a:pt x="1533" y="1952"/>
                    <a:pt x="1492" y="2005"/>
                    <a:pt x="1511" y="2100"/>
                  </a:cubicBezTo>
                  <a:cubicBezTo>
                    <a:pt x="1550" y="2041"/>
                    <a:pt x="1523" y="1991"/>
                    <a:pt x="1577" y="1967"/>
                  </a:cubicBezTo>
                  <a:cubicBezTo>
                    <a:pt x="1610" y="2042"/>
                    <a:pt x="1601" y="2076"/>
                    <a:pt x="1577" y="2149"/>
                  </a:cubicBezTo>
                  <a:cubicBezTo>
                    <a:pt x="1617" y="2174"/>
                    <a:pt x="1618" y="2137"/>
                    <a:pt x="1627" y="2196"/>
                  </a:cubicBezTo>
                  <a:cubicBezTo>
                    <a:pt x="1638" y="2274"/>
                    <a:pt x="1612" y="2358"/>
                    <a:pt x="1557" y="2407"/>
                  </a:cubicBezTo>
                  <a:cubicBezTo>
                    <a:pt x="1497" y="2459"/>
                    <a:pt x="1503" y="2425"/>
                    <a:pt x="1502" y="2535"/>
                  </a:cubicBezTo>
                  <a:cubicBezTo>
                    <a:pt x="1502" y="2594"/>
                    <a:pt x="1503" y="2655"/>
                    <a:pt x="1479" y="2701"/>
                  </a:cubicBezTo>
                  <a:cubicBezTo>
                    <a:pt x="1383" y="2681"/>
                    <a:pt x="1423" y="2605"/>
                    <a:pt x="1425" y="2434"/>
                  </a:cubicBezTo>
                  <a:cubicBezTo>
                    <a:pt x="1366" y="2389"/>
                    <a:pt x="1294" y="2369"/>
                    <a:pt x="1302" y="2221"/>
                  </a:cubicBezTo>
                  <a:cubicBezTo>
                    <a:pt x="1305" y="2178"/>
                    <a:pt x="1313" y="2169"/>
                    <a:pt x="1353" y="2165"/>
                  </a:cubicBezTo>
                  <a:close/>
                  <a:moveTo>
                    <a:pt x="677" y="2535"/>
                  </a:moveTo>
                  <a:cubicBezTo>
                    <a:pt x="685" y="2563"/>
                    <a:pt x="678" y="2547"/>
                    <a:pt x="699" y="2565"/>
                  </a:cubicBezTo>
                  <a:cubicBezTo>
                    <a:pt x="752" y="2611"/>
                    <a:pt x="903" y="2695"/>
                    <a:pt x="965" y="2696"/>
                  </a:cubicBezTo>
                  <a:cubicBezTo>
                    <a:pt x="959" y="2722"/>
                    <a:pt x="954" y="2721"/>
                    <a:pt x="948" y="2747"/>
                  </a:cubicBezTo>
                  <a:cubicBezTo>
                    <a:pt x="896" y="2746"/>
                    <a:pt x="791" y="2693"/>
                    <a:pt x="755" y="2669"/>
                  </a:cubicBezTo>
                  <a:cubicBezTo>
                    <a:pt x="589" y="2561"/>
                    <a:pt x="451" y="2449"/>
                    <a:pt x="329" y="2283"/>
                  </a:cubicBezTo>
                  <a:cubicBezTo>
                    <a:pt x="91" y="1958"/>
                    <a:pt x="5" y="1570"/>
                    <a:pt x="97" y="1150"/>
                  </a:cubicBezTo>
                  <a:cubicBezTo>
                    <a:pt x="143" y="940"/>
                    <a:pt x="268" y="687"/>
                    <a:pt x="421" y="535"/>
                  </a:cubicBezTo>
                  <a:cubicBezTo>
                    <a:pt x="430" y="526"/>
                    <a:pt x="434" y="523"/>
                    <a:pt x="442" y="514"/>
                  </a:cubicBezTo>
                  <a:cubicBezTo>
                    <a:pt x="504" y="446"/>
                    <a:pt x="576" y="385"/>
                    <a:pt x="652" y="334"/>
                  </a:cubicBezTo>
                  <a:cubicBezTo>
                    <a:pt x="1121" y="23"/>
                    <a:pt x="1735" y="0"/>
                    <a:pt x="2203" y="315"/>
                  </a:cubicBezTo>
                  <a:lnTo>
                    <a:pt x="2390" y="467"/>
                  </a:lnTo>
                  <a:cubicBezTo>
                    <a:pt x="2613" y="693"/>
                    <a:pt x="2811" y="1034"/>
                    <a:pt x="2811" y="1375"/>
                  </a:cubicBezTo>
                  <a:lnTo>
                    <a:pt x="2811" y="1528"/>
                  </a:lnTo>
                  <a:cubicBezTo>
                    <a:pt x="2811" y="1813"/>
                    <a:pt x="2667" y="2145"/>
                    <a:pt x="2537" y="2304"/>
                  </a:cubicBezTo>
                  <a:cubicBezTo>
                    <a:pt x="2493" y="2358"/>
                    <a:pt x="2460" y="2391"/>
                    <a:pt x="2411" y="2440"/>
                  </a:cubicBezTo>
                  <a:cubicBezTo>
                    <a:pt x="2306" y="2545"/>
                    <a:pt x="2055" y="2744"/>
                    <a:pt x="1922" y="2747"/>
                  </a:cubicBezTo>
                  <a:cubicBezTo>
                    <a:pt x="1917" y="2727"/>
                    <a:pt x="1914" y="2722"/>
                    <a:pt x="1914" y="2696"/>
                  </a:cubicBezTo>
                  <a:cubicBezTo>
                    <a:pt x="1995" y="2694"/>
                    <a:pt x="2114" y="2602"/>
                    <a:pt x="2176" y="2569"/>
                  </a:cubicBezTo>
                  <a:cubicBezTo>
                    <a:pt x="2169" y="2539"/>
                    <a:pt x="2155" y="2526"/>
                    <a:pt x="2142" y="2501"/>
                  </a:cubicBezTo>
                  <a:cubicBezTo>
                    <a:pt x="2102" y="2424"/>
                    <a:pt x="2080" y="2361"/>
                    <a:pt x="2068" y="2270"/>
                  </a:cubicBezTo>
                  <a:cubicBezTo>
                    <a:pt x="2051" y="2134"/>
                    <a:pt x="2024" y="1600"/>
                    <a:pt x="2024" y="1502"/>
                  </a:cubicBezTo>
                  <a:cubicBezTo>
                    <a:pt x="2024" y="1424"/>
                    <a:pt x="1992" y="1413"/>
                    <a:pt x="1945" y="1378"/>
                  </a:cubicBezTo>
                  <a:cubicBezTo>
                    <a:pt x="1914" y="1354"/>
                    <a:pt x="1853" y="1317"/>
                    <a:pt x="1812" y="1308"/>
                  </a:cubicBezTo>
                  <a:cubicBezTo>
                    <a:pt x="1769" y="1389"/>
                    <a:pt x="1656" y="1489"/>
                    <a:pt x="1575" y="1511"/>
                  </a:cubicBezTo>
                  <a:cubicBezTo>
                    <a:pt x="1583" y="1540"/>
                    <a:pt x="1596" y="1544"/>
                    <a:pt x="1621" y="1558"/>
                  </a:cubicBezTo>
                  <a:cubicBezTo>
                    <a:pt x="1654" y="1577"/>
                    <a:pt x="1652" y="1575"/>
                    <a:pt x="1679" y="1601"/>
                  </a:cubicBezTo>
                  <a:cubicBezTo>
                    <a:pt x="1722" y="1645"/>
                    <a:pt x="1728" y="1668"/>
                    <a:pt x="1742" y="1733"/>
                  </a:cubicBezTo>
                  <a:cubicBezTo>
                    <a:pt x="1753" y="1781"/>
                    <a:pt x="1762" y="1854"/>
                    <a:pt x="1761" y="1908"/>
                  </a:cubicBezTo>
                  <a:cubicBezTo>
                    <a:pt x="1761" y="1979"/>
                    <a:pt x="1770" y="2024"/>
                    <a:pt x="1770" y="2095"/>
                  </a:cubicBezTo>
                  <a:cubicBezTo>
                    <a:pt x="1770" y="2175"/>
                    <a:pt x="1761" y="2221"/>
                    <a:pt x="1761" y="2298"/>
                  </a:cubicBezTo>
                  <a:cubicBezTo>
                    <a:pt x="1762" y="2375"/>
                    <a:pt x="1746" y="2429"/>
                    <a:pt x="1744" y="2493"/>
                  </a:cubicBezTo>
                  <a:lnTo>
                    <a:pt x="1685" y="2493"/>
                  </a:lnTo>
                  <a:cubicBezTo>
                    <a:pt x="1681" y="2447"/>
                    <a:pt x="1668" y="2400"/>
                    <a:pt x="1668" y="2349"/>
                  </a:cubicBezTo>
                  <a:cubicBezTo>
                    <a:pt x="1668" y="2091"/>
                    <a:pt x="1708" y="1881"/>
                    <a:pt x="1609" y="1688"/>
                  </a:cubicBezTo>
                  <a:cubicBezTo>
                    <a:pt x="1566" y="1604"/>
                    <a:pt x="1470" y="1541"/>
                    <a:pt x="1383" y="1607"/>
                  </a:cubicBezTo>
                  <a:cubicBezTo>
                    <a:pt x="1200" y="1748"/>
                    <a:pt x="1245" y="1884"/>
                    <a:pt x="1223" y="2031"/>
                  </a:cubicBezTo>
                  <a:cubicBezTo>
                    <a:pt x="1217" y="2072"/>
                    <a:pt x="1218" y="2102"/>
                    <a:pt x="1224" y="2141"/>
                  </a:cubicBezTo>
                  <a:lnTo>
                    <a:pt x="1228" y="2442"/>
                  </a:lnTo>
                  <a:cubicBezTo>
                    <a:pt x="1228" y="2487"/>
                    <a:pt x="1205" y="2500"/>
                    <a:pt x="1160" y="2501"/>
                  </a:cubicBezTo>
                  <a:cubicBezTo>
                    <a:pt x="1159" y="2465"/>
                    <a:pt x="1152" y="2467"/>
                    <a:pt x="1151" y="2425"/>
                  </a:cubicBezTo>
                  <a:lnTo>
                    <a:pt x="1135" y="1849"/>
                  </a:lnTo>
                  <a:cubicBezTo>
                    <a:pt x="1135" y="1673"/>
                    <a:pt x="1215" y="1607"/>
                    <a:pt x="1321" y="1536"/>
                  </a:cubicBezTo>
                  <a:cubicBezTo>
                    <a:pt x="1259" y="1444"/>
                    <a:pt x="1243" y="1545"/>
                    <a:pt x="1084" y="1308"/>
                  </a:cubicBezTo>
                  <a:cubicBezTo>
                    <a:pt x="1032" y="1335"/>
                    <a:pt x="1004" y="1350"/>
                    <a:pt x="958" y="1385"/>
                  </a:cubicBezTo>
                  <a:cubicBezTo>
                    <a:pt x="891" y="1434"/>
                    <a:pt x="881" y="1445"/>
                    <a:pt x="880" y="1511"/>
                  </a:cubicBezTo>
                  <a:cubicBezTo>
                    <a:pt x="878" y="1674"/>
                    <a:pt x="851" y="2123"/>
                    <a:pt x="824" y="2266"/>
                  </a:cubicBezTo>
                  <a:cubicBezTo>
                    <a:pt x="805" y="2361"/>
                    <a:pt x="772" y="2527"/>
                    <a:pt x="677" y="2535"/>
                  </a:cubicBezTo>
                  <a:close/>
                  <a:moveTo>
                    <a:pt x="0" y="1426"/>
                  </a:moveTo>
                  <a:cubicBezTo>
                    <a:pt x="0" y="1915"/>
                    <a:pt x="185" y="2298"/>
                    <a:pt x="549" y="2596"/>
                  </a:cubicBezTo>
                  <a:cubicBezTo>
                    <a:pt x="716" y="2732"/>
                    <a:pt x="761" y="2732"/>
                    <a:pt x="914" y="2806"/>
                  </a:cubicBezTo>
                  <a:cubicBezTo>
                    <a:pt x="902" y="2825"/>
                    <a:pt x="889" y="2842"/>
                    <a:pt x="889" y="2874"/>
                  </a:cubicBezTo>
                  <a:cubicBezTo>
                    <a:pt x="889" y="2941"/>
                    <a:pt x="1344" y="2992"/>
                    <a:pt x="1482" y="2992"/>
                  </a:cubicBezTo>
                  <a:cubicBezTo>
                    <a:pt x="1595" y="2992"/>
                    <a:pt x="1822" y="2950"/>
                    <a:pt x="1934" y="2911"/>
                  </a:cubicBezTo>
                  <a:cubicBezTo>
                    <a:pt x="1961" y="2902"/>
                    <a:pt x="1965" y="2897"/>
                    <a:pt x="1990" y="2891"/>
                  </a:cubicBezTo>
                  <a:cubicBezTo>
                    <a:pt x="1987" y="2857"/>
                    <a:pt x="1972" y="2841"/>
                    <a:pt x="1964" y="2806"/>
                  </a:cubicBezTo>
                  <a:cubicBezTo>
                    <a:pt x="2149" y="2709"/>
                    <a:pt x="2126" y="2751"/>
                    <a:pt x="2320" y="2603"/>
                  </a:cubicBezTo>
                  <a:cubicBezTo>
                    <a:pt x="2642" y="2357"/>
                    <a:pt x="2879" y="1923"/>
                    <a:pt x="2879" y="1477"/>
                  </a:cubicBezTo>
                  <a:cubicBezTo>
                    <a:pt x="2879" y="1164"/>
                    <a:pt x="2759" y="794"/>
                    <a:pt x="2563" y="565"/>
                  </a:cubicBezTo>
                  <a:cubicBezTo>
                    <a:pt x="2547" y="546"/>
                    <a:pt x="2538" y="540"/>
                    <a:pt x="2523" y="520"/>
                  </a:cubicBezTo>
                  <a:cubicBezTo>
                    <a:pt x="2507" y="499"/>
                    <a:pt x="2498" y="491"/>
                    <a:pt x="2479" y="471"/>
                  </a:cubicBezTo>
                  <a:cubicBezTo>
                    <a:pt x="2361" y="355"/>
                    <a:pt x="2228" y="254"/>
                    <a:pt x="2072" y="176"/>
                  </a:cubicBezTo>
                  <a:cubicBezTo>
                    <a:pt x="1922" y="101"/>
                    <a:pt x="1735" y="29"/>
                    <a:pt x="1516" y="29"/>
                  </a:cubicBezTo>
                  <a:cubicBezTo>
                    <a:pt x="1101" y="29"/>
                    <a:pt x="857" y="107"/>
                    <a:pt x="552" y="335"/>
                  </a:cubicBezTo>
                  <a:cubicBezTo>
                    <a:pt x="527" y="353"/>
                    <a:pt x="523" y="359"/>
                    <a:pt x="502" y="378"/>
                  </a:cubicBezTo>
                  <a:lnTo>
                    <a:pt x="408" y="463"/>
                  </a:lnTo>
                  <a:cubicBezTo>
                    <a:pt x="388" y="484"/>
                    <a:pt x="384" y="493"/>
                    <a:pt x="366" y="514"/>
                  </a:cubicBezTo>
                  <a:cubicBezTo>
                    <a:pt x="152" y="755"/>
                    <a:pt x="0" y="1086"/>
                    <a:pt x="0" y="14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1" name="Freeform 14">
              <a:extLst>
                <a:ext uri="{FF2B5EF4-FFF2-40B4-BE49-F238E27FC236}">
                  <a16:creationId xmlns:a16="http://schemas.microsoft.com/office/drawing/2014/main" id="{410E041F-D3C9-4B08-A535-7AFD70150B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5588" y="1646238"/>
              <a:ext cx="969963" cy="958850"/>
            </a:xfrm>
            <a:custGeom>
              <a:avLst/>
              <a:gdLst>
                <a:gd name="T0" fmla="*/ 2152 w 4182"/>
                <a:gd name="T1" fmla="*/ 4022 h 4106"/>
                <a:gd name="T2" fmla="*/ 1282 w 4182"/>
                <a:gd name="T3" fmla="*/ 3867 h 4106"/>
                <a:gd name="T4" fmla="*/ 834 w 4182"/>
                <a:gd name="T5" fmla="*/ 3603 h 4106"/>
                <a:gd name="T6" fmla="*/ 773 w 4182"/>
                <a:gd name="T7" fmla="*/ 3546 h 4106"/>
                <a:gd name="T8" fmla="*/ 646 w 4182"/>
                <a:gd name="T9" fmla="*/ 3427 h 4106"/>
                <a:gd name="T10" fmla="*/ 382 w 4182"/>
                <a:gd name="T11" fmla="*/ 3098 h 4106"/>
                <a:gd name="T12" fmla="*/ 94 w 4182"/>
                <a:gd name="T13" fmla="*/ 2184 h 4106"/>
                <a:gd name="T14" fmla="*/ 280 w 4182"/>
                <a:gd name="T15" fmla="*/ 1211 h 4106"/>
                <a:gd name="T16" fmla="*/ 567 w 4182"/>
                <a:gd name="T17" fmla="*/ 769 h 4106"/>
                <a:gd name="T18" fmla="*/ 630 w 4182"/>
                <a:gd name="T19" fmla="*/ 713 h 4106"/>
                <a:gd name="T20" fmla="*/ 953 w 4182"/>
                <a:gd name="T21" fmla="*/ 427 h 4106"/>
                <a:gd name="T22" fmla="*/ 2075 w 4182"/>
                <a:gd name="T23" fmla="*/ 85 h 4106"/>
                <a:gd name="T24" fmla="*/ 2939 w 4182"/>
                <a:gd name="T25" fmla="*/ 288 h 4106"/>
                <a:gd name="T26" fmla="*/ 3360 w 4182"/>
                <a:gd name="T27" fmla="*/ 578 h 4106"/>
                <a:gd name="T28" fmla="*/ 3483 w 4182"/>
                <a:gd name="T29" fmla="*/ 700 h 4106"/>
                <a:gd name="T30" fmla="*/ 3647 w 4182"/>
                <a:gd name="T31" fmla="*/ 893 h 4106"/>
                <a:gd name="T32" fmla="*/ 4023 w 4182"/>
                <a:gd name="T33" fmla="*/ 1947 h 4106"/>
                <a:gd name="T34" fmla="*/ 3777 w 4182"/>
                <a:gd name="T35" fmla="*/ 3014 h 4106"/>
                <a:gd name="T36" fmla="*/ 3473 w 4182"/>
                <a:gd name="T37" fmla="*/ 3429 h 4106"/>
                <a:gd name="T38" fmla="*/ 3077 w 4182"/>
                <a:gd name="T39" fmla="*/ 3745 h 4106"/>
                <a:gd name="T40" fmla="*/ 2914 w 4182"/>
                <a:gd name="T41" fmla="*/ 3827 h 4106"/>
                <a:gd name="T42" fmla="*/ 2567 w 4182"/>
                <a:gd name="T43" fmla="*/ 3955 h 4106"/>
                <a:gd name="T44" fmla="*/ 2152 w 4182"/>
                <a:gd name="T45" fmla="*/ 4022 h 4106"/>
                <a:gd name="T46" fmla="*/ 9 w 4182"/>
                <a:gd name="T47" fmla="*/ 1880 h 4106"/>
                <a:gd name="T48" fmla="*/ 62 w 4182"/>
                <a:gd name="T49" fmla="*/ 2563 h 4106"/>
                <a:gd name="T50" fmla="*/ 122 w 4182"/>
                <a:gd name="T51" fmla="*/ 2749 h 4106"/>
                <a:gd name="T52" fmla="*/ 480 w 4182"/>
                <a:gd name="T53" fmla="*/ 3373 h 4106"/>
                <a:gd name="T54" fmla="*/ 730 w 4182"/>
                <a:gd name="T55" fmla="*/ 3623 h 4106"/>
                <a:gd name="T56" fmla="*/ 868 w 4182"/>
                <a:gd name="T57" fmla="*/ 3730 h 4106"/>
                <a:gd name="T58" fmla="*/ 939 w 4182"/>
                <a:gd name="T59" fmla="*/ 3778 h 4106"/>
                <a:gd name="T60" fmla="*/ 1017 w 4182"/>
                <a:gd name="T61" fmla="*/ 3827 h 4106"/>
                <a:gd name="T62" fmla="*/ 1982 w 4182"/>
                <a:gd name="T63" fmla="*/ 4106 h 4106"/>
                <a:gd name="T64" fmla="*/ 2935 w 4182"/>
                <a:gd name="T65" fmla="*/ 3917 h 4106"/>
                <a:gd name="T66" fmla="*/ 3094 w 4182"/>
                <a:gd name="T67" fmla="*/ 3830 h 4106"/>
                <a:gd name="T68" fmla="*/ 3243 w 4182"/>
                <a:gd name="T69" fmla="*/ 3733 h 4106"/>
                <a:gd name="T70" fmla="*/ 3379 w 4182"/>
                <a:gd name="T71" fmla="*/ 3624 h 4106"/>
                <a:gd name="T72" fmla="*/ 3445 w 4182"/>
                <a:gd name="T73" fmla="*/ 3571 h 4106"/>
                <a:gd name="T74" fmla="*/ 3624 w 4182"/>
                <a:gd name="T75" fmla="*/ 3377 h 4106"/>
                <a:gd name="T76" fmla="*/ 3915 w 4182"/>
                <a:gd name="T77" fmla="*/ 2932 h 4106"/>
                <a:gd name="T78" fmla="*/ 3944 w 4182"/>
                <a:gd name="T79" fmla="*/ 1247 h 4106"/>
                <a:gd name="T80" fmla="*/ 3813 w 4182"/>
                <a:gd name="T81" fmla="*/ 1006 h 4106"/>
                <a:gd name="T82" fmla="*/ 3718 w 4182"/>
                <a:gd name="T83" fmla="*/ 847 h 4106"/>
                <a:gd name="T84" fmla="*/ 3470 w 4182"/>
                <a:gd name="T85" fmla="*/ 595 h 4106"/>
                <a:gd name="T86" fmla="*/ 3139 w 4182"/>
                <a:gd name="T87" fmla="*/ 308 h 4106"/>
                <a:gd name="T88" fmla="*/ 2067 w 4182"/>
                <a:gd name="T89" fmla="*/ 0 h 4106"/>
                <a:gd name="T90" fmla="*/ 787 w 4182"/>
                <a:gd name="T91" fmla="*/ 439 h 4106"/>
                <a:gd name="T92" fmla="*/ 89 w 4182"/>
                <a:gd name="T93" fmla="*/ 1459 h 4106"/>
                <a:gd name="T94" fmla="*/ 9 w 4182"/>
                <a:gd name="T95" fmla="*/ 1880 h 4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82" h="4106">
                  <a:moveTo>
                    <a:pt x="2152" y="4022"/>
                  </a:moveTo>
                  <a:cubicBezTo>
                    <a:pt x="1818" y="4022"/>
                    <a:pt x="1527" y="3989"/>
                    <a:pt x="1282" y="3867"/>
                  </a:cubicBezTo>
                  <a:cubicBezTo>
                    <a:pt x="1123" y="3787"/>
                    <a:pt x="973" y="3712"/>
                    <a:pt x="834" y="3603"/>
                  </a:cubicBezTo>
                  <a:cubicBezTo>
                    <a:pt x="808" y="3583"/>
                    <a:pt x="797" y="3565"/>
                    <a:pt x="773" y="3546"/>
                  </a:cubicBezTo>
                  <a:cubicBezTo>
                    <a:pt x="711" y="3497"/>
                    <a:pt x="693" y="3468"/>
                    <a:pt x="646" y="3427"/>
                  </a:cubicBezTo>
                  <a:cubicBezTo>
                    <a:pt x="560" y="3351"/>
                    <a:pt x="442" y="3197"/>
                    <a:pt x="382" y="3098"/>
                  </a:cubicBezTo>
                  <a:cubicBezTo>
                    <a:pt x="250" y="2879"/>
                    <a:pt x="94" y="2473"/>
                    <a:pt x="94" y="2184"/>
                  </a:cubicBezTo>
                  <a:cubicBezTo>
                    <a:pt x="94" y="1799"/>
                    <a:pt x="106" y="1560"/>
                    <a:pt x="280" y="1211"/>
                  </a:cubicBezTo>
                  <a:cubicBezTo>
                    <a:pt x="334" y="1105"/>
                    <a:pt x="478" y="840"/>
                    <a:pt x="567" y="769"/>
                  </a:cubicBezTo>
                  <a:cubicBezTo>
                    <a:pt x="595" y="747"/>
                    <a:pt x="604" y="739"/>
                    <a:pt x="630" y="713"/>
                  </a:cubicBezTo>
                  <a:lnTo>
                    <a:pt x="953" y="427"/>
                  </a:lnTo>
                  <a:cubicBezTo>
                    <a:pt x="1277" y="213"/>
                    <a:pt x="1674" y="85"/>
                    <a:pt x="2075" y="85"/>
                  </a:cubicBezTo>
                  <a:cubicBezTo>
                    <a:pt x="2385" y="85"/>
                    <a:pt x="2717" y="174"/>
                    <a:pt x="2939" y="288"/>
                  </a:cubicBezTo>
                  <a:lnTo>
                    <a:pt x="3360" y="578"/>
                  </a:lnTo>
                  <a:cubicBezTo>
                    <a:pt x="3430" y="647"/>
                    <a:pt x="3408" y="610"/>
                    <a:pt x="3483" y="700"/>
                  </a:cubicBezTo>
                  <a:cubicBezTo>
                    <a:pt x="3541" y="769"/>
                    <a:pt x="3569" y="789"/>
                    <a:pt x="3647" y="893"/>
                  </a:cubicBezTo>
                  <a:cubicBezTo>
                    <a:pt x="3850" y="1164"/>
                    <a:pt x="4023" y="1591"/>
                    <a:pt x="4023" y="1947"/>
                  </a:cubicBezTo>
                  <a:cubicBezTo>
                    <a:pt x="4023" y="2470"/>
                    <a:pt x="3975" y="2614"/>
                    <a:pt x="3777" y="3014"/>
                  </a:cubicBezTo>
                  <a:cubicBezTo>
                    <a:pt x="3733" y="3103"/>
                    <a:pt x="3548" y="3369"/>
                    <a:pt x="3473" y="3429"/>
                  </a:cubicBezTo>
                  <a:cubicBezTo>
                    <a:pt x="3340" y="3534"/>
                    <a:pt x="3274" y="3636"/>
                    <a:pt x="3077" y="3745"/>
                  </a:cubicBezTo>
                  <a:cubicBezTo>
                    <a:pt x="3019" y="3777"/>
                    <a:pt x="2974" y="3800"/>
                    <a:pt x="2914" y="3827"/>
                  </a:cubicBezTo>
                  <a:cubicBezTo>
                    <a:pt x="2776" y="3889"/>
                    <a:pt x="2714" y="3912"/>
                    <a:pt x="2567" y="3955"/>
                  </a:cubicBezTo>
                  <a:cubicBezTo>
                    <a:pt x="2455" y="3988"/>
                    <a:pt x="2297" y="4022"/>
                    <a:pt x="2152" y="4022"/>
                  </a:cubicBezTo>
                  <a:close/>
                  <a:moveTo>
                    <a:pt x="9" y="1880"/>
                  </a:moveTo>
                  <a:cubicBezTo>
                    <a:pt x="9" y="2149"/>
                    <a:pt x="0" y="2296"/>
                    <a:pt x="62" y="2563"/>
                  </a:cubicBezTo>
                  <a:cubicBezTo>
                    <a:pt x="76" y="2621"/>
                    <a:pt x="99" y="2693"/>
                    <a:pt x="122" y="2749"/>
                  </a:cubicBezTo>
                  <a:cubicBezTo>
                    <a:pt x="207" y="2959"/>
                    <a:pt x="341" y="3194"/>
                    <a:pt x="480" y="3373"/>
                  </a:cubicBezTo>
                  <a:cubicBezTo>
                    <a:pt x="543" y="3455"/>
                    <a:pt x="651" y="3558"/>
                    <a:pt x="730" y="3623"/>
                  </a:cubicBezTo>
                  <a:lnTo>
                    <a:pt x="868" y="3730"/>
                  </a:lnTo>
                  <a:cubicBezTo>
                    <a:pt x="893" y="3748"/>
                    <a:pt x="914" y="3762"/>
                    <a:pt x="939" y="3778"/>
                  </a:cubicBezTo>
                  <a:cubicBezTo>
                    <a:pt x="966" y="3795"/>
                    <a:pt x="993" y="3812"/>
                    <a:pt x="1017" y="3827"/>
                  </a:cubicBezTo>
                  <a:cubicBezTo>
                    <a:pt x="1283" y="3980"/>
                    <a:pt x="1622" y="4106"/>
                    <a:pt x="1982" y="4106"/>
                  </a:cubicBezTo>
                  <a:cubicBezTo>
                    <a:pt x="2426" y="4106"/>
                    <a:pt x="2563" y="4069"/>
                    <a:pt x="2935" y="3917"/>
                  </a:cubicBezTo>
                  <a:lnTo>
                    <a:pt x="3094" y="3830"/>
                  </a:lnTo>
                  <a:cubicBezTo>
                    <a:pt x="3147" y="3801"/>
                    <a:pt x="3197" y="3767"/>
                    <a:pt x="3243" y="3733"/>
                  </a:cubicBezTo>
                  <a:lnTo>
                    <a:pt x="3379" y="3624"/>
                  </a:lnTo>
                  <a:cubicBezTo>
                    <a:pt x="3403" y="3605"/>
                    <a:pt x="3422" y="3594"/>
                    <a:pt x="3445" y="3571"/>
                  </a:cubicBezTo>
                  <a:lnTo>
                    <a:pt x="3624" y="3377"/>
                  </a:lnTo>
                  <a:cubicBezTo>
                    <a:pt x="3763" y="3205"/>
                    <a:pt x="3800" y="3163"/>
                    <a:pt x="3915" y="2932"/>
                  </a:cubicBezTo>
                  <a:cubicBezTo>
                    <a:pt x="4155" y="2453"/>
                    <a:pt x="4182" y="1744"/>
                    <a:pt x="3944" y="1247"/>
                  </a:cubicBezTo>
                  <a:lnTo>
                    <a:pt x="3813" y="1006"/>
                  </a:lnTo>
                  <a:cubicBezTo>
                    <a:pt x="3780" y="952"/>
                    <a:pt x="3753" y="896"/>
                    <a:pt x="3718" y="847"/>
                  </a:cubicBezTo>
                  <a:lnTo>
                    <a:pt x="3470" y="595"/>
                  </a:lnTo>
                  <a:cubicBezTo>
                    <a:pt x="3363" y="487"/>
                    <a:pt x="3265" y="393"/>
                    <a:pt x="3139" y="308"/>
                  </a:cubicBezTo>
                  <a:cubicBezTo>
                    <a:pt x="2870" y="127"/>
                    <a:pt x="2419" y="0"/>
                    <a:pt x="2067" y="0"/>
                  </a:cubicBezTo>
                  <a:cubicBezTo>
                    <a:pt x="1608" y="0"/>
                    <a:pt x="1130" y="165"/>
                    <a:pt x="787" y="439"/>
                  </a:cubicBezTo>
                  <a:cubicBezTo>
                    <a:pt x="457" y="703"/>
                    <a:pt x="223" y="1059"/>
                    <a:pt x="89" y="1459"/>
                  </a:cubicBezTo>
                  <a:cubicBezTo>
                    <a:pt x="52" y="1570"/>
                    <a:pt x="9" y="1739"/>
                    <a:pt x="9" y="18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2" name="Freeform 15">
              <a:extLst>
                <a:ext uri="{FF2B5EF4-FFF2-40B4-BE49-F238E27FC236}">
                  <a16:creationId xmlns:a16="http://schemas.microsoft.com/office/drawing/2014/main" id="{0F7E388E-23D7-4689-B575-A3A23C1605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70413" y="2382838"/>
              <a:ext cx="298450" cy="184150"/>
            </a:xfrm>
            <a:custGeom>
              <a:avLst/>
              <a:gdLst>
                <a:gd name="T0" fmla="*/ 781 w 1287"/>
                <a:gd name="T1" fmla="*/ 444 h 788"/>
                <a:gd name="T2" fmla="*/ 1067 w 1287"/>
                <a:gd name="T3" fmla="*/ 69 h 788"/>
                <a:gd name="T4" fmla="*/ 1118 w 1287"/>
                <a:gd name="T5" fmla="*/ 128 h 788"/>
                <a:gd name="T6" fmla="*/ 1228 w 1287"/>
                <a:gd name="T7" fmla="*/ 204 h 788"/>
                <a:gd name="T8" fmla="*/ 1236 w 1287"/>
                <a:gd name="T9" fmla="*/ 187 h 788"/>
                <a:gd name="T10" fmla="*/ 1278 w 1287"/>
                <a:gd name="T11" fmla="*/ 86 h 788"/>
                <a:gd name="T12" fmla="*/ 1168 w 1287"/>
                <a:gd name="T13" fmla="*/ 103 h 788"/>
                <a:gd name="T14" fmla="*/ 997 w 1287"/>
                <a:gd name="T15" fmla="*/ 101 h 788"/>
                <a:gd name="T16" fmla="*/ 728 w 1287"/>
                <a:gd name="T17" fmla="*/ 306 h 788"/>
                <a:gd name="T18" fmla="*/ 779 w 1287"/>
                <a:gd name="T19" fmla="*/ 433 h 788"/>
                <a:gd name="T20" fmla="*/ 711 w 1287"/>
                <a:gd name="T21" fmla="*/ 314 h 788"/>
                <a:gd name="T22" fmla="*/ 398 w 1287"/>
                <a:gd name="T23" fmla="*/ 450 h 788"/>
                <a:gd name="T24" fmla="*/ 329 w 1287"/>
                <a:gd name="T25" fmla="*/ 484 h 788"/>
                <a:gd name="T26" fmla="*/ 152 w 1287"/>
                <a:gd name="T27" fmla="*/ 534 h 788"/>
                <a:gd name="T28" fmla="*/ 203 w 1287"/>
                <a:gd name="T29" fmla="*/ 721 h 788"/>
                <a:gd name="T30" fmla="*/ 102 w 1287"/>
                <a:gd name="T31" fmla="*/ 543 h 788"/>
                <a:gd name="T32" fmla="*/ 0 w 1287"/>
                <a:gd name="T33" fmla="*/ 534 h 788"/>
                <a:gd name="T34" fmla="*/ 42 w 1287"/>
                <a:gd name="T35" fmla="*/ 560 h 788"/>
                <a:gd name="T36" fmla="*/ 220 w 1287"/>
                <a:gd name="T37" fmla="*/ 534 h 788"/>
                <a:gd name="T38" fmla="*/ 313 w 1287"/>
                <a:gd name="T39" fmla="*/ 729 h 788"/>
                <a:gd name="T40" fmla="*/ 406 w 1287"/>
                <a:gd name="T41" fmla="*/ 678 h 788"/>
                <a:gd name="T42" fmla="*/ 421 w 1287"/>
                <a:gd name="T43" fmla="*/ 630 h 788"/>
                <a:gd name="T44" fmla="*/ 474 w 1287"/>
                <a:gd name="T45" fmla="*/ 458 h 788"/>
                <a:gd name="T46" fmla="*/ 584 w 1287"/>
                <a:gd name="T47" fmla="*/ 628 h 788"/>
                <a:gd name="T48" fmla="*/ 686 w 1287"/>
                <a:gd name="T49" fmla="*/ 619 h 788"/>
                <a:gd name="T50" fmla="*/ 609 w 1287"/>
                <a:gd name="T51" fmla="*/ 501 h 788"/>
                <a:gd name="T52" fmla="*/ 821 w 1287"/>
                <a:gd name="T53" fmla="*/ 534 h 788"/>
                <a:gd name="T54" fmla="*/ 838 w 1287"/>
                <a:gd name="T55" fmla="*/ 271 h 788"/>
                <a:gd name="T56" fmla="*/ 940 w 1287"/>
                <a:gd name="T57" fmla="*/ 450 h 788"/>
                <a:gd name="T58" fmla="*/ 1049 w 1287"/>
                <a:gd name="T59" fmla="*/ 264 h 788"/>
                <a:gd name="T60" fmla="*/ 957 w 1287"/>
                <a:gd name="T61" fmla="*/ 297 h 788"/>
                <a:gd name="T62" fmla="*/ 948 w 1287"/>
                <a:gd name="T63" fmla="*/ 221 h 788"/>
                <a:gd name="T64" fmla="*/ 897 w 1287"/>
                <a:gd name="T65" fmla="*/ 213 h 788"/>
                <a:gd name="T66" fmla="*/ 982 w 1287"/>
                <a:gd name="T67" fmla="*/ 145 h 788"/>
                <a:gd name="T68" fmla="*/ 1228 w 1287"/>
                <a:gd name="T69" fmla="*/ 204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7" h="788">
                  <a:moveTo>
                    <a:pt x="779" y="441"/>
                  </a:moveTo>
                  <a:lnTo>
                    <a:pt x="781" y="444"/>
                  </a:lnTo>
                  <a:cubicBezTo>
                    <a:pt x="781" y="444"/>
                    <a:pt x="778" y="442"/>
                    <a:pt x="779" y="441"/>
                  </a:cubicBezTo>
                  <a:close/>
                  <a:moveTo>
                    <a:pt x="1067" y="69"/>
                  </a:moveTo>
                  <a:cubicBezTo>
                    <a:pt x="1103" y="70"/>
                    <a:pt x="1119" y="73"/>
                    <a:pt x="1134" y="94"/>
                  </a:cubicBezTo>
                  <a:cubicBezTo>
                    <a:pt x="1128" y="119"/>
                    <a:pt x="1131" y="108"/>
                    <a:pt x="1118" y="128"/>
                  </a:cubicBezTo>
                  <a:cubicBezTo>
                    <a:pt x="1087" y="120"/>
                    <a:pt x="1071" y="104"/>
                    <a:pt x="1067" y="69"/>
                  </a:cubicBezTo>
                  <a:close/>
                  <a:moveTo>
                    <a:pt x="1228" y="204"/>
                  </a:moveTo>
                  <a:cubicBezTo>
                    <a:pt x="1197" y="204"/>
                    <a:pt x="1151" y="208"/>
                    <a:pt x="1134" y="145"/>
                  </a:cubicBezTo>
                  <a:lnTo>
                    <a:pt x="1236" y="187"/>
                  </a:lnTo>
                  <a:cubicBezTo>
                    <a:pt x="1285" y="186"/>
                    <a:pt x="1287" y="147"/>
                    <a:pt x="1287" y="94"/>
                  </a:cubicBezTo>
                  <a:lnTo>
                    <a:pt x="1278" y="86"/>
                  </a:lnTo>
                  <a:cubicBezTo>
                    <a:pt x="1254" y="104"/>
                    <a:pt x="1262" y="85"/>
                    <a:pt x="1261" y="128"/>
                  </a:cubicBezTo>
                  <a:cubicBezTo>
                    <a:pt x="1227" y="110"/>
                    <a:pt x="1223" y="103"/>
                    <a:pt x="1168" y="103"/>
                  </a:cubicBezTo>
                  <a:cubicBezTo>
                    <a:pt x="1185" y="67"/>
                    <a:pt x="1186" y="58"/>
                    <a:pt x="1177" y="18"/>
                  </a:cubicBezTo>
                  <a:cubicBezTo>
                    <a:pt x="1101" y="0"/>
                    <a:pt x="1032" y="42"/>
                    <a:pt x="997" y="101"/>
                  </a:cubicBezTo>
                  <a:cubicBezTo>
                    <a:pt x="973" y="143"/>
                    <a:pt x="994" y="128"/>
                    <a:pt x="952" y="149"/>
                  </a:cubicBezTo>
                  <a:cubicBezTo>
                    <a:pt x="891" y="179"/>
                    <a:pt x="764" y="296"/>
                    <a:pt x="728" y="306"/>
                  </a:cubicBezTo>
                  <a:lnTo>
                    <a:pt x="762" y="323"/>
                  </a:lnTo>
                  <a:cubicBezTo>
                    <a:pt x="765" y="356"/>
                    <a:pt x="776" y="400"/>
                    <a:pt x="779" y="433"/>
                  </a:cubicBezTo>
                  <a:cubicBezTo>
                    <a:pt x="741" y="413"/>
                    <a:pt x="721" y="392"/>
                    <a:pt x="686" y="374"/>
                  </a:cubicBezTo>
                  <a:cubicBezTo>
                    <a:pt x="696" y="354"/>
                    <a:pt x="705" y="339"/>
                    <a:pt x="711" y="314"/>
                  </a:cubicBezTo>
                  <a:cubicBezTo>
                    <a:pt x="687" y="327"/>
                    <a:pt x="665" y="337"/>
                    <a:pt x="638" y="351"/>
                  </a:cubicBezTo>
                  <a:cubicBezTo>
                    <a:pt x="545" y="401"/>
                    <a:pt x="522" y="421"/>
                    <a:pt x="398" y="450"/>
                  </a:cubicBezTo>
                  <a:cubicBezTo>
                    <a:pt x="405" y="534"/>
                    <a:pt x="425" y="404"/>
                    <a:pt x="466" y="577"/>
                  </a:cubicBezTo>
                  <a:cubicBezTo>
                    <a:pt x="379" y="531"/>
                    <a:pt x="382" y="491"/>
                    <a:pt x="329" y="484"/>
                  </a:cubicBezTo>
                  <a:cubicBezTo>
                    <a:pt x="287" y="478"/>
                    <a:pt x="268" y="491"/>
                    <a:pt x="233" y="497"/>
                  </a:cubicBezTo>
                  <a:cubicBezTo>
                    <a:pt x="181" y="506"/>
                    <a:pt x="165" y="486"/>
                    <a:pt x="152" y="534"/>
                  </a:cubicBezTo>
                  <a:cubicBezTo>
                    <a:pt x="181" y="537"/>
                    <a:pt x="183" y="541"/>
                    <a:pt x="203" y="551"/>
                  </a:cubicBezTo>
                  <a:cubicBezTo>
                    <a:pt x="203" y="623"/>
                    <a:pt x="216" y="664"/>
                    <a:pt x="203" y="721"/>
                  </a:cubicBezTo>
                  <a:cubicBezTo>
                    <a:pt x="173" y="728"/>
                    <a:pt x="175" y="729"/>
                    <a:pt x="135" y="729"/>
                  </a:cubicBezTo>
                  <a:cubicBezTo>
                    <a:pt x="121" y="700"/>
                    <a:pt x="102" y="589"/>
                    <a:pt x="102" y="543"/>
                  </a:cubicBezTo>
                  <a:cubicBezTo>
                    <a:pt x="142" y="539"/>
                    <a:pt x="116" y="555"/>
                    <a:pt x="135" y="518"/>
                  </a:cubicBezTo>
                  <a:cubicBezTo>
                    <a:pt x="103" y="518"/>
                    <a:pt x="28" y="528"/>
                    <a:pt x="0" y="534"/>
                  </a:cubicBezTo>
                  <a:lnTo>
                    <a:pt x="0" y="560"/>
                  </a:lnTo>
                  <a:lnTo>
                    <a:pt x="42" y="560"/>
                  </a:lnTo>
                  <a:cubicBezTo>
                    <a:pt x="42" y="675"/>
                    <a:pt x="45" y="788"/>
                    <a:pt x="166" y="760"/>
                  </a:cubicBezTo>
                  <a:cubicBezTo>
                    <a:pt x="291" y="731"/>
                    <a:pt x="222" y="614"/>
                    <a:pt x="220" y="534"/>
                  </a:cubicBezTo>
                  <a:cubicBezTo>
                    <a:pt x="250" y="528"/>
                    <a:pt x="248" y="526"/>
                    <a:pt x="288" y="526"/>
                  </a:cubicBezTo>
                  <a:cubicBezTo>
                    <a:pt x="318" y="657"/>
                    <a:pt x="328" y="555"/>
                    <a:pt x="313" y="729"/>
                  </a:cubicBezTo>
                  <a:cubicBezTo>
                    <a:pt x="354" y="720"/>
                    <a:pt x="351" y="712"/>
                    <a:pt x="406" y="712"/>
                  </a:cubicBezTo>
                  <a:lnTo>
                    <a:pt x="406" y="678"/>
                  </a:lnTo>
                  <a:cubicBezTo>
                    <a:pt x="354" y="677"/>
                    <a:pt x="338" y="656"/>
                    <a:pt x="330" y="560"/>
                  </a:cubicBezTo>
                  <a:cubicBezTo>
                    <a:pt x="364" y="578"/>
                    <a:pt x="392" y="604"/>
                    <a:pt x="421" y="630"/>
                  </a:cubicBezTo>
                  <a:cubicBezTo>
                    <a:pt x="494" y="693"/>
                    <a:pt x="484" y="673"/>
                    <a:pt x="525" y="670"/>
                  </a:cubicBezTo>
                  <a:cubicBezTo>
                    <a:pt x="518" y="589"/>
                    <a:pt x="474" y="546"/>
                    <a:pt x="474" y="458"/>
                  </a:cubicBezTo>
                  <a:cubicBezTo>
                    <a:pt x="491" y="450"/>
                    <a:pt x="504" y="446"/>
                    <a:pt x="525" y="441"/>
                  </a:cubicBezTo>
                  <a:cubicBezTo>
                    <a:pt x="531" y="514"/>
                    <a:pt x="584" y="547"/>
                    <a:pt x="584" y="628"/>
                  </a:cubicBezTo>
                  <a:cubicBezTo>
                    <a:pt x="556" y="638"/>
                    <a:pt x="578" y="617"/>
                    <a:pt x="559" y="653"/>
                  </a:cubicBezTo>
                  <a:cubicBezTo>
                    <a:pt x="621" y="648"/>
                    <a:pt x="618" y="619"/>
                    <a:pt x="686" y="619"/>
                  </a:cubicBezTo>
                  <a:lnTo>
                    <a:pt x="686" y="585"/>
                  </a:lnTo>
                  <a:cubicBezTo>
                    <a:pt x="641" y="584"/>
                    <a:pt x="647" y="581"/>
                    <a:pt x="609" y="501"/>
                  </a:cubicBezTo>
                  <a:cubicBezTo>
                    <a:pt x="599" y="478"/>
                    <a:pt x="564" y="384"/>
                    <a:pt x="628" y="403"/>
                  </a:cubicBezTo>
                  <a:cubicBezTo>
                    <a:pt x="686" y="420"/>
                    <a:pt x="739" y="533"/>
                    <a:pt x="821" y="534"/>
                  </a:cubicBezTo>
                  <a:cubicBezTo>
                    <a:pt x="821" y="435"/>
                    <a:pt x="782" y="377"/>
                    <a:pt x="804" y="280"/>
                  </a:cubicBezTo>
                  <a:lnTo>
                    <a:pt x="838" y="271"/>
                  </a:lnTo>
                  <a:lnTo>
                    <a:pt x="938" y="393"/>
                  </a:lnTo>
                  <a:cubicBezTo>
                    <a:pt x="955" y="421"/>
                    <a:pt x="941" y="401"/>
                    <a:pt x="940" y="450"/>
                  </a:cubicBezTo>
                  <a:cubicBezTo>
                    <a:pt x="1024" y="405"/>
                    <a:pt x="1066" y="358"/>
                    <a:pt x="1118" y="323"/>
                  </a:cubicBezTo>
                  <a:cubicBezTo>
                    <a:pt x="1114" y="316"/>
                    <a:pt x="1049" y="209"/>
                    <a:pt x="1049" y="264"/>
                  </a:cubicBezTo>
                  <a:cubicBezTo>
                    <a:pt x="1048" y="315"/>
                    <a:pt x="1063" y="359"/>
                    <a:pt x="991" y="365"/>
                  </a:cubicBezTo>
                  <a:cubicBezTo>
                    <a:pt x="979" y="317"/>
                    <a:pt x="967" y="336"/>
                    <a:pt x="957" y="297"/>
                  </a:cubicBezTo>
                  <a:cubicBezTo>
                    <a:pt x="990" y="297"/>
                    <a:pt x="991" y="300"/>
                    <a:pt x="1016" y="306"/>
                  </a:cubicBezTo>
                  <a:cubicBezTo>
                    <a:pt x="1015" y="253"/>
                    <a:pt x="991" y="231"/>
                    <a:pt x="948" y="221"/>
                  </a:cubicBezTo>
                  <a:lnTo>
                    <a:pt x="948" y="272"/>
                  </a:lnTo>
                  <a:cubicBezTo>
                    <a:pt x="909" y="263"/>
                    <a:pt x="898" y="258"/>
                    <a:pt x="897" y="213"/>
                  </a:cubicBezTo>
                  <a:cubicBezTo>
                    <a:pt x="962" y="198"/>
                    <a:pt x="958" y="208"/>
                    <a:pt x="1016" y="213"/>
                  </a:cubicBezTo>
                  <a:cubicBezTo>
                    <a:pt x="1015" y="161"/>
                    <a:pt x="1005" y="179"/>
                    <a:pt x="982" y="145"/>
                  </a:cubicBezTo>
                  <a:cubicBezTo>
                    <a:pt x="1051" y="112"/>
                    <a:pt x="1133" y="224"/>
                    <a:pt x="1134" y="289"/>
                  </a:cubicBezTo>
                  <a:cubicBezTo>
                    <a:pt x="1164" y="281"/>
                    <a:pt x="1211" y="229"/>
                    <a:pt x="1228" y="2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3" name="Freeform 16">
              <a:extLst>
                <a:ext uri="{FF2B5EF4-FFF2-40B4-BE49-F238E27FC236}">
                  <a16:creationId xmlns:a16="http://schemas.microsoft.com/office/drawing/2014/main" id="{058ECCBA-71F3-446A-9D41-2AF5322FCB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5600" y="2305051"/>
              <a:ext cx="212725" cy="219075"/>
            </a:xfrm>
            <a:custGeom>
              <a:avLst/>
              <a:gdLst>
                <a:gd name="T0" fmla="*/ 770 w 914"/>
                <a:gd name="T1" fmla="*/ 779 h 937"/>
                <a:gd name="T2" fmla="*/ 796 w 914"/>
                <a:gd name="T3" fmla="*/ 686 h 937"/>
                <a:gd name="T4" fmla="*/ 855 w 914"/>
                <a:gd name="T5" fmla="*/ 720 h 937"/>
                <a:gd name="T6" fmla="*/ 770 w 914"/>
                <a:gd name="T7" fmla="*/ 779 h 937"/>
                <a:gd name="T8" fmla="*/ 677 w 914"/>
                <a:gd name="T9" fmla="*/ 712 h 937"/>
                <a:gd name="T10" fmla="*/ 728 w 914"/>
                <a:gd name="T11" fmla="*/ 618 h 937"/>
                <a:gd name="T12" fmla="*/ 677 w 914"/>
                <a:gd name="T13" fmla="*/ 712 h 937"/>
                <a:gd name="T14" fmla="*/ 421 w 914"/>
                <a:gd name="T15" fmla="*/ 642 h 937"/>
                <a:gd name="T16" fmla="*/ 381 w 914"/>
                <a:gd name="T17" fmla="*/ 618 h 937"/>
                <a:gd name="T18" fmla="*/ 388 w 914"/>
                <a:gd name="T19" fmla="*/ 600 h 937"/>
                <a:gd name="T20" fmla="*/ 415 w 914"/>
                <a:gd name="T21" fmla="*/ 542 h 937"/>
                <a:gd name="T22" fmla="*/ 482 w 914"/>
                <a:gd name="T23" fmla="*/ 576 h 937"/>
                <a:gd name="T24" fmla="*/ 421 w 914"/>
                <a:gd name="T25" fmla="*/ 642 h 937"/>
                <a:gd name="T26" fmla="*/ 447 w 914"/>
                <a:gd name="T27" fmla="*/ 510 h 937"/>
                <a:gd name="T28" fmla="*/ 533 w 914"/>
                <a:gd name="T29" fmla="*/ 500 h 937"/>
                <a:gd name="T30" fmla="*/ 499 w 914"/>
                <a:gd name="T31" fmla="*/ 559 h 937"/>
                <a:gd name="T32" fmla="*/ 447 w 914"/>
                <a:gd name="T33" fmla="*/ 510 h 937"/>
                <a:gd name="T34" fmla="*/ 0 w 914"/>
                <a:gd name="T35" fmla="*/ 136 h 937"/>
                <a:gd name="T36" fmla="*/ 180 w 914"/>
                <a:gd name="T37" fmla="*/ 231 h 937"/>
                <a:gd name="T38" fmla="*/ 279 w 914"/>
                <a:gd name="T39" fmla="*/ 212 h 937"/>
                <a:gd name="T40" fmla="*/ 228 w 914"/>
                <a:gd name="T41" fmla="*/ 280 h 937"/>
                <a:gd name="T42" fmla="*/ 322 w 914"/>
                <a:gd name="T43" fmla="*/ 271 h 937"/>
                <a:gd name="T44" fmla="*/ 247 w 914"/>
                <a:gd name="T45" fmla="*/ 350 h 937"/>
                <a:gd name="T46" fmla="*/ 152 w 914"/>
                <a:gd name="T47" fmla="*/ 390 h 937"/>
                <a:gd name="T48" fmla="*/ 245 w 914"/>
                <a:gd name="T49" fmla="*/ 491 h 937"/>
                <a:gd name="T50" fmla="*/ 290 w 914"/>
                <a:gd name="T51" fmla="*/ 409 h 937"/>
                <a:gd name="T52" fmla="*/ 372 w 914"/>
                <a:gd name="T53" fmla="*/ 339 h 937"/>
                <a:gd name="T54" fmla="*/ 364 w 914"/>
                <a:gd name="T55" fmla="*/ 432 h 937"/>
                <a:gd name="T56" fmla="*/ 440 w 914"/>
                <a:gd name="T57" fmla="*/ 398 h 937"/>
                <a:gd name="T58" fmla="*/ 346 w 914"/>
                <a:gd name="T59" fmla="*/ 532 h 937"/>
                <a:gd name="T60" fmla="*/ 288 w 914"/>
                <a:gd name="T61" fmla="*/ 551 h 937"/>
                <a:gd name="T62" fmla="*/ 491 w 914"/>
                <a:gd name="T63" fmla="*/ 720 h 937"/>
                <a:gd name="T64" fmla="*/ 474 w 914"/>
                <a:gd name="T65" fmla="*/ 678 h 937"/>
                <a:gd name="T66" fmla="*/ 584 w 914"/>
                <a:gd name="T67" fmla="*/ 551 h 937"/>
                <a:gd name="T68" fmla="*/ 643 w 914"/>
                <a:gd name="T69" fmla="*/ 576 h 937"/>
                <a:gd name="T70" fmla="*/ 601 w 914"/>
                <a:gd name="T71" fmla="*/ 813 h 937"/>
                <a:gd name="T72" fmla="*/ 711 w 914"/>
                <a:gd name="T73" fmla="*/ 745 h 937"/>
                <a:gd name="T74" fmla="*/ 688 w 914"/>
                <a:gd name="T75" fmla="*/ 850 h 937"/>
                <a:gd name="T76" fmla="*/ 914 w 914"/>
                <a:gd name="T77" fmla="*/ 737 h 937"/>
                <a:gd name="T78" fmla="*/ 830 w 914"/>
                <a:gd name="T79" fmla="*/ 678 h 937"/>
                <a:gd name="T80" fmla="*/ 747 w 914"/>
                <a:gd name="T81" fmla="*/ 617 h 937"/>
                <a:gd name="T82" fmla="*/ 661 w 914"/>
                <a:gd name="T83" fmla="*/ 559 h 937"/>
                <a:gd name="T84" fmla="*/ 539 w 914"/>
                <a:gd name="T85" fmla="*/ 468 h 937"/>
                <a:gd name="T86" fmla="*/ 505 w 914"/>
                <a:gd name="T87" fmla="*/ 427 h 937"/>
                <a:gd name="T88" fmla="*/ 464 w 914"/>
                <a:gd name="T89" fmla="*/ 400 h 937"/>
                <a:gd name="T90" fmla="*/ 332 w 914"/>
                <a:gd name="T91" fmla="*/ 244 h 937"/>
                <a:gd name="T92" fmla="*/ 291 w 914"/>
                <a:gd name="T93" fmla="*/ 208 h 937"/>
                <a:gd name="T94" fmla="*/ 228 w 914"/>
                <a:gd name="T95" fmla="*/ 119 h 937"/>
                <a:gd name="T96" fmla="*/ 175 w 914"/>
                <a:gd name="T97" fmla="*/ 201 h 937"/>
                <a:gd name="T98" fmla="*/ 76 w 914"/>
                <a:gd name="T99" fmla="*/ 237 h 937"/>
                <a:gd name="T100" fmla="*/ 39 w 914"/>
                <a:gd name="T101" fmla="*/ 191 h 937"/>
                <a:gd name="T102" fmla="*/ 228 w 914"/>
                <a:gd name="T103" fmla="*/ 110 h 937"/>
                <a:gd name="T104" fmla="*/ 169 w 914"/>
                <a:gd name="T105" fmla="*/ 0 h 937"/>
                <a:gd name="T106" fmla="*/ 134 w 914"/>
                <a:gd name="T107" fmla="*/ 41 h 937"/>
                <a:gd name="T108" fmla="*/ 117 w 914"/>
                <a:gd name="T109" fmla="*/ 58 h 937"/>
                <a:gd name="T110" fmla="*/ 0 w 914"/>
                <a:gd name="T111" fmla="*/ 136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14" h="937">
                  <a:moveTo>
                    <a:pt x="770" y="779"/>
                  </a:moveTo>
                  <a:cubicBezTo>
                    <a:pt x="781" y="756"/>
                    <a:pt x="795" y="719"/>
                    <a:pt x="796" y="686"/>
                  </a:cubicBezTo>
                  <a:cubicBezTo>
                    <a:pt x="852" y="686"/>
                    <a:pt x="838" y="687"/>
                    <a:pt x="855" y="720"/>
                  </a:cubicBezTo>
                  <a:lnTo>
                    <a:pt x="770" y="779"/>
                  </a:lnTo>
                  <a:close/>
                  <a:moveTo>
                    <a:pt x="677" y="712"/>
                  </a:moveTo>
                  <a:cubicBezTo>
                    <a:pt x="684" y="634"/>
                    <a:pt x="696" y="626"/>
                    <a:pt x="728" y="618"/>
                  </a:cubicBezTo>
                  <a:cubicBezTo>
                    <a:pt x="734" y="646"/>
                    <a:pt x="758" y="693"/>
                    <a:pt x="677" y="712"/>
                  </a:cubicBezTo>
                  <a:close/>
                  <a:moveTo>
                    <a:pt x="421" y="642"/>
                  </a:moveTo>
                  <a:cubicBezTo>
                    <a:pt x="399" y="627"/>
                    <a:pt x="412" y="627"/>
                    <a:pt x="381" y="618"/>
                  </a:cubicBezTo>
                  <a:cubicBezTo>
                    <a:pt x="383" y="614"/>
                    <a:pt x="387" y="603"/>
                    <a:pt x="388" y="600"/>
                  </a:cubicBezTo>
                  <a:cubicBezTo>
                    <a:pt x="416" y="544"/>
                    <a:pt x="411" y="591"/>
                    <a:pt x="415" y="542"/>
                  </a:cubicBezTo>
                  <a:cubicBezTo>
                    <a:pt x="466" y="543"/>
                    <a:pt x="448" y="553"/>
                    <a:pt x="482" y="576"/>
                  </a:cubicBezTo>
                  <a:lnTo>
                    <a:pt x="421" y="642"/>
                  </a:lnTo>
                  <a:close/>
                  <a:moveTo>
                    <a:pt x="447" y="510"/>
                  </a:moveTo>
                  <a:cubicBezTo>
                    <a:pt x="449" y="508"/>
                    <a:pt x="533" y="433"/>
                    <a:pt x="533" y="500"/>
                  </a:cubicBezTo>
                  <a:cubicBezTo>
                    <a:pt x="533" y="515"/>
                    <a:pt x="508" y="547"/>
                    <a:pt x="499" y="559"/>
                  </a:cubicBezTo>
                  <a:lnTo>
                    <a:pt x="447" y="510"/>
                  </a:lnTo>
                  <a:close/>
                  <a:moveTo>
                    <a:pt x="0" y="136"/>
                  </a:moveTo>
                  <a:cubicBezTo>
                    <a:pt x="0" y="253"/>
                    <a:pt x="70" y="313"/>
                    <a:pt x="180" y="231"/>
                  </a:cubicBezTo>
                  <a:cubicBezTo>
                    <a:pt x="215" y="204"/>
                    <a:pt x="223" y="212"/>
                    <a:pt x="279" y="212"/>
                  </a:cubicBezTo>
                  <a:cubicBezTo>
                    <a:pt x="255" y="246"/>
                    <a:pt x="242" y="223"/>
                    <a:pt x="228" y="280"/>
                  </a:cubicBezTo>
                  <a:cubicBezTo>
                    <a:pt x="265" y="279"/>
                    <a:pt x="275" y="271"/>
                    <a:pt x="322" y="271"/>
                  </a:cubicBezTo>
                  <a:cubicBezTo>
                    <a:pt x="310" y="321"/>
                    <a:pt x="280" y="319"/>
                    <a:pt x="247" y="350"/>
                  </a:cubicBezTo>
                  <a:cubicBezTo>
                    <a:pt x="174" y="419"/>
                    <a:pt x="221" y="391"/>
                    <a:pt x="152" y="390"/>
                  </a:cubicBezTo>
                  <a:cubicBezTo>
                    <a:pt x="156" y="432"/>
                    <a:pt x="224" y="486"/>
                    <a:pt x="245" y="491"/>
                  </a:cubicBezTo>
                  <a:cubicBezTo>
                    <a:pt x="232" y="433"/>
                    <a:pt x="252" y="442"/>
                    <a:pt x="290" y="409"/>
                  </a:cubicBezTo>
                  <a:cubicBezTo>
                    <a:pt x="326" y="378"/>
                    <a:pt x="327" y="363"/>
                    <a:pt x="372" y="339"/>
                  </a:cubicBezTo>
                  <a:cubicBezTo>
                    <a:pt x="372" y="386"/>
                    <a:pt x="367" y="397"/>
                    <a:pt x="364" y="432"/>
                  </a:cubicBezTo>
                  <a:cubicBezTo>
                    <a:pt x="438" y="397"/>
                    <a:pt x="398" y="402"/>
                    <a:pt x="440" y="398"/>
                  </a:cubicBezTo>
                  <a:cubicBezTo>
                    <a:pt x="436" y="449"/>
                    <a:pt x="387" y="495"/>
                    <a:pt x="346" y="532"/>
                  </a:cubicBezTo>
                  <a:cubicBezTo>
                    <a:pt x="322" y="554"/>
                    <a:pt x="330" y="551"/>
                    <a:pt x="288" y="551"/>
                  </a:cubicBezTo>
                  <a:cubicBezTo>
                    <a:pt x="316" y="593"/>
                    <a:pt x="445" y="709"/>
                    <a:pt x="491" y="720"/>
                  </a:cubicBezTo>
                  <a:cubicBezTo>
                    <a:pt x="488" y="684"/>
                    <a:pt x="492" y="705"/>
                    <a:pt x="474" y="678"/>
                  </a:cubicBezTo>
                  <a:cubicBezTo>
                    <a:pt x="513" y="667"/>
                    <a:pt x="565" y="586"/>
                    <a:pt x="584" y="551"/>
                  </a:cubicBezTo>
                  <a:cubicBezTo>
                    <a:pt x="604" y="561"/>
                    <a:pt x="623" y="565"/>
                    <a:pt x="643" y="576"/>
                  </a:cubicBezTo>
                  <a:cubicBezTo>
                    <a:pt x="615" y="696"/>
                    <a:pt x="591" y="697"/>
                    <a:pt x="601" y="813"/>
                  </a:cubicBezTo>
                  <a:cubicBezTo>
                    <a:pt x="655" y="800"/>
                    <a:pt x="658" y="760"/>
                    <a:pt x="711" y="745"/>
                  </a:cubicBezTo>
                  <a:cubicBezTo>
                    <a:pt x="707" y="763"/>
                    <a:pt x="687" y="838"/>
                    <a:pt x="688" y="850"/>
                  </a:cubicBezTo>
                  <a:cubicBezTo>
                    <a:pt x="695" y="937"/>
                    <a:pt x="793" y="765"/>
                    <a:pt x="914" y="737"/>
                  </a:cubicBezTo>
                  <a:cubicBezTo>
                    <a:pt x="910" y="689"/>
                    <a:pt x="877" y="682"/>
                    <a:pt x="830" y="678"/>
                  </a:cubicBezTo>
                  <a:cubicBezTo>
                    <a:pt x="826" y="643"/>
                    <a:pt x="828" y="647"/>
                    <a:pt x="747" y="617"/>
                  </a:cubicBezTo>
                  <a:cubicBezTo>
                    <a:pt x="696" y="598"/>
                    <a:pt x="754" y="617"/>
                    <a:pt x="661" y="559"/>
                  </a:cubicBezTo>
                  <a:lnTo>
                    <a:pt x="539" y="468"/>
                  </a:lnTo>
                  <a:cubicBezTo>
                    <a:pt x="518" y="450"/>
                    <a:pt x="528" y="447"/>
                    <a:pt x="505" y="427"/>
                  </a:cubicBezTo>
                  <a:cubicBezTo>
                    <a:pt x="493" y="418"/>
                    <a:pt x="474" y="409"/>
                    <a:pt x="464" y="400"/>
                  </a:cubicBezTo>
                  <a:cubicBezTo>
                    <a:pt x="442" y="380"/>
                    <a:pt x="389" y="297"/>
                    <a:pt x="332" y="244"/>
                  </a:cubicBezTo>
                  <a:cubicBezTo>
                    <a:pt x="319" y="231"/>
                    <a:pt x="300" y="219"/>
                    <a:pt x="291" y="208"/>
                  </a:cubicBezTo>
                  <a:cubicBezTo>
                    <a:pt x="261" y="168"/>
                    <a:pt x="287" y="158"/>
                    <a:pt x="228" y="119"/>
                  </a:cubicBezTo>
                  <a:cubicBezTo>
                    <a:pt x="228" y="186"/>
                    <a:pt x="225" y="176"/>
                    <a:pt x="175" y="201"/>
                  </a:cubicBezTo>
                  <a:cubicBezTo>
                    <a:pt x="140" y="218"/>
                    <a:pt x="125" y="237"/>
                    <a:pt x="76" y="237"/>
                  </a:cubicBezTo>
                  <a:cubicBezTo>
                    <a:pt x="50" y="237"/>
                    <a:pt x="35" y="210"/>
                    <a:pt x="39" y="191"/>
                  </a:cubicBezTo>
                  <a:cubicBezTo>
                    <a:pt x="48" y="156"/>
                    <a:pt x="162" y="79"/>
                    <a:pt x="228" y="110"/>
                  </a:cubicBezTo>
                  <a:cubicBezTo>
                    <a:pt x="223" y="86"/>
                    <a:pt x="185" y="12"/>
                    <a:pt x="169" y="0"/>
                  </a:cubicBezTo>
                  <a:cubicBezTo>
                    <a:pt x="125" y="12"/>
                    <a:pt x="158" y="6"/>
                    <a:pt x="134" y="41"/>
                  </a:cubicBezTo>
                  <a:cubicBezTo>
                    <a:pt x="126" y="54"/>
                    <a:pt x="133" y="47"/>
                    <a:pt x="117" y="58"/>
                  </a:cubicBezTo>
                  <a:cubicBezTo>
                    <a:pt x="84" y="84"/>
                    <a:pt x="0" y="102"/>
                    <a:pt x="0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4" name="Freeform 17">
              <a:extLst>
                <a:ext uri="{FF2B5EF4-FFF2-40B4-BE49-F238E27FC236}">
                  <a16:creationId xmlns:a16="http://schemas.microsoft.com/office/drawing/2014/main" id="{30CB7117-3F62-485B-AC02-555CEDCE05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4488" y="1903413"/>
              <a:ext cx="77788" cy="103188"/>
            </a:xfrm>
            <a:custGeom>
              <a:avLst/>
              <a:gdLst>
                <a:gd name="T0" fmla="*/ 169 w 339"/>
                <a:gd name="T1" fmla="*/ 304 h 445"/>
                <a:gd name="T2" fmla="*/ 172 w 339"/>
                <a:gd name="T3" fmla="*/ 307 h 445"/>
                <a:gd name="T4" fmla="*/ 169 w 339"/>
                <a:gd name="T5" fmla="*/ 304 h 445"/>
                <a:gd name="T6" fmla="*/ 195 w 339"/>
                <a:gd name="T7" fmla="*/ 228 h 445"/>
                <a:gd name="T8" fmla="*/ 254 w 339"/>
                <a:gd name="T9" fmla="*/ 245 h 445"/>
                <a:gd name="T10" fmla="*/ 195 w 339"/>
                <a:gd name="T11" fmla="*/ 304 h 445"/>
                <a:gd name="T12" fmla="*/ 222 w 339"/>
                <a:gd name="T13" fmla="*/ 272 h 445"/>
                <a:gd name="T14" fmla="*/ 195 w 339"/>
                <a:gd name="T15" fmla="*/ 228 h 445"/>
                <a:gd name="T16" fmla="*/ 119 w 339"/>
                <a:gd name="T17" fmla="*/ 144 h 445"/>
                <a:gd name="T18" fmla="*/ 152 w 339"/>
                <a:gd name="T19" fmla="*/ 177 h 445"/>
                <a:gd name="T20" fmla="*/ 119 w 339"/>
                <a:gd name="T21" fmla="*/ 144 h 445"/>
                <a:gd name="T22" fmla="*/ 271 w 339"/>
                <a:gd name="T23" fmla="*/ 203 h 445"/>
                <a:gd name="T24" fmla="*/ 246 w 339"/>
                <a:gd name="T25" fmla="*/ 203 h 445"/>
                <a:gd name="T26" fmla="*/ 262 w 339"/>
                <a:gd name="T27" fmla="*/ 59 h 445"/>
                <a:gd name="T28" fmla="*/ 271 w 339"/>
                <a:gd name="T29" fmla="*/ 203 h 445"/>
                <a:gd name="T30" fmla="*/ 0 w 339"/>
                <a:gd name="T31" fmla="*/ 220 h 445"/>
                <a:gd name="T32" fmla="*/ 59 w 339"/>
                <a:gd name="T33" fmla="*/ 211 h 445"/>
                <a:gd name="T34" fmla="*/ 117 w 339"/>
                <a:gd name="T35" fmla="*/ 264 h 445"/>
                <a:gd name="T36" fmla="*/ 93 w 339"/>
                <a:gd name="T37" fmla="*/ 338 h 445"/>
                <a:gd name="T38" fmla="*/ 25 w 339"/>
                <a:gd name="T39" fmla="*/ 313 h 445"/>
                <a:gd name="T40" fmla="*/ 19 w 339"/>
                <a:gd name="T41" fmla="*/ 386 h 445"/>
                <a:gd name="T42" fmla="*/ 263 w 339"/>
                <a:gd name="T43" fmla="*/ 339 h 445"/>
                <a:gd name="T44" fmla="*/ 300 w 339"/>
                <a:gd name="T45" fmla="*/ 266 h 445"/>
                <a:gd name="T46" fmla="*/ 339 w 339"/>
                <a:gd name="T47" fmla="*/ 194 h 445"/>
                <a:gd name="T48" fmla="*/ 296 w 339"/>
                <a:gd name="T49" fmla="*/ 194 h 445"/>
                <a:gd name="T50" fmla="*/ 322 w 339"/>
                <a:gd name="T51" fmla="*/ 67 h 445"/>
                <a:gd name="T52" fmla="*/ 296 w 339"/>
                <a:gd name="T53" fmla="*/ 25 h 445"/>
                <a:gd name="T54" fmla="*/ 161 w 339"/>
                <a:gd name="T55" fmla="*/ 93 h 445"/>
                <a:gd name="T56" fmla="*/ 161 w 339"/>
                <a:gd name="T57" fmla="*/ 0 h 445"/>
                <a:gd name="T58" fmla="*/ 54 w 339"/>
                <a:gd name="T59" fmla="*/ 104 h 445"/>
                <a:gd name="T60" fmla="*/ 0 w 339"/>
                <a:gd name="T61" fmla="*/ 22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39" h="445">
                  <a:moveTo>
                    <a:pt x="169" y="304"/>
                  </a:moveTo>
                  <a:lnTo>
                    <a:pt x="172" y="307"/>
                  </a:lnTo>
                  <a:cubicBezTo>
                    <a:pt x="172" y="307"/>
                    <a:pt x="169" y="305"/>
                    <a:pt x="169" y="304"/>
                  </a:cubicBezTo>
                  <a:close/>
                  <a:moveTo>
                    <a:pt x="195" y="228"/>
                  </a:moveTo>
                  <a:cubicBezTo>
                    <a:pt x="220" y="245"/>
                    <a:pt x="212" y="245"/>
                    <a:pt x="254" y="245"/>
                  </a:cubicBezTo>
                  <a:cubicBezTo>
                    <a:pt x="236" y="279"/>
                    <a:pt x="240" y="301"/>
                    <a:pt x="195" y="304"/>
                  </a:cubicBezTo>
                  <a:lnTo>
                    <a:pt x="222" y="272"/>
                  </a:lnTo>
                  <a:cubicBezTo>
                    <a:pt x="194" y="242"/>
                    <a:pt x="201" y="241"/>
                    <a:pt x="195" y="228"/>
                  </a:cubicBezTo>
                  <a:close/>
                  <a:moveTo>
                    <a:pt x="119" y="144"/>
                  </a:moveTo>
                  <a:cubicBezTo>
                    <a:pt x="148" y="151"/>
                    <a:pt x="145" y="148"/>
                    <a:pt x="152" y="177"/>
                  </a:cubicBezTo>
                  <a:cubicBezTo>
                    <a:pt x="110" y="167"/>
                    <a:pt x="124" y="175"/>
                    <a:pt x="119" y="144"/>
                  </a:cubicBezTo>
                  <a:close/>
                  <a:moveTo>
                    <a:pt x="271" y="203"/>
                  </a:moveTo>
                  <a:lnTo>
                    <a:pt x="246" y="203"/>
                  </a:lnTo>
                  <a:cubicBezTo>
                    <a:pt x="245" y="200"/>
                    <a:pt x="159" y="87"/>
                    <a:pt x="262" y="59"/>
                  </a:cubicBezTo>
                  <a:cubicBezTo>
                    <a:pt x="304" y="90"/>
                    <a:pt x="271" y="129"/>
                    <a:pt x="271" y="203"/>
                  </a:cubicBezTo>
                  <a:close/>
                  <a:moveTo>
                    <a:pt x="0" y="220"/>
                  </a:moveTo>
                  <a:cubicBezTo>
                    <a:pt x="0" y="273"/>
                    <a:pt x="21" y="221"/>
                    <a:pt x="59" y="211"/>
                  </a:cubicBezTo>
                  <a:lnTo>
                    <a:pt x="117" y="264"/>
                  </a:lnTo>
                  <a:cubicBezTo>
                    <a:pt x="113" y="286"/>
                    <a:pt x="103" y="318"/>
                    <a:pt x="93" y="338"/>
                  </a:cubicBezTo>
                  <a:cubicBezTo>
                    <a:pt x="77" y="331"/>
                    <a:pt x="44" y="317"/>
                    <a:pt x="25" y="313"/>
                  </a:cubicBezTo>
                  <a:cubicBezTo>
                    <a:pt x="14" y="338"/>
                    <a:pt x="3" y="359"/>
                    <a:pt x="19" y="386"/>
                  </a:cubicBezTo>
                  <a:cubicBezTo>
                    <a:pt x="55" y="445"/>
                    <a:pt x="210" y="443"/>
                    <a:pt x="263" y="339"/>
                  </a:cubicBezTo>
                  <a:cubicBezTo>
                    <a:pt x="273" y="318"/>
                    <a:pt x="286" y="286"/>
                    <a:pt x="300" y="266"/>
                  </a:cubicBezTo>
                  <a:cubicBezTo>
                    <a:pt x="325" y="229"/>
                    <a:pt x="338" y="248"/>
                    <a:pt x="339" y="194"/>
                  </a:cubicBezTo>
                  <a:lnTo>
                    <a:pt x="296" y="194"/>
                  </a:lnTo>
                  <a:lnTo>
                    <a:pt x="322" y="67"/>
                  </a:lnTo>
                  <a:cubicBezTo>
                    <a:pt x="322" y="47"/>
                    <a:pt x="308" y="43"/>
                    <a:pt x="296" y="25"/>
                  </a:cubicBezTo>
                  <a:cubicBezTo>
                    <a:pt x="194" y="27"/>
                    <a:pt x="219" y="77"/>
                    <a:pt x="161" y="93"/>
                  </a:cubicBezTo>
                  <a:lnTo>
                    <a:pt x="161" y="0"/>
                  </a:lnTo>
                  <a:cubicBezTo>
                    <a:pt x="62" y="0"/>
                    <a:pt x="96" y="14"/>
                    <a:pt x="54" y="104"/>
                  </a:cubicBezTo>
                  <a:cubicBezTo>
                    <a:pt x="38" y="138"/>
                    <a:pt x="0" y="185"/>
                    <a:pt x="0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5" name="Freeform 18">
              <a:extLst>
                <a:ext uri="{FF2B5EF4-FFF2-40B4-BE49-F238E27FC236}">
                  <a16:creationId xmlns:a16="http://schemas.microsoft.com/office/drawing/2014/main" id="{DFF8B5D3-B107-4F5C-88C3-91C947C4C5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3400" y="1709738"/>
              <a:ext cx="93663" cy="111125"/>
            </a:xfrm>
            <a:custGeom>
              <a:avLst/>
              <a:gdLst>
                <a:gd name="T0" fmla="*/ 182 w 401"/>
                <a:gd name="T1" fmla="*/ 347 h 474"/>
                <a:gd name="T2" fmla="*/ 185 w 401"/>
                <a:gd name="T3" fmla="*/ 350 h 474"/>
                <a:gd name="T4" fmla="*/ 182 w 401"/>
                <a:gd name="T5" fmla="*/ 347 h 474"/>
                <a:gd name="T6" fmla="*/ 114 w 401"/>
                <a:gd name="T7" fmla="*/ 305 h 474"/>
                <a:gd name="T8" fmla="*/ 140 w 401"/>
                <a:gd name="T9" fmla="*/ 339 h 474"/>
                <a:gd name="T10" fmla="*/ 114 w 401"/>
                <a:gd name="T11" fmla="*/ 339 h 474"/>
                <a:gd name="T12" fmla="*/ 114 w 401"/>
                <a:gd name="T13" fmla="*/ 305 h 474"/>
                <a:gd name="T14" fmla="*/ 165 w 401"/>
                <a:gd name="T15" fmla="*/ 305 h 474"/>
                <a:gd name="T16" fmla="*/ 173 w 401"/>
                <a:gd name="T17" fmla="*/ 306 h 474"/>
                <a:gd name="T18" fmla="*/ 165 w 401"/>
                <a:gd name="T19" fmla="*/ 305 h 474"/>
                <a:gd name="T20" fmla="*/ 182 w 401"/>
                <a:gd name="T21" fmla="*/ 203 h 474"/>
                <a:gd name="T22" fmla="*/ 148 w 401"/>
                <a:gd name="T23" fmla="*/ 254 h 474"/>
                <a:gd name="T24" fmla="*/ 182 w 401"/>
                <a:gd name="T25" fmla="*/ 203 h 474"/>
                <a:gd name="T26" fmla="*/ 182 w 401"/>
                <a:gd name="T27" fmla="*/ 203 h 474"/>
                <a:gd name="T28" fmla="*/ 228 w 401"/>
                <a:gd name="T29" fmla="*/ 165 h 474"/>
                <a:gd name="T30" fmla="*/ 259 w 401"/>
                <a:gd name="T31" fmla="*/ 152 h 474"/>
                <a:gd name="T32" fmla="*/ 277 w 401"/>
                <a:gd name="T33" fmla="*/ 149 h 474"/>
                <a:gd name="T34" fmla="*/ 323 w 401"/>
                <a:gd name="T35" fmla="*/ 189 h 474"/>
                <a:gd name="T36" fmla="*/ 318 w 401"/>
                <a:gd name="T37" fmla="*/ 313 h 474"/>
                <a:gd name="T38" fmla="*/ 275 w 401"/>
                <a:gd name="T39" fmla="*/ 347 h 474"/>
                <a:gd name="T40" fmla="*/ 241 w 401"/>
                <a:gd name="T41" fmla="*/ 203 h 474"/>
                <a:gd name="T42" fmla="*/ 182 w 401"/>
                <a:gd name="T43" fmla="*/ 203 h 474"/>
                <a:gd name="T44" fmla="*/ 89 w 401"/>
                <a:gd name="T45" fmla="*/ 17 h 474"/>
                <a:gd name="T46" fmla="*/ 80 w 401"/>
                <a:gd name="T47" fmla="*/ 68 h 474"/>
                <a:gd name="T48" fmla="*/ 30 w 401"/>
                <a:gd name="T49" fmla="*/ 118 h 474"/>
                <a:gd name="T50" fmla="*/ 114 w 401"/>
                <a:gd name="T51" fmla="*/ 195 h 474"/>
                <a:gd name="T52" fmla="*/ 97 w 401"/>
                <a:gd name="T53" fmla="*/ 254 h 474"/>
                <a:gd name="T54" fmla="*/ 21 w 401"/>
                <a:gd name="T55" fmla="*/ 254 h 474"/>
                <a:gd name="T56" fmla="*/ 123 w 401"/>
                <a:gd name="T57" fmla="*/ 423 h 474"/>
                <a:gd name="T58" fmla="*/ 123 w 401"/>
                <a:gd name="T59" fmla="*/ 372 h 474"/>
                <a:gd name="T60" fmla="*/ 157 w 401"/>
                <a:gd name="T61" fmla="*/ 372 h 474"/>
                <a:gd name="T62" fmla="*/ 216 w 401"/>
                <a:gd name="T63" fmla="*/ 423 h 474"/>
                <a:gd name="T64" fmla="*/ 224 w 401"/>
                <a:gd name="T65" fmla="*/ 474 h 474"/>
                <a:gd name="T66" fmla="*/ 275 w 401"/>
                <a:gd name="T67" fmla="*/ 389 h 474"/>
                <a:gd name="T68" fmla="*/ 351 w 401"/>
                <a:gd name="T69" fmla="*/ 135 h 474"/>
                <a:gd name="T70" fmla="*/ 213 w 401"/>
                <a:gd name="T71" fmla="*/ 141 h 474"/>
                <a:gd name="T72" fmla="*/ 165 w 401"/>
                <a:gd name="T73" fmla="*/ 161 h 474"/>
                <a:gd name="T74" fmla="*/ 148 w 401"/>
                <a:gd name="T75" fmla="*/ 0 h 474"/>
                <a:gd name="T76" fmla="*/ 140 w 401"/>
                <a:gd name="T77" fmla="*/ 63 h 474"/>
                <a:gd name="T78" fmla="*/ 89 w 401"/>
                <a:gd name="T79" fmla="*/ 17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01" h="474">
                  <a:moveTo>
                    <a:pt x="182" y="347"/>
                  </a:moveTo>
                  <a:lnTo>
                    <a:pt x="185" y="350"/>
                  </a:lnTo>
                  <a:cubicBezTo>
                    <a:pt x="184" y="349"/>
                    <a:pt x="181" y="348"/>
                    <a:pt x="182" y="347"/>
                  </a:cubicBezTo>
                  <a:close/>
                  <a:moveTo>
                    <a:pt x="114" y="305"/>
                  </a:moveTo>
                  <a:cubicBezTo>
                    <a:pt x="139" y="323"/>
                    <a:pt x="125" y="310"/>
                    <a:pt x="140" y="339"/>
                  </a:cubicBezTo>
                  <a:lnTo>
                    <a:pt x="114" y="339"/>
                  </a:lnTo>
                  <a:lnTo>
                    <a:pt x="114" y="305"/>
                  </a:lnTo>
                  <a:close/>
                  <a:moveTo>
                    <a:pt x="165" y="305"/>
                  </a:moveTo>
                  <a:cubicBezTo>
                    <a:pt x="167" y="287"/>
                    <a:pt x="210" y="307"/>
                    <a:pt x="173" y="306"/>
                  </a:cubicBezTo>
                  <a:cubicBezTo>
                    <a:pt x="170" y="305"/>
                    <a:pt x="163" y="324"/>
                    <a:pt x="165" y="305"/>
                  </a:cubicBezTo>
                  <a:close/>
                  <a:moveTo>
                    <a:pt x="182" y="203"/>
                  </a:moveTo>
                  <a:cubicBezTo>
                    <a:pt x="181" y="244"/>
                    <a:pt x="183" y="250"/>
                    <a:pt x="148" y="254"/>
                  </a:cubicBezTo>
                  <a:cubicBezTo>
                    <a:pt x="162" y="228"/>
                    <a:pt x="159" y="220"/>
                    <a:pt x="182" y="203"/>
                  </a:cubicBezTo>
                  <a:close/>
                  <a:moveTo>
                    <a:pt x="182" y="203"/>
                  </a:moveTo>
                  <a:cubicBezTo>
                    <a:pt x="194" y="185"/>
                    <a:pt x="206" y="176"/>
                    <a:pt x="228" y="165"/>
                  </a:cubicBezTo>
                  <a:cubicBezTo>
                    <a:pt x="233" y="163"/>
                    <a:pt x="259" y="152"/>
                    <a:pt x="259" y="152"/>
                  </a:cubicBezTo>
                  <a:cubicBezTo>
                    <a:pt x="262" y="152"/>
                    <a:pt x="277" y="149"/>
                    <a:pt x="277" y="149"/>
                  </a:cubicBezTo>
                  <a:cubicBezTo>
                    <a:pt x="303" y="149"/>
                    <a:pt x="316" y="164"/>
                    <a:pt x="323" y="189"/>
                  </a:cubicBezTo>
                  <a:cubicBezTo>
                    <a:pt x="331" y="219"/>
                    <a:pt x="326" y="285"/>
                    <a:pt x="318" y="313"/>
                  </a:cubicBezTo>
                  <a:cubicBezTo>
                    <a:pt x="309" y="343"/>
                    <a:pt x="309" y="344"/>
                    <a:pt x="275" y="347"/>
                  </a:cubicBezTo>
                  <a:cubicBezTo>
                    <a:pt x="260" y="283"/>
                    <a:pt x="241" y="296"/>
                    <a:pt x="241" y="203"/>
                  </a:cubicBezTo>
                  <a:lnTo>
                    <a:pt x="182" y="203"/>
                  </a:lnTo>
                  <a:close/>
                  <a:moveTo>
                    <a:pt x="89" y="17"/>
                  </a:moveTo>
                  <a:cubicBezTo>
                    <a:pt x="86" y="52"/>
                    <a:pt x="80" y="36"/>
                    <a:pt x="80" y="68"/>
                  </a:cubicBezTo>
                  <a:cubicBezTo>
                    <a:pt x="80" y="112"/>
                    <a:pt x="114" y="118"/>
                    <a:pt x="30" y="118"/>
                  </a:cubicBezTo>
                  <a:cubicBezTo>
                    <a:pt x="31" y="187"/>
                    <a:pt x="62" y="167"/>
                    <a:pt x="114" y="195"/>
                  </a:cubicBezTo>
                  <a:cubicBezTo>
                    <a:pt x="107" y="226"/>
                    <a:pt x="100" y="218"/>
                    <a:pt x="97" y="254"/>
                  </a:cubicBezTo>
                  <a:cubicBezTo>
                    <a:pt x="45" y="253"/>
                    <a:pt x="74" y="242"/>
                    <a:pt x="21" y="254"/>
                  </a:cubicBezTo>
                  <a:cubicBezTo>
                    <a:pt x="0" y="345"/>
                    <a:pt x="9" y="414"/>
                    <a:pt x="123" y="423"/>
                  </a:cubicBezTo>
                  <a:lnTo>
                    <a:pt x="123" y="372"/>
                  </a:lnTo>
                  <a:lnTo>
                    <a:pt x="157" y="372"/>
                  </a:lnTo>
                  <a:cubicBezTo>
                    <a:pt x="157" y="429"/>
                    <a:pt x="157" y="423"/>
                    <a:pt x="216" y="423"/>
                  </a:cubicBezTo>
                  <a:cubicBezTo>
                    <a:pt x="221" y="443"/>
                    <a:pt x="224" y="448"/>
                    <a:pt x="224" y="474"/>
                  </a:cubicBezTo>
                  <a:cubicBezTo>
                    <a:pt x="265" y="453"/>
                    <a:pt x="271" y="445"/>
                    <a:pt x="275" y="389"/>
                  </a:cubicBezTo>
                  <a:cubicBezTo>
                    <a:pt x="401" y="389"/>
                    <a:pt x="351" y="263"/>
                    <a:pt x="351" y="135"/>
                  </a:cubicBezTo>
                  <a:cubicBezTo>
                    <a:pt x="231" y="107"/>
                    <a:pt x="263" y="115"/>
                    <a:pt x="213" y="141"/>
                  </a:cubicBezTo>
                  <a:cubicBezTo>
                    <a:pt x="194" y="152"/>
                    <a:pt x="187" y="156"/>
                    <a:pt x="165" y="161"/>
                  </a:cubicBezTo>
                  <a:cubicBezTo>
                    <a:pt x="191" y="50"/>
                    <a:pt x="280" y="70"/>
                    <a:pt x="148" y="0"/>
                  </a:cubicBezTo>
                  <a:cubicBezTo>
                    <a:pt x="150" y="27"/>
                    <a:pt x="173" y="61"/>
                    <a:pt x="140" y="63"/>
                  </a:cubicBezTo>
                  <a:cubicBezTo>
                    <a:pt x="106" y="65"/>
                    <a:pt x="142" y="53"/>
                    <a:pt x="8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6" name="Freeform 19">
              <a:extLst>
                <a:ext uri="{FF2B5EF4-FFF2-40B4-BE49-F238E27FC236}">
                  <a16:creationId xmlns:a16="http://schemas.microsoft.com/office/drawing/2014/main" id="{0FD52AC2-91C2-45E1-AB39-EA5412AEFF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46638" y="1912938"/>
              <a:ext cx="114300" cy="84138"/>
            </a:xfrm>
            <a:custGeom>
              <a:avLst/>
              <a:gdLst>
                <a:gd name="T0" fmla="*/ 279 w 491"/>
                <a:gd name="T1" fmla="*/ 240 h 360"/>
                <a:gd name="T2" fmla="*/ 313 w 491"/>
                <a:gd name="T3" fmla="*/ 282 h 360"/>
                <a:gd name="T4" fmla="*/ 294 w 491"/>
                <a:gd name="T5" fmla="*/ 268 h 360"/>
                <a:gd name="T6" fmla="*/ 279 w 491"/>
                <a:gd name="T7" fmla="*/ 240 h 360"/>
                <a:gd name="T8" fmla="*/ 279 w 491"/>
                <a:gd name="T9" fmla="*/ 181 h 360"/>
                <a:gd name="T10" fmla="*/ 282 w 491"/>
                <a:gd name="T11" fmla="*/ 183 h 360"/>
                <a:gd name="T12" fmla="*/ 279 w 491"/>
                <a:gd name="T13" fmla="*/ 181 h 360"/>
                <a:gd name="T14" fmla="*/ 237 w 491"/>
                <a:gd name="T15" fmla="*/ 130 h 360"/>
                <a:gd name="T16" fmla="*/ 247 w 491"/>
                <a:gd name="T17" fmla="*/ 138 h 360"/>
                <a:gd name="T18" fmla="*/ 237 w 491"/>
                <a:gd name="T19" fmla="*/ 130 h 360"/>
                <a:gd name="T20" fmla="*/ 321 w 491"/>
                <a:gd name="T21" fmla="*/ 113 h 360"/>
                <a:gd name="T22" fmla="*/ 372 w 491"/>
                <a:gd name="T23" fmla="*/ 113 h 360"/>
                <a:gd name="T24" fmla="*/ 372 w 491"/>
                <a:gd name="T25" fmla="*/ 122 h 360"/>
                <a:gd name="T26" fmla="*/ 321 w 491"/>
                <a:gd name="T27" fmla="*/ 122 h 360"/>
                <a:gd name="T28" fmla="*/ 321 w 491"/>
                <a:gd name="T29" fmla="*/ 113 h 360"/>
                <a:gd name="T30" fmla="*/ 279 w 491"/>
                <a:gd name="T31" fmla="*/ 113 h 360"/>
                <a:gd name="T32" fmla="*/ 293 w 491"/>
                <a:gd name="T33" fmla="*/ 117 h 360"/>
                <a:gd name="T34" fmla="*/ 279 w 491"/>
                <a:gd name="T35" fmla="*/ 113 h 360"/>
                <a:gd name="T36" fmla="*/ 0 w 491"/>
                <a:gd name="T37" fmla="*/ 54 h 360"/>
                <a:gd name="T38" fmla="*/ 243 w 491"/>
                <a:gd name="T39" fmla="*/ 184 h 360"/>
                <a:gd name="T40" fmla="*/ 299 w 491"/>
                <a:gd name="T41" fmla="*/ 339 h 360"/>
                <a:gd name="T42" fmla="*/ 333 w 491"/>
                <a:gd name="T43" fmla="*/ 355 h 360"/>
                <a:gd name="T44" fmla="*/ 330 w 491"/>
                <a:gd name="T45" fmla="*/ 215 h 360"/>
                <a:gd name="T46" fmla="*/ 491 w 491"/>
                <a:gd name="T47" fmla="*/ 147 h 360"/>
                <a:gd name="T48" fmla="*/ 398 w 491"/>
                <a:gd name="T49" fmla="*/ 155 h 360"/>
                <a:gd name="T50" fmla="*/ 398 w 491"/>
                <a:gd name="T51" fmla="*/ 138 h 360"/>
                <a:gd name="T52" fmla="*/ 465 w 491"/>
                <a:gd name="T53" fmla="*/ 96 h 360"/>
                <a:gd name="T54" fmla="*/ 355 w 491"/>
                <a:gd name="T55" fmla="*/ 88 h 360"/>
                <a:gd name="T56" fmla="*/ 389 w 491"/>
                <a:gd name="T57" fmla="*/ 20 h 360"/>
                <a:gd name="T58" fmla="*/ 296 w 491"/>
                <a:gd name="T59" fmla="*/ 62 h 360"/>
                <a:gd name="T60" fmla="*/ 279 w 491"/>
                <a:gd name="T61" fmla="*/ 71 h 360"/>
                <a:gd name="T62" fmla="*/ 262 w 491"/>
                <a:gd name="T63" fmla="*/ 45 h 360"/>
                <a:gd name="T64" fmla="*/ 194 w 491"/>
                <a:gd name="T65" fmla="*/ 79 h 360"/>
                <a:gd name="T66" fmla="*/ 220 w 491"/>
                <a:gd name="T67" fmla="*/ 122 h 360"/>
                <a:gd name="T68" fmla="*/ 101 w 491"/>
                <a:gd name="T69" fmla="*/ 62 h 360"/>
                <a:gd name="T70" fmla="*/ 110 w 491"/>
                <a:gd name="T71" fmla="*/ 3 h 360"/>
                <a:gd name="T72" fmla="*/ 39 w 491"/>
                <a:gd name="T73" fmla="*/ 8 h 360"/>
                <a:gd name="T74" fmla="*/ 0 w 491"/>
                <a:gd name="T75" fmla="*/ 54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1" h="360">
                  <a:moveTo>
                    <a:pt x="279" y="240"/>
                  </a:moveTo>
                  <a:cubicBezTo>
                    <a:pt x="309" y="248"/>
                    <a:pt x="310" y="248"/>
                    <a:pt x="313" y="282"/>
                  </a:cubicBezTo>
                  <a:cubicBezTo>
                    <a:pt x="306" y="278"/>
                    <a:pt x="302" y="277"/>
                    <a:pt x="294" y="268"/>
                  </a:cubicBezTo>
                  <a:cubicBezTo>
                    <a:pt x="272" y="243"/>
                    <a:pt x="287" y="255"/>
                    <a:pt x="279" y="240"/>
                  </a:cubicBezTo>
                  <a:close/>
                  <a:moveTo>
                    <a:pt x="279" y="181"/>
                  </a:moveTo>
                  <a:lnTo>
                    <a:pt x="282" y="183"/>
                  </a:lnTo>
                  <a:cubicBezTo>
                    <a:pt x="282" y="183"/>
                    <a:pt x="278" y="182"/>
                    <a:pt x="279" y="181"/>
                  </a:cubicBezTo>
                  <a:close/>
                  <a:moveTo>
                    <a:pt x="237" y="130"/>
                  </a:moveTo>
                  <a:cubicBezTo>
                    <a:pt x="251" y="116"/>
                    <a:pt x="264" y="151"/>
                    <a:pt x="247" y="138"/>
                  </a:cubicBezTo>
                  <a:cubicBezTo>
                    <a:pt x="241" y="134"/>
                    <a:pt x="225" y="142"/>
                    <a:pt x="237" y="130"/>
                  </a:cubicBezTo>
                  <a:close/>
                  <a:moveTo>
                    <a:pt x="321" y="113"/>
                  </a:moveTo>
                  <a:lnTo>
                    <a:pt x="372" y="113"/>
                  </a:lnTo>
                  <a:lnTo>
                    <a:pt x="372" y="122"/>
                  </a:lnTo>
                  <a:lnTo>
                    <a:pt x="321" y="122"/>
                  </a:lnTo>
                  <a:lnTo>
                    <a:pt x="321" y="113"/>
                  </a:lnTo>
                  <a:close/>
                  <a:moveTo>
                    <a:pt x="279" y="113"/>
                  </a:moveTo>
                  <a:cubicBezTo>
                    <a:pt x="288" y="104"/>
                    <a:pt x="325" y="126"/>
                    <a:pt x="293" y="117"/>
                  </a:cubicBezTo>
                  <a:cubicBezTo>
                    <a:pt x="286" y="116"/>
                    <a:pt x="265" y="127"/>
                    <a:pt x="279" y="113"/>
                  </a:cubicBezTo>
                  <a:close/>
                  <a:moveTo>
                    <a:pt x="0" y="54"/>
                  </a:moveTo>
                  <a:cubicBezTo>
                    <a:pt x="0" y="153"/>
                    <a:pt x="138" y="47"/>
                    <a:pt x="243" y="184"/>
                  </a:cubicBezTo>
                  <a:cubicBezTo>
                    <a:pt x="285" y="239"/>
                    <a:pt x="216" y="280"/>
                    <a:pt x="299" y="339"/>
                  </a:cubicBezTo>
                  <a:cubicBezTo>
                    <a:pt x="303" y="341"/>
                    <a:pt x="331" y="355"/>
                    <a:pt x="333" y="355"/>
                  </a:cubicBezTo>
                  <a:cubicBezTo>
                    <a:pt x="402" y="360"/>
                    <a:pt x="333" y="255"/>
                    <a:pt x="330" y="215"/>
                  </a:cubicBezTo>
                  <a:cubicBezTo>
                    <a:pt x="466" y="183"/>
                    <a:pt x="489" y="225"/>
                    <a:pt x="491" y="147"/>
                  </a:cubicBezTo>
                  <a:cubicBezTo>
                    <a:pt x="446" y="151"/>
                    <a:pt x="438" y="164"/>
                    <a:pt x="398" y="155"/>
                  </a:cubicBezTo>
                  <a:lnTo>
                    <a:pt x="398" y="138"/>
                  </a:lnTo>
                  <a:cubicBezTo>
                    <a:pt x="445" y="140"/>
                    <a:pt x="464" y="159"/>
                    <a:pt x="465" y="96"/>
                  </a:cubicBezTo>
                  <a:cubicBezTo>
                    <a:pt x="398" y="96"/>
                    <a:pt x="412" y="101"/>
                    <a:pt x="355" y="88"/>
                  </a:cubicBezTo>
                  <a:cubicBezTo>
                    <a:pt x="374" y="59"/>
                    <a:pt x="385" y="65"/>
                    <a:pt x="389" y="20"/>
                  </a:cubicBezTo>
                  <a:cubicBezTo>
                    <a:pt x="351" y="23"/>
                    <a:pt x="337" y="40"/>
                    <a:pt x="296" y="62"/>
                  </a:cubicBezTo>
                  <a:lnTo>
                    <a:pt x="279" y="71"/>
                  </a:lnTo>
                  <a:cubicBezTo>
                    <a:pt x="260" y="58"/>
                    <a:pt x="269" y="69"/>
                    <a:pt x="262" y="45"/>
                  </a:cubicBezTo>
                  <a:cubicBezTo>
                    <a:pt x="233" y="48"/>
                    <a:pt x="194" y="49"/>
                    <a:pt x="194" y="79"/>
                  </a:cubicBezTo>
                  <a:cubicBezTo>
                    <a:pt x="194" y="115"/>
                    <a:pt x="203" y="75"/>
                    <a:pt x="220" y="122"/>
                  </a:cubicBezTo>
                  <a:lnTo>
                    <a:pt x="101" y="62"/>
                  </a:lnTo>
                  <a:cubicBezTo>
                    <a:pt x="102" y="25"/>
                    <a:pt x="107" y="36"/>
                    <a:pt x="110" y="3"/>
                  </a:cubicBezTo>
                  <a:cubicBezTo>
                    <a:pt x="83" y="3"/>
                    <a:pt x="62" y="0"/>
                    <a:pt x="39" y="8"/>
                  </a:cubicBezTo>
                  <a:cubicBezTo>
                    <a:pt x="22" y="15"/>
                    <a:pt x="0" y="34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7" name="Freeform 20">
              <a:extLst>
                <a:ext uri="{FF2B5EF4-FFF2-40B4-BE49-F238E27FC236}">
                  <a16:creationId xmlns:a16="http://schemas.microsoft.com/office/drawing/2014/main" id="{7169669B-8C1F-4949-8442-A9F7B219EE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7113" y="2320926"/>
              <a:ext cx="80963" cy="87313"/>
            </a:xfrm>
            <a:custGeom>
              <a:avLst/>
              <a:gdLst>
                <a:gd name="T0" fmla="*/ 153 w 348"/>
                <a:gd name="T1" fmla="*/ 178 h 373"/>
                <a:gd name="T2" fmla="*/ 45 w 348"/>
                <a:gd name="T3" fmla="*/ 212 h 373"/>
                <a:gd name="T4" fmla="*/ 68 w 348"/>
                <a:gd name="T5" fmla="*/ 169 h 373"/>
                <a:gd name="T6" fmla="*/ 153 w 348"/>
                <a:gd name="T7" fmla="*/ 178 h 373"/>
                <a:gd name="T8" fmla="*/ 127 w 348"/>
                <a:gd name="T9" fmla="*/ 356 h 373"/>
                <a:gd name="T10" fmla="*/ 136 w 348"/>
                <a:gd name="T11" fmla="*/ 364 h 373"/>
                <a:gd name="T12" fmla="*/ 195 w 348"/>
                <a:gd name="T13" fmla="*/ 373 h 373"/>
                <a:gd name="T14" fmla="*/ 221 w 348"/>
                <a:gd name="T15" fmla="*/ 186 h 373"/>
                <a:gd name="T16" fmla="*/ 153 w 348"/>
                <a:gd name="T17" fmla="*/ 178 h 373"/>
                <a:gd name="T18" fmla="*/ 153 w 348"/>
                <a:gd name="T19" fmla="*/ 144 h 373"/>
                <a:gd name="T20" fmla="*/ 94 w 348"/>
                <a:gd name="T21" fmla="*/ 126 h 373"/>
                <a:gd name="T22" fmla="*/ 94 w 348"/>
                <a:gd name="T23" fmla="*/ 102 h 373"/>
                <a:gd name="T24" fmla="*/ 204 w 348"/>
                <a:gd name="T25" fmla="*/ 135 h 373"/>
                <a:gd name="T26" fmla="*/ 280 w 348"/>
                <a:gd name="T27" fmla="*/ 212 h 373"/>
                <a:gd name="T28" fmla="*/ 324 w 348"/>
                <a:gd name="T29" fmla="*/ 172 h 373"/>
                <a:gd name="T30" fmla="*/ 348 w 348"/>
                <a:gd name="T31" fmla="*/ 102 h 373"/>
                <a:gd name="T32" fmla="*/ 194 w 348"/>
                <a:gd name="T33" fmla="*/ 52 h 373"/>
                <a:gd name="T34" fmla="*/ 170 w 348"/>
                <a:gd name="T35" fmla="*/ 0 h 373"/>
                <a:gd name="T36" fmla="*/ 127 w 348"/>
                <a:gd name="T37" fmla="*/ 0 h 373"/>
                <a:gd name="T38" fmla="*/ 0 w 348"/>
                <a:gd name="T39" fmla="*/ 229 h 373"/>
                <a:gd name="T40" fmla="*/ 68 w 348"/>
                <a:gd name="T41" fmla="*/ 305 h 373"/>
                <a:gd name="T42" fmla="*/ 212 w 348"/>
                <a:gd name="T43" fmla="*/ 246 h 373"/>
                <a:gd name="T44" fmla="*/ 110 w 348"/>
                <a:gd name="T45" fmla="*/ 305 h 373"/>
                <a:gd name="T46" fmla="*/ 127 w 348"/>
                <a:gd name="T47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8" h="373">
                  <a:moveTo>
                    <a:pt x="153" y="178"/>
                  </a:moveTo>
                  <a:cubicBezTo>
                    <a:pt x="137" y="192"/>
                    <a:pt x="55" y="260"/>
                    <a:pt x="45" y="212"/>
                  </a:cubicBezTo>
                  <a:cubicBezTo>
                    <a:pt x="41" y="191"/>
                    <a:pt x="56" y="188"/>
                    <a:pt x="68" y="169"/>
                  </a:cubicBezTo>
                  <a:cubicBezTo>
                    <a:pt x="113" y="169"/>
                    <a:pt x="118" y="170"/>
                    <a:pt x="153" y="178"/>
                  </a:cubicBezTo>
                  <a:close/>
                  <a:moveTo>
                    <a:pt x="127" y="356"/>
                  </a:moveTo>
                  <a:lnTo>
                    <a:pt x="136" y="364"/>
                  </a:lnTo>
                  <a:cubicBezTo>
                    <a:pt x="169" y="367"/>
                    <a:pt x="158" y="372"/>
                    <a:pt x="195" y="373"/>
                  </a:cubicBezTo>
                  <a:cubicBezTo>
                    <a:pt x="206" y="325"/>
                    <a:pt x="307" y="240"/>
                    <a:pt x="221" y="186"/>
                  </a:cubicBezTo>
                  <a:cubicBezTo>
                    <a:pt x="190" y="166"/>
                    <a:pt x="191" y="175"/>
                    <a:pt x="153" y="178"/>
                  </a:cubicBezTo>
                  <a:lnTo>
                    <a:pt x="153" y="144"/>
                  </a:lnTo>
                  <a:lnTo>
                    <a:pt x="94" y="126"/>
                  </a:lnTo>
                  <a:lnTo>
                    <a:pt x="94" y="102"/>
                  </a:lnTo>
                  <a:cubicBezTo>
                    <a:pt x="178" y="102"/>
                    <a:pt x="152" y="105"/>
                    <a:pt x="204" y="135"/>
                  </a:cubicBezTo>
                  <a:cubicBezTo>
                    <a:pt x="244" y="159"/>
                    <a:pt x="267" y="158"/>
                    <a:pt x="280" y="212"/>
                  </a:cubicBezTo>
                  <a:cubicBezTo>
                    <a:pt x="308" y="204"/>
                    <a:pt x="310" y="195"/>
                    <a:pt x="324" y="172"/>
                  </a:cubicBezTo>
                  <a:cubicBezTo>
                    <a:pt x="339" y="148"/>
                    <a:pt x="347" y="137"/>
                    <a:pt x="348" y="102"/>
                  </a:cubicBezTo>
                  <a:cubicBezTo>
                    <a:pt x="289" y="115"/>
                    <a:pt x="240" y="87"/>
                    <a:pt x="194" y="52"/>
                  </a:cubicBezTo>
                  <a:cubicBezTo>
                    <a:pt x="171" y="33"/>
                    <a:pt x="171" y="39"/>
                    <a:pt x="170" y="0"/>
                  </a:cubicBezTo>
                  <a:lnTo>
                    <a:pt x="127" y="0"/>
                  </a:lnTo>
                  <a:cubicBezTo>
                    <a:pt x="125" y="87"/>
                    <a:pt x="18" y="154"/>
                    <a:pt x="0" y="229"/>
                  </a:cubicBezTo>
                  <a:cubicBezTo>
                    <a:pt x="14" y="249"/>
                    <a:pt x="48" y="291"/>
                    <a:pt x="68" y="305"/>
                  </a:cubicBezTo>
                  <a:cubicBezTo>
                    <a:pt x="177" y="280"/>
                    <a:pt x="137" y="247"/>
                    <a:pt x="212" y="246"/>
                  </a:cubicBezTo>
                  <a:cubicBezTo>
                    <a:pt x="210" y="327"/>
                    <a:pt x="171" y="334"/>
                    <a:pt x="110" y="305"/>
                  </a:cubicBezTo>
                  <a:cubicBezTo>
                    <a:pt x="113" y="334"/>
                    <a:pt x="117" y="336"/>
                    <a:pt x="127" y="3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8" name="Freeform 21">
              <a:extLst>
                <a:ext uri="{FF2B5EF4-FFF2-40B4-BE49-F238E27FC236}">
                  <a16:creationId xmlns:a16="http://schemas.microsoft.com/office/drawing/2014/main" id="{126B000D-936F-4052-9E8C-DBD8850612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6138" y="1728788"/>
              <a:ext cx="77788" cy="79375"/>
            </a:xfrm>
            <a:custGeom>
              <a:avLst/>
              <a:gdLst>
                <a:gd name="T0" fmla="*/ 161 w 331"/>
                <a:gd name="T1" fmla="*/ 127 h 339"/>
                <a:gd name="T2" fmla="*/ 43 w 331"/>
                <a:gd name="T3" fmla="*/ 144 h 339"/>
                <a:gd name="T4" fmla="*/ 136 w 331"/>
                <a:gd name="T5" fmla="*/ 186 h 339"/>
                <a:gd name="T6" fmla="*/ 0 w 331"/>
                <a:gd name="T7" fmla="*/ 279 h 339"/>
                <a:gd name="T8" fmla="*/ 181 w 331"/>
                <a:gd name="T9" fmla="*/ 231 h 339"/>
                <a:gd name="T10" fmla="*/ 331 w 331"/>
                <a:gd name="T11" fmla="*/ 186 h 339"/>
                <a:gd name="T12" fmla="*/ 263 w 331"/>
                <a:gd name="T13" fmla="*/ 127 h 339"/>
                <a:gd name="T14" fmla="*/ 212 w 331"/>
                <a:gd name="T15" fmla="*/ 0 h 339"/>
                <a:gd name="T16" fmla="*/ 195 w 331"/>
                <a:gd name="T17" fmla="*/ 67 h 339"/>
                <a:gd name="T18" fmla="*/ 161 w 331"/>
                <a:gd name="T19" fmla="*/ 127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1" h="339">
                  <a:moveTo>
                    <a:pt x="161" y="127"/>
                  </a:moveTo>
                  <a:cubicBezTo>
                    <a:pt x="68" y="127"/>
                    <a:pt x="43" y="51"/>
                    <a:pt x="43" y="144"/>
                  </a:cubicBezTo>
                  <a:cubicBezTo>
                    <a:pt x="43" y="189"/>
                    <a:pt x="91" y="186"/>
                    <a:pt x="136" y="186"/>
                  </a:cubicBezTo>
                  <a:cubicBezTo>
                    <a:pt x="73" y="280"/>
                    <a:pt x="0" y="206"/>
                    <a:pt x="0" y="279"/>
                  </a:cubicBezTo>
                  <a:cubicBezTo>
                    <a:pt x="0" y="321"/>
                    <a:pt x="93" y="339"/>
                    <a:pt x="181" y="231"/>
                  </a:cubicBezTo>
                  <a:cubicBezTo>
                    <a:pt x="233" y="167"/>
                    <a:pt x="252" y="186"/>
                    <a:pt x="331" y="186"/>
                  </a:cubicBezTo>
                  <a:cubicBezTo>
                    <a:pt x="320" y="140"/>
                    <a:pt x="319" y="128"/>
                    <a:pt x="263" y="127"/>
                  </a:cubicBezTo>
                  <a:cubicBezTo>
                    <a:pt x="264" y="75"/>
                    <a:pt x="301" y="20"/>
                    <a:pt x="212" y="0"/>
                  </a:cubicBezTo>
                  <a:cubicBezTo>
                    <a:pt x="210" y="29"/>
                    <a:pt x="202" y="41"/>
                    <a:pt x="195" y="67"/>
                  </a:cubicBezTo>
                  <a:cubicBezTo>
                    <a:pt x="188" y="96"/>
                    <a:pt x="192" y="127"/>
                    <a:pt x="161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9" name="Freeform 22">
              <a:extLst>
                <a:ext uri="{FF2B5EF4-FFF2-40B4-BE49-F238E27FC236}">
                  <a16:creationId xmlns:a16="http://schemas.microsoft.com/office/drawing/2014/main" id="{01A1D06B-008E-4FD6-B762-EB4957B8C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2450" y="2473326"/>
              <a:ext cx="66675" cy="68263"/>
            </a:xfrm>
            <a:custGeom>
              <a:avLst/>
              <a:gdLst>
                <a:gd name="T0" fmla="*/ 0 w 293"/>
                <a:gd name="T1" fmla="*/ 203 h 296"/>
                <a:gd name="T2" fmla="*/ 0 w 293"/>
                <a:gd name="T3" fmla="*/ 237 h 296"/>
                <a:gd name="T4" fmla="*/ 212 w 293"/>
                <a:gd name="T5" fmla="*/ 296 h 296"/>
                <a:gd name="T6" fmla="*/ 237 w 293"/>
                <a:gd name="T7" fmla="*/ 237 h 296"/>
                <a:gd name="T8" fmla="*/ 224 w 293"/>
                <a:gd name="T9" fmla="*/ 219 h 296"/>
                <a:gd name="T10" fmla="*/ 208 w 293"/>
                <a:gd name="T11" fmla="*/ 223 h 296"/>
                <a:gd name="T12" fmla="*/ 173 w 293"/>
                <a:gd name="T13" fmla="*/ 242 h 296"/>
                <a:gd name="T14" fmla="*/ 102 w 293"/>
                <a:gd name="T15" fmla="*/ 229 h 296"/>
                <a:gd name="T16" fmla="*/ 119 w 293"/>
                <a:gd name="T17" fmla="*/ 169 h 296"/>
                <a:gd name="T18" fmla="*/ 161 w 293"/>
                <a:gd name="T19" fmla="*/ 220 h 296"/>
                <a:gd name="T20" fmla="*/ 212 w 293"/>
                <a:gd name="T21" fmla="*/ 119 h 296"/>
                <a:gd name="T22" fmla="*/ 144 w 293"/>
                <a:gd name="T23" fmla="*/ 136 h 296"/>
                <a:gd name="T24" fmla="*/ 229 w 293"/>
                <a:gd name="T25" fmla="*/ 161 h 296"/>
                <a:gd name="T26" fmla="*/ 288 w 293"/>
                <a:gd name="T27" fmla="*/ 85 h 296"/>
                <a:gd name="T28" fmla="*/ 85 w 293"/>
                <a:gd name="T29" fmla="*/ 0 h 296"/>
                <a:gd name="T30" fmla="*/ 97 w 293"/>
                <a:gd name="T31" fmla="*/ 58 h 296"/>
                <a:gd name="T32" fmla="*/ 55 w 293"/>
                <a:gd name="T33" fmla="*/ 173 h 296"/>
                <a:gd name="T34" fmla="*/ 0 w 293"/>
                <a:gd name="T35" fmla="*/ 20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3" h="296">
                  <a:moveTo>
                    <a:pt x="0" y="203"/>
                  </a:moveTo>
                  <a:lnTo>
                    <a:pt x="0" y="237"/>
                  </a:lnTo>
                  <a:cubicBezTo>
                    <a:pt x="83" y="244"/>
                    <a:pt x="103" y="296"/>
                    <a:pt x="212" y="296"/>
                  </a:cubicBezTo>
                  <a:cubicBezTo>
                    <a:pt x="220" y="263"/>
                    <a:pt x="231" y="258"/>
                    <a:pt x="237" y="237"/>
                  </a:cubicBezTo>
                  <a:cubicBezTo>
                    <a:pt x="240" y="227"/>
                    <a:pt x="250" y="215"/>
                    <a:pt x="224" y="219"/>
                  </a:cubicBezTo>
                  <a:cubicBezTo>
                    <a:pt x="217" y="220"/>
                    <a:pt x="214" y="220"/>
                    <a:pt x="208" y="223"/>
                  </a:cubicBezTo>
                  <a:cubicBezTo>
                    <a:pt x="192" y="229"/>
                    <a:pt x="188" y="234"/>
                    <a:pt x="173" y="242"/>
                  </a:cubicBezTo>
                  <a:cubicBezTo>
                    <a:pt x="135" y="263"/>
                    <a:pt x="135" y="251"/>
                    <a:pt x="102" y="229"/>
                  </a:cubicBezTo>
                  <a:cubicBezTo>
                    <a:pt x="109" y="197"/>
                    <a:pt x="116" y="205"/>
                    <a:pt x="119" y="169"/>
                  </a:cubicBezTo>
                  <a:cubicBezTo>
                    <a:pt x="167" y="170"/>
                    <a:pt x="161" y="173"/>
                    <a:pt x="161" y="220"/>
                  </a:cubicBezTo>
                  <a:cubicBezTo>
                    <a:pt x="191" y="201"/>
                    <a:pt x="208" y="163"/>
                    <a:pt x="212" y="119"/>
                  </a:cubicBezTo>
                  <a:cubicBezTo>
                    <a:pt x="195" y="127"/>
                    <a:pt x="166" y="131"/>
                    <a:pt x="144" y="136"/>
                  </a:cubicBezTo>
                  <a:cubicBezTo>
                    <a:pt x="152" y="42"/>
                    <a:pt x="229" y="60"/>
                    <a:pt x="229" y="161"/>
                  </a:cubicBezTo>
                  <a:cubicBezTo>
                    <a:pt x="293" y="156"/>
                    <a:pt x="266" y="132"/>
                    <a:pt x="288" y="85"/>
                  </a:cubicBezTo>
                  <a:cubicBezTo>
                    <a:pt x="186" y="31"/>
                    <a:pt x="142" y="28"/>
                    <a:pt x="85" y="0"/>
                  </a:cubicBezTo>
                  <a:cubicBezTo>
                    <a:pt x="88" y="29"/>
                    <a:pt x="98" y="39"/>
                    <a:pt x="97" y="58"/>
                  </a:cubicBezTo>
                  <a:lnTo>
                    <a:pt x="55" y="173"/>
                  </a:lnTo>
                  <a:cubicBezTo>
                    <a:pt x="39" y="206"/>
                    <a:pt x="44" y="203"/>
                    <a:pt x="0" y="2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0" name="Freeform 23">
              <a:extLst>
                <a:ext uri="{FF2B5EF4-FFF2-40B4-BE49-F238E27FC236}">
                  <a16:creationId xmlns:a16="http://schemas.microsoft.com/office/drawing/2014/main" id="{2B5CD12E-CE01-4FF8-9C39-FC424BAB2C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1788" y="2263776"/>
              <a:ext cx="57150" cy="57150"/>
            </a:xfrm>
            <a:custGeom>
              <a:avLst/>
              <a:gdLst>
                <a:gd name="T0" fmla="*/ 36 w 248"/>
                <a:gd name="T1" fmla="*/ 186 h 245"/>
                <a:gd name="T2" fmla="*/ 28 w 248"/>
                <a:gd name="T3" fmla="*/ 152 h 245"/>
                <a:gd name="T4" fmla="*/ 211 w 248"/>
                <a:gd name="T5" fmla="*/ 106 h 245"/>
                <a:gd name="T6" fmla="*/ 173 w 248"/>
                <a:gd name="T7" fmla="*/ 154 h 245"/>
                <a:gd name="T8" fmla="*/ 36 w 248"/>
                <a:gd name="T9" fmla="*/ 186 h 245"/>
                <a:gd name="T10" fmla="*/ 2 w 248"/>
                <a:gd name="T11" fmla="*/ 101 h 245"/>
                <a:gd name="T12" fmla="*/ 104 w 248"/>
                <a:gd name="T13" fmla="*/ 245 h 245"/>
                <a:gd name="T14" fmla="*/ 248 w 248"/>
                <a:gd name="T15" fmla="*/ 110 h 245"/>
                <a:gd name="T16" fmla="*/ 121 w 248"/>
                <a:gd name="T17" fmla="*/ 0 h 245"/>
                <a:gd name="T18" fmla="*/ 2 w 248"/>
                <a:gd name="T19" fmla="*/ 10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8" h="245">
                  <a:moveTo>
                    <a:pt x="36" y="186"/>
                  </a:moveTo>
                  <a:cubicBezTo>
                    <a:pt x="31" y="163"/>
                    <a:pt x="28" y="170"/>
                    <a:pt x="28" y="152"/>
                  </a:cubicBezTo>
                  <a:cubicBezTo>
                    <a:pt x="28" y="83"/>
                    <a:pt x="227" y="25"/>
                    <a:pt x="211" y="106"/>
                  </a:cubicBezTo>
                  <a:cubicBezTo>
                    <a:pt x="208" y="123"/>
                    <a:pt x="185" y="145"/>
                    <a:pt x="173" y="154"/>
                  </a:cubicBezTo>
                  <a:cubicBezTo>
                    <a:pt x="134" y="183"/>
                    <a:pt x="102" y="186"/>
                    <a:pt x="36" y="186"/>
                  </a:cubicBezTo>
                  <a:close/>
                  <a:moveTo>
                    <a:pt x="2" y="101"/>
                  </a:moveTo>
                  <a:cubicBezTo>
                    <a:pt x="2" y="165"/>
                    <a:pt x="0" y="245"/>
                    <a:pt x="104" y="245"/>
                  </a:cubicBezTo>
                  <a:cubicBezTo>
                    <a:pt x="171" y="245"/>
                    <a:pt x="248" y="201"/>
                    <a:pt x="248" y="110"/>
                  </a:cubicBezTo>
                  <a:cubicBezTo>
                    <a:pt x="248" y="57"/>
                    <a:pt x="168" y="0"/>
                    <a:pt x="121" y="0"/>
                  </a:cubicBezTo>
                  <a:cubicBezTo>
                    <a:pt x="68" y="0"/>
                    <a:pt x="2" y="49"/>
                    <a:pt x="2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1" name="Freeform 24">
              <a:extLst>
                <a:ext uri="{FF2B5EF4-FFF2-40B4-BE49-F238E27FC236}">
                  <a16:creationId xmlns:a16="http://schemas.microsoft.com/office/drawing/2014/main" id="{637E4A11-CDA2-494F-9341-A7B95EC27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6425" y="2482851"/>
              <a:ext cx="52388" cy="73025"/>
            </a:xfrm>
            <a:custGeom>
              <a:avLst/>
              <a:gdLst>
                <a:gd name="T0" fmla="*/ 33 w 220"/>
                <a:gd name="T1" fmla="*/ 132 h 310"/>
                <a:gd name="T2" fmla="*/ 128 w 220"/>
                <a:gd name="T3" fmla="*/ 242 h 310"/>
                <a:gd name="T4" fmla="*/ 50 w 220"/>
                <a:gd name="T5" fmla="*/ 183 h 310"/>
                <a:gd name="T6" fmla="*/ 16 w 220"/>
                <a:gd name="T7" fmla="*/ 183 h 310"/>
                <a:gd name="T8" fmla="*/ 0 w 220"/>
                <a:gd name="T9" fmla="*/ 267 h 310"/>
                <a:gd name="T10" fmla="*/ 110 w 220"/>
                <a:gd name="T11" fmla="*/ 310 h 310"/>
                <a:gd name="T12" fmla="*/ 194 w 220"/>
                <a:gd name="T13" fmla="*/ 250 h 310"/>
                <a:gd name="T14" fmla="*/ 127 w 220"/>
                <a:gd name="T15" fmla="*/ 81 h 310"/>
                <a:gd name="T16" fmla="*/ 177 w 220"/>
                <a:gd name="T17" fmla="*/ 174 h 310"/>
                <a:gd name="T18" fmla="*/ 211 w 220"/>
                <a:gd name="T19" fmla="*/ 174 h 310"/>
                <a:gd name="T20" fmla="*/ 220 w 220"/>
                <a:gd name="T21" fmla="*/ 73 h 310"/>
                <a:gd name="T22" fmla="*/ 66 w 220"/>
                <a:gd name="T23" fmla="*/ 72 h 310"/>
                <a:gd name="T24" fmla="*/ 33 w 220"/>
                <a:gd name="T25" fmla="*/ 13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" h="310">
                  <a:moveTo>
                    <a:pt x="33" y="132"/>
                  </a:moveTo>
                  <a:cubicBezTo>
                    <a:pt x="33" y="182"/>
                    <a:pt x="114" y="205"/>
                    <a:pt x="128" y="242"/>
                  </a:cubicBezTo>
                  <a:cubicBezTo>
                    <a:pt x="149" y="292"/>
                    <a:pt x="50" y="309"/>
                    <a:pt x="50" y="183"/>
                  </a:cubicBezTo>
                  <a:lnTo>
                    <a:pt x="16" y="183"/>
                  </a:lnTo>
                  <a:cubicBezTo>
                    <a:pt x="11" y="207"/>
                    <a:pt x="2" y="240"/>
                    <a:pt x="0" y="267"/>
                  </a:cubicBezTo>
                  <a:cubicBezTo>
                    <a:pt x="27" y="274"/>
                    <a:pt x="96" y="310"/>
                    <a:pt x="110" y="310"/>
                  </a:cubicBezTo>
                  <a:cubicBezTo>
                    <a:pt x="130" y="310"/>
                    <a:pt x="194" y="278"/>
                    <a:pt x="194" y="250"/>
                  </a:cubicBezTo>
                  <a:cubicBezTo>
                    <a:pt x="194" y="125"/>
                    <a:pt x="35" y="142"/>
                    <a:pt x="127" y="81"/>
                  </a:cubicBezTo>
                  <a:cubicBezTo>
                    <a:pt x="165" y="91"/>
                    <a:pt x="176" y="128"/>
                    <a:pt x="177" y="174"/>
                  </a:cubicBezTo>
                  <a:lnTo>
                    <a:pt x="211" y="174"/>
                  </a:lnTo>
                  <a:cubicBezTo>
                    <a:pt x="211" y="125"/>
                    <a:pt x="220" y="115"/>
                    <a:pt x="220" y="73"/>
                  </a:cubicBezTo>
                  <a:cubicBezTo>
                    <a:pt x="155" y="104"/>
                    <a:pt x="141" y="0"/>
                    <a:pt x="66" y="72"/>
                  </a:cubicBezTo>
                  <a:cubicBezTo>
                    <a:pt x="57" y="81"/>
                    <a:pt x="33" y="115"/>
                    <a:pt x="33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2" name="Freeform 25">
              <a:extLst>
                <a:ext uri="{FF2B5EF4-FFF2-40B4-BE49-F238E27FC236}">
                  <a16:creationId xmlns:a16="http://schemas.microsoft.com/office/drawing/2014/main" id="{628EA20E-B82C-4980-9917-248D8FC51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8813" y="2500313"/>
              <a:ext cx="58738" cy="63500"/>
            </a:xfrm>
            <a:custGeom>
              <a:avLst/>
              <a:gdLst>
                <a:gd name="T0" fmla="*/ 6 w 252"/>
                <a:gd name="T1" fmla="*/ 101 h 271"/>
                <a:gd name="T2" fmla="*/ 99 w 252"/>
                <a:gd name="T3" fmla="*/ 50 h 271"/>
                <a:gd name="T4" fmla="*/ 74 w 252"/>
                <a:gd name="T5" fmla="*/ 228 h 271"/>
                <a:gd name="T6" fmla="*/ 40 w 252"/>
                <a:gd name="T7" fmla="*/ 228 h 271"/>
                <a:gd name="T8" fmla="*/ 40 w 252"/>
                <a:gd name="T9" fmla="*/ 262 h 271"/>
                <a:gd name="T10" fmla="*/ 175 w 252"/>
                <a:gd name="T11" fmla="*/ 271 h 271"/>
                <a:gd name="T12" fmla="*/ 160 w 252"/>
                <a:gd name="T13" fmla="*/ 59 h 271"/>
                <a:gd name="T14" fmla="*/ 209 w 252"/>
                <a:gd name="T15" fmla="*/ 127 h 271"/>
                <a:gd name="T16" fmla="*/ 243 w 252"/>
                <a:gd name="T17" fmla="*/ 127 h 271"/>
                <a:gd name="T18" fmla="*/ 252 w 252"/>
                <a:gd name="T19" fmla="*/ 42 h 271"/>
                <a:gd name="T20" fmla="*/ 23 w 252"/>
                <a:gd name="T21" fmla="*/ 0 h 271"/>
                <a:gd name="T22" fmla="*/ 6 w 252"/>
                <a:gd name="T23" fmla="*/ 10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2" h="271">
                  <a:moveTo>
                    <a:pt x="6" y="101"/>
                  </a:moveTo>
                  <a:cubicBezTo>
                    <a:pt x="94" y="81"/>
                    <a:pt x="0" y="50"/>
                    <a:pt x="99" y="50"/>
                  </a:cubicBezTo>
                  <a:cubicBezTo>
                    <a:pt x="90" y="92"/>
                    <a:pt x="74" y="181"/>
                    <a:pt x="74" y="228"/>
                  </a:cubicBezTo>
                  <a:lnTo>
                    <a:pt x="40" y="228"/>
                  </a:lnTo>
                  <a:lnTo>
                    <a:pt x="40" y="262"/>
                  </a:lnTo>
                  <a:lnTo>
                    <a:pt x="175" y="271"/>
                  </a:lnTo>
                  <a:cubicBezTo>
                    <a:pt x="136" y="196"/>
                    <a:pt x="149" y="238"/>
                    <a:pt x="160" y="59"/>
                  </a:cubicBezTo>
                  <a:cubicBezTo>
                    <a:pt x="208" y="60"/>
                    <a:pt x="205" y="74"/>
                    <a:pt x="209" y="127"/>
                  </a:cubicBezTo>
                  <a:lnTo>
                    <a:pt x="243" y="127"/>
                  </a:lnTo>
                  <a:lnTo>
                    <a:pt x="252" y="42"/>
                  </a:lnTo>
                  <a:cubicBezTo>
                    <a:pt x="191" y="13"/>
                    <a:pt x="70" y="22"/>
                    <a:pt x="23" y="0"/>
                  </a:cubicBezTo>
                  <a:cubicBezTo>
                    <a:pt x="20" y="41"/>
                    <a:pt x="6" y="53"/>
                    <a:pt x="6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3" name="Freeform 26">
              <a:extLst>
                <a:ext uri="{FF2B5EF4-FFF2-40B4-BE49-F238E27FC236}">
                  <a16:creationId xmlns:a16="http://schemas.microsoft.com/office/drawing/2014/main" id="{A8DEE6D6-42F1-43AA-B873-F5C60E1AF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9563" y="2219326"/>
              <a:ext cx="63500" cy="47625"/>
            </a:xfrm>
            <a:custGeom>
              <a:avLst/>
              <a:gdLst>
                <a:gd name="T0" fmla="*/ 93 w 271"/>
                <a:gd name="T1" fmla="*/ 161 h 204"/>
                <a:gd name="T2" fmla="*/ 34 w 271"/>
                <a:gd name="T3" fmla="*/ 136 h 204"/>
                <a:gd name="T4" fmla="*/ 93 w 271"/>
                <a:gd name="T5" fmla="*/ 26 h 204"/>
                <a:gd name="T6" fmla="*/ 0 w 271"/>
                <a:gd name="T7" fmla="*/ 51 h 204"/>
                <a:gd name="T8" fmla="*/ 68 w 271"/>
                <a:gd name="T9" fmla="*/ 204 h 204"/>
                <a:gd name="T10" fmla="*/ 119 w 271"/>
                <a:gd name="T11" fmla="*/ 204 h 204"/>
                <a:gd name="T12" fmla="*/ 169 w 271"/>
                <a:gd name="T13" fmla="*/ 68 h 204"/>
                <a:gd name="T14" fmla="*/ 202 w 271"/>
                <a:gd name="T15" fmla="*/ 41 h 204"/>
                <a:gd name="T16" fmla="*/ 186 w 271"/>
                <a:gd name="T17" fmla="*/ 161 h 204"/>
                <a:gd name="T18" fmla="*/ 271 w 271"/>
                <a:gd name="T19" fmla="*/ 153 h 204"/>
                <a:gd name="T20" fmla="*/ 251 w 271"/>
                <a:gd name="T21" fmla="*/ 71 h 204"/>
                <a:gd name="T22" fmla="*/ 220 w 271"/>
                <a:gd name="T23" fmla="*/ 0 h 204"/>
                <a:gd name="T24" fmla="*/ 127 w 271"/>
                <a:gd name="T25" fmla="*/ 0 h 204"/>
                <a:gd name="T26" fmla="*/ 105 w 271"/>
                <a:gd name="T27" fmla="*/ 71 h 204"/>
                <a:gd name="T28" fmla="*/ 93 w 271"/>
                <a:gd name="T29" fmla="*/ 16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1" h="204">
                  <a:moveTo>
                    <a:pt x="93" y="161"/>
                  </a:moveTo>
                  <a:cubicBezTo>
                    <a:pt x="61" y="159"/>
                    <a:pt x="54" y="149"/>
                    <a:pt x="34" y="136"/>
                  </a:cubicBezTo>
                  <a:cubicBezTo>
                    <a:pt x="47" y="82"/>
                    <a:pt x="67" y="65"/>
                    <a:pt x="93" y="26"/>
                  </a:cubicBezTo>
                  <a:cubicBezTo>
                    <a:pt x="69" y="26"/>
                    <a:pt x="0" y="31"/>
                    <a:pt x="0" y="51"/>
                  </a:cubicBezTo>
                  <a:cubicBezTo>
                    <a:pt x="0" y="94"/>
                    <a:pt x="32" y="204"/>
                    <a:pt x="68" y="204"/>
                  </a:cubicBezTo>
                  <a:lnTo>
                    <a:pt x="119" y="204"/>
                  </a:lnTo>
                  <a:cubicBezTo>
                    <a:pt x="134" y="204"/>
                    <a:pt x="191" y="161"/>
                    <a:pt x="169" y="68"/>
                  </a:cubicBezTo>
                  <a:lnTo>
                    <a:pt x="202" y="41"/>
                  </a:lnTo>
                  <a:cubicBezTo>
                    <a:pt x="248" y="109"/>
                    <a:pt x="219" y="100"/>
                    <a:pt x="186" y="161"/>
                  </a:cubicBezTo>
                  <a:cubicBezTo>
                    <a:pt x="231" y="161"/>
                    <a:pt x="238" y="156"/>
                    <a:pt x="271" y="153"/>
                  </a:cubicBezTo>
                  <a:cubicBezTo>
                    <a:pt x="260" y="130"/>
                    <a:pt x="260" y="100"/>
                    <a:pt x="251" y="71"/>
                  </a:cubicBezTo>
                  <a:cubicBezTo>
                    <a:pt x="239" y="31"/>
                    <a:pt x="229" y="38"/>
                    <a:pt x="220" y="0"/>
                  </a:cubicBezTo>
                  <a:lnTo>
                    <a:pt x="127" y="0"/>
                  </a:lnTo>
                  <a:cubicBezTo>
                    <a:pt x="121" y="28"/>
                    <a:pt x="112" y="36"/>
                    <a:pt x="105" y="71"/>
                  </a:cubicBezTo>
                  <a:cubicBezTo>
                    <a:pt x="99" y="102"/>
                    <a:pt x="93" y="132"/>
                    <a:pt x="93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4" name="Freeform 27">
              <a:extLst>
                <a:ext uri="{FF2B5EF4-FFF2-40B4-BE49-F238E27FC236}">
                  <a16:creationId xmlns:a16="http://schemas.microsoft.com/office/drawing/2014/main" id="{771C686E-07BC-4551-9E1A-7C086341C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268538"/>
              <a:ext cx="66675" cy="61913"/>
            </a:xfrm>
            <a:custGeom>
              <a:avLst/>
              <a:gdLst>
                <a:gd name="T0" fmla="*/ 0 w 288"/>
                <a:gd name="T1" fmla="*/ 212 h 262"/>
                <a:gd name="T2" fmla="*/ 85 w 288"/>
                <a:gd name="T3" fmla="*/ 229 h 262"/>
                <a:gd name="T4" fmla="*/ 60 w 288"/>
                <a:gd name="T5" fmla="*/ 144 h 262"/>
                <a:gd name="T6" fmla="*/ 212 w 288"/>
                <a:gd name="T7" fmla="*/ 262 h 262"/>
                <a:gd name="T8" fmla="*/ 246 w 288"/>
                <a:gd name="T9" fmla="*/ 262 h 262"/>
                <a:gd name="T10" fmla="*/ 288 w 288"/>
                <a:gd name="T11" fmla="*/ 135 h 262"/>
                <a:gd name="T12" fmla="*/ 246 w 288"/>
                <a:gd name="T13" fmla="*/ 144 h 262"/>
                <a:gd name="T14" fmla="*/ 85 w 288"/>
                <a:gd name="T15" fmla="*/ 85 h 262"/>
                <a:gd name="T16" fmla="*/ 178 w 288"/>
                <a:gd name="T17" fmla="*/ 25 h 262"/>
                <a:gd name="T18" fmla="*/ 85 w 288"/>
                <a:gd name="T19" fmla="*/ 0 h 262"/>
                <a:gd name="T20" fmla="*/ 0 w 288"/>
                <a:gd name="T21" fmla="*/ 21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8" h="262">
                  <a:moveTo>
                    <a:pt x="0" y="212"/>
                  </a:moveTo>
                  <a:cubicBezTo>
                    <a:pt x="40" y="215"/>
                    <a:pt x="41" y="228"/>
                    <a:pt x="85" y="229"/>
                  </a:cubicBezTo>
                  <a:cubicBezTo>
                    <a:pt x="70" y="200"/>
                    <a:pt x="60" y="189"/>
                    <a:pt x="60" y="144"/>
                  </a:cubicBezTo>
                  <a:cubicBezTo>
                    <a:pt x="215" y="226"/>
                    <a:pt x="232" y="177"/>
                    <a:pt x="212" y="262"/>
                  </a:cubicBezTo>
                  <a:lnTo>
                    <a:pt x="246" y="262"/>
                  </a:lnTo>
                  <a:cubicBezTo>
                    <a:pt x="251" y="203"/>
                    <a:pt x="284" y="187"/>
                    <a:pt x="288" y="135"/>
                  </a:cubicBezTo>
                  <a:cubicBezTo>
                    <a:pt x="255" y="138"/>
                    <a:pt x="268" y="144"/>
                    <a:pt x="246" y="144"/>
                  </a:cubicBezTo>
                  <a:cubicBezTo>
                    <a:pt x="200" y="144"/>
                    <a:pt x="140" y="97"/>
                    <a:pt x="85" y="85"/>
                  </a:cubicBezTo>
                  <a:cubicBezTo>
                    <a:pt x="129" y="19"/>
                    <a:pt x="136" y="104"/>
                    <a:pt x="178" y="25"/>
                  </a:cubicBezTo>
                  <a:cubicBezTo>
                    <a:pt x="142" y="22"/>
                    <a:pt x="119" y="8"/>
                    <a:pt x="85" y="0"/>
                  </a:cubicBezTo>
                  <a:cubicBezTo>
                    <a:pt x="69" y="33"/>
                    <a:pt x="3" y="184"/>
                    <a:pt x="0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5" name="Freeform 28">
              <a:extLst>
                <a:ext uri="{FF2B5EF4-FFF2-40B4-BE49-F238E27FC236}">
                  <a16:creationId xmlns:a16="http://schemas.microsoft.com/office/drawing/2014/main" id="{35A41A92-5686-4D88-A0A2-CF67F8B2B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0288" y="1944688"/>
              <a:ext cx="66675" cy="44450"/>
            </a:xfrm>
            <a:custGeom>
              <a:avLst/>
              <a:gdLst>
                <a:gd name="T0" fmla="*/ 82 w 291"/>
                <a:gd name="T1" fmla="*/ 43 h 187"/>
                <a:gd name="T2" fmla="*/ 115 w 291"/>
                <a:gd name="T3" fmla="*/ 102 h 187"/>
                <a:gd name="T4" fmla="*/ 56 w 291"/>
                <a:gd name="T5" fmla="*/ 102 h 187"/>
                <a:gd name="T6" fmla="*/ 22 w 291"/>
                <a:gd name="T7" fmla="*/ 34 h 187"/>
                <a:gd name="T8" fmla="*/ 90 w 291"/>
                <a:gd name="T9" fmla="*/ 161 h 187"/>
                <a:gd name="T10" fmla="*/ 170 w 291"/>
                <a:gd name="T11" fmla="*/ 157 h 187"/>
                <a:gd name="T12" fmla="*/ 234 w 291"/>
                <a:gd name="T13" fmla="*/ 187 h 187"/>
                <a:gd name="T14" fmla="*/ 251 w 291"/>
                <a:gd name="T15" fmla="*/ 144 h 187"/>
                <a:gd name="T16" fmla="*/ 209 w 291"/>
                <a:gd name="T17" fmla="*/ 102 h 187"/>
                <a:gd name="T18" fmla="*/ 257 w 291"/>
                <a:gd name="T19" fmla="*/ 55 h 187"/>
                <a:gd name="T20" fmla="*/ 166 w 291"/>
                <a:gd name="T21" fmla="*/ 0 h 187"/>
                <a:gd name="T22" fmla="*/ 192 w 291"/>
                <a:gd name="T23" fmla="*/ 60 h 187"/>
                <a:gd name="T24" fmla="*/ 149 w 291"/>
                <a:gd name="T25" fmla="*/ 68 h 187"/>
                <a:gd name="T26" fmla="*/ 90 w 291"/>
                <a:gd name="T27" fmla="*/ 0 h 187"/>
                <a:gd name="T28" fmla="*/ 82 w 291"/>
                <a:gd name="T29" fmla="*/ 4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1" h="187">
                  <a:moveTo>
                    <a:pt x="82" y="43"/>
                  </a:moveTo>
                  <a:cubicBezTo>
                    <a:pt x="82" y="68"/>
                    <a:pt x="104" y="85"/>
                    <a:pt x="115" y="102"/>
                  </a:cubicBezTo>
                  <a:lnTo>
                    <a:pt x="56" y="102"/>
                  </a:lnTo>
                  <a:cubicBezTo>
                    <a:pt x="56" y="59"/>
                    <a:pt x="56" y="43"/>
                    <a:pt x="22" y="34"/>
                  </a:cubicBezTo>
                  <a:cubicBezTo>
                    <a:pt x="0" y="80"/>
                    <a:pt x="40" y="161"/>
                    <a:pt x="90" y="161"/>
                  </a:cubicBezTo>
                  <a:cubicBezTo>
                    <a:pt x="128" y="161"/>
                    <a:pt x="144" y="148"/>
                    <a:pt x="170" y="157"/>
                  </a:cubicBezTo>
                  <a:cubicBezTo>
                    <a:pt x="198" y="168"/>
                    <a:pt x="183" y="182"/>
                    <a:pt x="234" y="187"/>
                  </a:cubicBezTo>
                  <a:cubicBezTo>
                    <a:pt x="243" y="169"/>
                    <a:pt x="246" y="167"/>
                    <a:pt x="251" y="144"/>
                  </a:cubicBezTo>
                  <a:cubicBezTo>
                    <a:pt x="220" y="103"/>
                    <a:pt x="223" y="155"/>
                    <a:pt x="209" y="102"/>
                  </a:cubicBezTo>
                  <a:cubicBezTo>
                    <a:pt x="268" y="102"/>
                    <a:pt x="291" y="103"/>
                    <a:pt x="257" y="55"/>
                  </a:cubicBezTo>
                  <a:cubicBezTo>
                    <a:pt x="232" y="20"/>
                    <a:pt x="211" y="11"/>
                    <a:pt x="166" y="0"/>
                  </a:cubicBezTo>
                  <a:cubicBezTo>
                    <a:pt x="175" y="38"/>
                    <a:pt x="183" y="28"/>
                    <a:pt x="192" y="60"/>
                  </a:cubicBezTo>
                  <a:cubicBezTo>
                    <a:pt x="158" y="60"/>
                    <a:pt x="172" y="57"/>
                    <a:pt x="149" y="68"/>
                  </a:cubicBezTo>
                  <a:cubicBezTo>
                    <a:pt x="141" y="32"/>
                    <a:pt x="131" y="4"/>
                    <a:pt x="90" y="0"/>
                  </a:cubicBezTo>
                  <a:cubicBezTo>
                    <a:pt x="87" y="34"/>
                    <a:pt x="82" y="21"/>
                    <a:pt x="82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6" name="Freeform 29">
              <a:extLst>
                <a:ext uri="{FF2B5EF4-FFF2-40B4-BE49-F238E27FC236}">
                  <a16:creationId xmlns:a16="http://schemas.microsoft.com/office/drawing/2014/main" id="{3284D659-F426-4E84-B2CE-71332C22B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613" y="2216151"/>
              <a:ext cx="61913" cy="57150"/>
            </a:xfrm>
            <a:custGeom>
              <a:avLst/>
              <a:gdLst>
                <a:gd name="T0" fmla="*/ 34 w 271"/>
                <a:gd name="T1" fmla="*/ 102 h 246"/>
                <a:gd name="T2" fmla="*/ 93 w 271"/>
                <a:gd name="T3" fmla="*/ 85 h 246"/>
                <a:gd name="T4" fmla="*/ 110 w 271"/>
                <a:gd name="T5" fmla="*/ 127 h 246"/>
                <a:gd name="T6" fmla="*/ 26 w 271"/>
                <a:gd name="T7" fmla="*/ 110 h 246"/>
                <a:gd name="T8" fmla="*/ 0 w 271"/>
                <a:gd name="T9" fmla="*/ 221 h 246"/>
                <a:gd name="T10" fmla="*/ 212 w 271"/>
                <a:gd name="T11" fmla="*/ 246 h 246"/>
                <a:gd name="T12" fmla="*/ 246 w 271"/>
                <a:gd name="T13" fmla="*/ 246 h 246"/>
                <a:gd name="T14" fmla="*/ 271 w 271"/>
                <a:gd name="T15" fmla="*/ 110 h 246"/>
                <a:gd name="T16" fmla="*/ 121 w 271"/>
                <a:gd name="T17" fmla="*/ 83 h 246"/>
                <a:gd name="T18" fmla="*/ 51 w 271"/>
                <a:gd name="T19" fmla="*/ 0 h 246"/>
                <a:gd name="T20" fmla="*/ 34 w 271"/>
                <a:gd name="T21" fmla="*/ 10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46">
                  <a:moveTo>
                    <a:pt x="34" y="102"/>
                  </a:moveTo>
                  <a:cubicBezTo>
                    <a:pt x="57" y="90"/>
                    <a:pt x="59" y="86"/>
                    <a:pt x="93" y="85"/>
                  </a:cubicBezTo>
                  <a:cubicBezTo>
                    <a:pt x="102" y="116"/>
                    <a:pt x="102" y="96"/>
                    <a:pt x="110" y="127"/>
                  </a:cubicBezTo>
                  <a:cubicBezTo>
                    <a:pt x="37" y="134"/>
                    <a:pt x="92" y="155"/>
                    <a:pt x="26" y="110"/>
                  </a:cubicBezTo>
                  <a:cubicBezTo>
                    <a:pt x="8" y="144"/>
                    <a:pt x="0" y="169"/>
                    <a:pt x="0" y="221"/>
                  </a:cubicBezTo>
                  <a:cubicBezTo>
                    <a:pt x="95" y="213"/>
                    <a:pt x="185" y="129"/>
                    <a:pt x="212" y="246"/>
                  </a:cubicBezTo>
                  <a:lnTo>
                    <a:pt x="246" y="246"/>
                  </a:lnTo>
                  <a:cubicBezTo>
                    <a:pt x="246" y="188"/>
                    <a:pt x="270" y="167"/>
                    <a:pt x="271" y="110"/>
                  </a:cubicBezTo>
                  <a:cubicBezTo>
                    <a:pt x="215" y="140"/>
                    <a:pt x="204" y="160"/>
                    <a:pt x="121" y="83"/>
                  </a:cubicBezTo>
                  <a:cubicBezTo>
                    <a:pt x="56" y="24"/>
                    <a:pt x="114" y="6"/>
                    <a:pt x="51" y="0"/>
                  </a:cubicBezTo>
                  <a:cubicBezTo>
                    <a:pt x="48" y="37"/>
                    <a:pt x="35" y="63"/>
                    <a:pt x="34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7" name="Freeform 30">
              <a:extLst>
                <a:ext uri="{FF2B5EF4-FFF2-40B4-BE49-F238E27FC236}">
                  <a16:creationId xmlns:a16="http://schemas.microsoft.com/office/drawing/2014/main" id="{2D9996A0-EB79-4D71-A262-4CC24B676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0588" y="1784351"/>
              <a:ext cx="17463" cy="30163"/>
            </a:xfrm>
            <a:custGeom>
              <a:avLst/>
              <a:gdLst>
                <a:gd name="T0" fmla="*/ 0 w 76"/>
                <a:gd name="T1" fmla="*/ 52 h 129"/>
                <a:gd name="T2" fmla="*/ 59 w 76"/>
                <a:gd name="T3" fmla="*/ 129 h 129"/>
                <a:gd name="T4" fmla="*/ 76 w 76"/>
                <a:gd name="T5" fmla="*/ 95 h 129"/>
                <a:gd name="T6" fmla="*/ 0 w 76"/>
                <a:gd name="T7" fmla="*/ 5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129">
                  <a:moveTo>
                    <a:pt x="0" y="52"/>
                  </a:moveTo>
                  <a:cubicBezTo>
                    <a:pt x="0" y="115"/>
                    <a:pt x="19" y="109"/>
                    <a:pt x="59" y="129"/>
                  </a:cubicBezTo>
                  <a:cubicBezTo>
                    <a:pt x="61" y="125"/>
                    <a:pt x="76" y="96"/>
                    <a:pt x="76" y="95"/>
                  </a:cubicBezTo>
                  <a:cubicBezTo>
                    <a:pt x="76" y="57"/>
                    <a:pt x="0" y="0"/>
                    <a:pt x="0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8" name="Freeform 31">
              <a:extLst>
                <a:ext uri="{FF2B5EF4-FFF2-40B4-BE49-F238E27FC236}">
                  <a16:creationId xmlns:a16="http://schemas.microsoft.com/office/drawing/2014/main" id="{6AC0AD3A-6639-4FD7-A637-FDB4EF573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4575" y="2428876"/>
              <a:ext cx="3175" cy="1588"/>
            </a:xfrm>
            <a:custGeom>
              <a:avLst/>
              <a:gdLst>
                <a:gd name="T0" fmla="*/ 0 w 8"/>
                <a:gd name="T1" fmla="*/ 10 h 10"/>
                <a:gd name="T2" fmla="*/ 8 w 8"/>
                <a:gd name="T3" fmla="*/ 10 h 10"/>
                <a:gd name="T4" fmla="*/ 1 w 8"/>
                <a:gd name="T5" fmla="*/ 0 h 10"/>
                <a:gd name="T6" fmla="*/ 0 w 8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0" y="10"/>
                  </a:moveTo>
                  <a:lnTo>
                    <a:pt x="8" y="10"/>
                  </a:lnTo>
                  <a:lnTo>
                    <a:pt x="1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9" name="Freeform 38">
              <a:extLst>
                <a:ext uri="{FF2B5EF4-FFF2-40B4-BE49-F238E27FC236}">
                  <a16:creationId xmlns:a16="http://schemas.microsoft.com/office/drawing/2014/main" id="{1B54BC4E-7388-4728-A01B-60E568041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9138" y="2244726"/>
              <a:ext cx="14288" cy="31750"/>
            </a:xfrm>
            <a:custGeom>
              <a:avLst/>
              <a:gdLst>
                <a:gd name="T0" fmla="*/ 6 w 58"/>
                <a:gd name="T1" fmla="*/ 7 h 134"/>
                <a:gd name="T2" fmla="*/ 57 w 58"/>
                <a:gd name="T3" fmla="*/ 134 h 134"/>
                <a:gd name="T4" fmla="*/ 43 w 58"/>
                <a:gd name="T5" fmla="*/ 0 h 134"/>
                <a:gd name="T6" fmla="*/ 6 w 58"/>
                <a:gd name="T7" fmla="*/ 7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134">
                  <a:moveTo>
                    <a:pt x="6" y="7"/>
                  </a:moveTo>
                  <a:cubicBezTo>
                    <a:pt x="2" y="72"/>
                    <a:pt x="0" y="116"/>
                    <a:pt x="57" y="134"/>
                  </a:cubicBezTo>
                  <a:cubicBezTo>
                    <a:pt x="58" y="85"/>
                    <a:pt x="57" y="40"/>
                    <a:pt x="43" y="0"/>
                  </a:cubicBezTo>
                  <a:lnTo>
                    <a:pt x="6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8D62FF53-4242-45D7-9276-50AAC04C9B6F}"/>
              </a:ext>
            </a:extLst>
          </p:cNvPr>
          <p:cNvGrpSpPr/>
          <p:nvPr/>
        </p:nvGrpSpPr>
        <p:grpSpPr>
          <a:xfrm>
            <a:off x="4050670" y="5903555"/>
            <a:ext cx="4090660" cy="340405"/>
            <a:chOff x="4381430" y="2966360"/>
            <a:chExt cx="4090660" cy="340405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436205CA-26EE-49E3-8CD1-ED6EF4AEE41C}"/>
                </a:ext>
              </a:extLst>
            </p:cNvPr>
            <p:cNvGrpSpPr/>
            <p:nvPr/>
          </p:nvGrpSpPr>
          <p:grpSpPr>
            <a:xfrm>
              <a:off x="4381430" y="2966360"/>
              <a:ext cx="1765370" cy="340405"/>
              <a:chOff x="4381430" y="2859397"/>
              <a:chExt cx="1765370" cy="340405"/>
            </a:xfrm>
          </p:grpSpPr>
          <p:sp>
            <p:nvSpPr>
              <p:cNvPr id="56" name="矩形: 圆角 55">
                <a:extLst>
                  <a:ext uri="{FF2B5EF4-FFF2-40B4-BE49-F238E27FC236}">
                    <a16:creationId xmlns:a16="http://schemas.microsoft.com/office/drawing/2014/main" id="{D4791B52-F4FD-4411-A5F8-78DC93A02F66}"/>
                  </a:ext>
                </a:extLst>
              </p:cNvPr>
              <p:cNvSpPr/>
              <p:nvPr/>
            </p:nvSpPr>
            <p:spPr>
              <a:xfrm>
                <a:off x="4381430" y="2859397"/>
                <a:ext cx="1765370" cy="340405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副标题 16">
                <a:extLst>
                  <a:ext uri="{FF2B5EF4-FFF2-40B4-BE49-F238E27FC236}">
                    <a16:creationId xmlns:a16="http://schemas.microsoft.com/office/drawing/2014/main" id="{AFCE5FD3-A6E4-4B69-927C-7EE5EE85CA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7866" y="2867413"/>
                <a:ext cx="692497" cy="288220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 anchor="ctr">
                <a:sp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zh-CN" altLang="en-US" sz="1800" b="0" kern="1200" dirty="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  <a:cs typeface="+mn-ea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zh-CN" altLang="en-US" dirty="0">
                    <a:solidFill>
                      <a:schemeClr val="bg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冯旻昱</a:t>
                </a:r>
                <a:endParaRPr lang="en-US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4033DEA2-5741-45F4-AAD9-8F7723E54CD1}"/>
                </a:ext>
              </a:extLst>
            </p:cNvPr>
            <p:cNvGrpSpPr/>
            <p:nvPr/>
          </p:nvGrpSpPr>
          <p:grpSpPr>
            <a:xfrm>
              <a:off x="6706720" y="2966360"/>
              <a:ext cx="1765370" cy="340405"/>
              <a:chOff x="4381430" y="2859397"/>
              <a:chExt cx="1765370" cy="340405"/>
            </a:xfrm>
          </p:grpSpPr>
          <p:sp>
            <p:nvSpPr>
              <p:cNvPr id="54" name="矩形: 圆角 53">
                <a:extLst>
                  <a:ext uri="{FF2B5EF4-FFF2-40B4-BE49-F238E27FC236}">
                    <a16:creationId xmlns:a16="http://schemas.microsoft.com/office/drawing/2014/main" id="{5785A2EF-3D15-486B-860F-718362246C1C}"/>
                  </a:ext>
                </a:extLst>
              </p:cNvPr>
              <p:cNvSpPr/>
              <p:nvPr/>
            </p:nvSpPr>
            <p:spPr>
              <a:xfrm>
                <a:off x="4381430" y="2859397"/>
                <a:ext cx="1765370" cy="340405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5" name="副标题 16">
                <a:extLst>
                  <a:ext uri="{FF2B5EF4-FFF2-40B4-BE49-F238E27FC236}">
                    <a16:creationId xmlns:a16="http://schemas.microsoft.com/office/drawing/2014/main" id="{424AEEE3-EA88-4DED-B5D2-08BC4180CD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53748" y="2859815"/>
                <a:ext cx="820738" cy="303416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 anchor="ctr">
                <a:sp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zh-CN" altLang="en-US" sz="1800" b="0" kern="1200" dirty="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  <a:cs typeface="+mn-ea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fld id="{2BFE94F2-C237-4770-BDAE-6C79DBB98CFA}" type="datetime1">
                  <a:rPr lang="en-US" altLang="zh-CN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10/27/2025</a:t>
                </a:fld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3628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3005509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树的非递归定义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001689" y="974367"/>
            <a:ext cx="10314870" cy="5445125"/>
          </a:xfrm>
          <a:prstGeom prst="rect">
            <a:avLst/>
          </a:prstGeom>
        </p:spPr>
        <p:txBody>
          <a:bodyPr lIns="144000" rIns="18000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4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b="1" dirty="0">
                <a:solidFill>
                  <a:srgbClr val="FF0000"/>
                </a:solidFill>
                <a:ea typeface="楷体" panose="02010609060101010101" pitchFamily="49" charset="-122"/>
              </a:rPr>
              <a:t>定义</a:t>
            </a:r>
            <a:r>
              <a:rPr lang="en-US" altLang="zh-CN" b="1" dirty="0">
                <a:ea typeface="楷体" panose="02010609060101010101" pitchFamily="49" charset="-122"/>
              </a:rPr>
              <a:t>  </a:t>
            </a:r>
            <a:r>
              <a:rPr lang="zh-CN" altLang="en-US" b="1" dirty="0">
                <a:ea typeface="楷体" panose="02010609060101010101" pitchFamily="49" charset="-122"/>
              </a:rPr>
              <a:t>（根）</a:t>
            </a:r>
            <a:r>
              <a:rPr lang="zh-CN" altLang="en-US" b="1" u="sng" dirty="0">
                <a:solidFill>
                  <a:srgbClr val="CC0000"/>
                </a:solidFill>
                <a:ea typeface="楷体" panose="02010609060101010101" pitchFamily="49" charset="-122"/>
              </a:rPr>
              <a:t>树</a:t>
            </a:r>
            <a:r>
              <a:rPr lang="zh-CN" altLang="en-US" b="1" dirty="0">
                <a:ea typeface="楷体" panose="02010609060101010101" pitchFamily="49" charset="-122"/>
              </a:rPr>
              <a:t>是包含</a:t>
            </a:r>
            <a:r>
              <a:rPr lang="en-US" altLang="zh-CN" b="1" i="1" dirty="0">
                <a:ea typeface="楷体" panose="02010609060101010101" pitchFamily="49" charset="-122"/>
              </a:rPr>
              <a:t>n </a:t>
            </a:r>
            <a:r>
              <a:rPr lang="en-US" altLang="zh-CN" b="1" dirty="0">
                <a:ea typeface="楷体" panose="02010609060101010101" pitchFamily="49" charset="-122"/>
              </a:rPr>
              <a:t>(</a:t>
            </a:r>
            <a:r>
              <a:rPr lang="en-US" altLang="zh-CN" b="1" i="1" dirty="0">
                <a:ea typeface="楷体" panose="02010609060101010101" pitchFamily="49" charset="-122"/>
              </a:rPr>
              <a:t>n </a:t>
            </a:r>
            <a:r>
              <a:rPr lang="en-US" altLang="zh-CN" b="1" dirty="0">
                <a:ea typeface="楷体" panose="02010609060101010101" pitchFamily="49" charset="-122"/>
                <a:sym typeface="Symbol" pitchFamily="18" charset="2"/>
              </a:rPr>
              <a:t></a:t>
            </a:r>
            <a:r>
              <a:rPr lang="en-US" altLang="zh-CN" b="1" dirty="0">
                <a:ea typeface="楷体" panose="02010609060101010101" pitchFamily="49" charset="-122"/>
              </a:rPr>
              <a:t> 1)</a:t>
            </a:r>
            <a:r>
              <a:rPr lang="zh-CN" altLang="en-US" b="1" dirty="0">
                <a:ea typeface="楷体" panose="02010609060101010101" pitchFamily="49" charset="-122"/>
              </a:rPr>
              <a:t>个结点且满足如下条件的有限集合：</a:t>
            </a:r>
          </a:p>
          <a:p>
            <a:pPr marL="514350" indent="-514350" algn="just">
              <a:lnSpc>
                <a:spcPts val="4000"/>
              </a:lnSpc>
              <a:spcBef>
                <a:spcPct val="0"/>
              </a:spcBef>
              <a:buSzPct val="100000"/>
              <a:buFont typeface="+mj-lt"/>
              <a:buAutoNum type="arabicPeriod"/>
              <a:defRPr/>
            </a:pPr>
            <a:r>
              <a:rPr lang="zh-CN" altLang="en-US" b="1" dirty="0">
                <a:ea typeface="楷体" panose="02010609060101010101" pitchFamily="49" charset="-122"/>
              </a:rPr>
              <a:t>存在唯一的</a:t>
            </a:r>
            <a:r>
              <a:rPr lang="zh-CN" altLang="en-US" b="1" u="sng" dirty="0">
                <a:solidFill>
                  <a:srgbClr val="CC0000"/>
                </a:solidFill>
                <a:ea typeface="楷体" panose="02010609060101010101" pitchFamily="49" charset="-122"/>
              </a:rPr>
              <a:t>结点</a:t>
            </a:r>
            <a:r>
              <a:rPr lang="en-US" altLang="zh-CN" b="1" i="1" dirty="0">
                <a:ea typeface="楷体" panose="02010609060101010101" pitchFamily="49" charset="-122"/>
              </a:rPr>
              <a:t>v</a:t>
            </a:r>
            <a:r>
              <a:rPr lang="en-US" altLang="zh-CN" b="1" baseline="-25000" dirty="0">
                <a:ea typeface="楷体" panose="02010609060101010101" pitchFamily="49" charset="-122"/>
              </a:rPr>
              <a:t>0</a:t>
            </a:r>
            <a:r>
              <a:rPr lang="zh-CN" altLang="en-US" b="1" dirty="0">
                <a:ea typeface="楷体" panose="02010609060101010101" pitchFamily="49" charset="-122"/>
              </a:rPr>
              <a:t>，它无前驱结点，称为树的根（或根结点）；</a:t>
            </a:r>
            <a:endParaRPr lang="en-US" altLang="zh-CN" b="1" dirty="0">
              <a:ea typeface="楷体" panose="02010609060101010101" pitchFamily="49" charset="-122"/>
            </a:endParaRPr>
          </a:p>
          <a:p>
            <a:pPr marL="514350" indent="-514350" algn="just">
              <a:lnSpc>
                <a:spcPts val="4000"/>
              </a:lnSpc>
              <a:spcBef>
                <a:spcPct val="0"/>
              </a:spcBef>
              <a:buSzPct val="100000"/>
              <a:buFont typeface="+mj-lt"/>
              <a:buAutoNum type="arabicPeriod"/>
              <a:defRPr/>
            </a:pPr>
            <a:r>
              <a:rPr lang="zh-CN" altLang="en-US" b="1" dirty="0">
                <a:ea typeface="楷体" panose="02010609060101010101" pitchFamily="49" charset="-122"/>
              </a:rPr>
              <a:t>任何非根结点都有且仅有一个前驱结点，称为该结点的</a:t>
            </a:r>
            <a:r>
              <a:rPr lang="zh-CN" altLang="en-US" b="1" u="sng" dirty="0">
                <a:solidFill>
                  <a:srgbClr val="CC0000"/>
                </a:solidFill>
                <a:ea typeface="楷体" panose="02010609060101010101" pitchFamily="49" charset="-122"/>
              </a:rPr>
              <a:t>父结点</a:t>
            </a:r>
            <a:r>
              <a:rPr lang="zh-CN" altLang="en-US" b="1" dirty="0">
                <a:ea typeface="楷体" panose="02010609060101010101" pitchFamily="49" charset="-122"/>
              </a:rPr>
              <a:t>；</a:t>
            </a:r>
            <a:endParaRPr lang="en-US" altLang="zh-CN" b="1" dirty="0">
              <a:ea typeface="楷体" panose="02010609060101010101" pitchFamily="49" charset="-122"/>
            </a:endParaRPr>
          </a:p>
          <a:p>
            <a:pPr marL="514350" indent="-514350" algn="just">
              <a:lnSpc>
                <a:spcPts val="4000"/>
              </a:lnSpc>
              <a:spcBef>
                <a:spcPct val="0"/>
              </a:spcBef>
              <a:buSzPct val="100000"/>
              <a:buFont typeface="+mj-lt"/>
              <a:buAutoNum type="arabicPeriod"/>
              <a:defRPr/>
            </a:pPr>
            <a:r>
              <a:rPr lang="zh-CN" altLang="en-US" b="1" dirty="0">
                <a:ea typeface="楷体" panose="02010609060101010101" pitchFamily="49" charset="-122"/>
              </a:rPr>
              <a:t>若某结点无后继结点</a:t>
            </a:r>
            <a:r>
              <a:rPr lang="en-US" altLang="zh-CN" b="1" dirty="0">
                <a:ea typeface="楷体" panose="02010609060101010101" pitchFamily="49" charset="-122"/>
              </a:rPr>
              <a:t>, </a:t>
            </a:r>
            <a:r>
              <a:rPr lang="zh-CN" altLang="en-US" b="1" dirty="0">
                <a:ea typeface="楷体" panose="02010609060101010101" pitchFamily="49" charset="-122"/>
              </a:rPr>
              <a:t>则称之为</a:t>
            </a:r>
            <a:r>
              <a:rPr lang="zh-CN" altLang="en-US" b="1" u="sng" dirty="0">
                <a:solidFill>
                  <a:srgbClr val="CC0000"/>
                </a:solidFill>
                <a:ea typeface="楷体" panose="02010609060101010101" pitchFamily="49" charset="-122"/>
              </a:rPr>
              <a:t>叶结点</a:t>
            </a:r>
            <a:r>
              <a:rPr lang="en-US" altLang="zh-CN" b="1" dirty="0">
                <a:ea typeface="楷体" panose="02010609060101010101" pitchFamily="49" charset="-122"/>
              </a:rPr>
              <a:t>; </a:t>
            </a:r>
            <a:r>
              <a:rPr lang="zh-CN" altLang="en-US" b="1" dirty="0">
                <a:ea typeface="楷体" panose="02010609060101010101" pitchFamily="49" charset="-122"/>
              </a:rPr>
              <a:t>任何非叶结点 </a:t>
            </a:r>
            <a:r>
              <a:rPr lang="en-US" altLang="zh-CN" b="1" dirty="0">
                <a:ea typeface="楷体" panose="02010609060101010101" pitchFamily="49" charset="-122"/>
              </a:rPr>
              <a:t>P </a:t>
            </a:r>
            <a:r>
              <a:rPr lang="zh-CN" altLang="en-US" b="1" dirty="0">
                <a:ea typeface="楷体" panose="02010609060101010101" pitchFamily="49" charset="-122"/>
              </a:rPr>
              <a:t>都有 </a:t>
            </a:r>
            <a:r>
              <a:rPr lang="zh-CN" altLang="en-US" b="1" dirty="0">
                <a:ea typeface="楷体" panose="02010609060101010101" pitchFamily="49" charset="-122"/>
                <a:sym typeface="Symbol" pitchFamily="18" charset="2"/>
              </a:rPr>
              <a:t> </a:t>
            </a:r>
            <a:r>
              <a:rPr lang="en-US" altLang="zh-CN" b="1" dirty="0">
                <a:ea typeface="楷体" panose="02010609060101010101" pitchFamily="49" charset="-122"/>
                <a:sym typeface="Symbol" pitchFamily="18" charset="2"/>
              </a:rPr>
              <a:t>1</a:t>
            </a:r>
            <a:r>
              <a:rPr lang="zh-CN" altLang="en-US" b="1" dirty="0">
                <a:ea typeface="楷体" panose="02010609060101010101" pitchFamily="49" charset="-122"/>
              </a:rPr>
              <a:t>个后继结点</a:t>
            </a:r>
            <a:r>
              <a:rPr lang="en-US" altLang="zh-CN" b="1" dirty="0">
                <a:ea typeface="楷体" panose="02010609060101010101" pitchFamily="49" charset="-122"/>
              </a:rPr>
              <a:t>, </a:t>
            </a:r>
            <a:r>
              <a:rPr lang="zh-CN" altLang="en-US" b="1" dirty="0">
                <a:ea typeface="楷体" panose="02010609060101010101" pitchFamily="49" charset="-122"/>
              </a:rPr>
              <a:t>称其为 </a:t>
            </a:r>
            <a:r>
              <a:rPr lang="en-US" altLang="zh-CN" b="1" dirty="0">
                <a:ea typeface="楷体" panose="02010609060101010101" pitchFamily="49" charset="-122"/>
              </a:rPr>
              <a:t>P </a:t>
            </a:r>
            <a:r>
              <a:rPr lang="zh-CN" altLang="en-US" b="1" dirty="0">
                <a:ea typeface="楷体" panose="02010609060101010101" pitchFamily="49" charset="-122"/>
              </a:rPr>
              <a:t>的</a:t>
            </a:r>
            <a:r>
              <a:rPr lang="zh-CN" altLang="en-US" b="1" u="sng" dirty="0">
                <a:solidFill>
                  <a:srgbClr val="CC0000"/>
                </a:solidFill>
                <a:ea typeface="楷体" panose="02010609060101010101" pitchFamily="49" charset="-122"/>
              </a:rPr>
              <a:t>子结点</a:t>
            </a:r>
            <a:r>
              <a:rPr lang="en-US" altLang="zh-CN" b="1" dirty="0">
                <a:ea typeface="楷体" panose="02010609060101010101" pitchFamily="49" charset="-122"/>
              </a:rPr>
              <a:t>;</a:t>
            </a:r>
          </a:p>
          <a:p>
            <a:pPr marL="514350" indent="-514350" algn="just">
              <a:lnSpc>
                <a:spcPts val="4000"/>
              </a:lnSpc>
              <a:spcBef>
                <a:spcPct val="0"/>
              </a:spcBef>
              <a:buSzPct val="100000"/>
              <a:buFont typeface="+mj-lt"/>
              <a:buAutoNum type="arabicPeriod"/>
              <a:defRPr/>
            </a:pPr>
            <a:r>
              <a:rPr lang="zh-CN" altLang="en-US" b="1" dirty="0">
                <a:ea typeface="楷体" panose="02010609060101010101" pitchFamily="49" charset="-122"/>
              </a:rPr>
              <a:t>任一非根结点 </a:t>
            </a:r>
            <a:r>
              <a:rPr lang="en-US" altLang="zh-CN" b="1" i="1" dirty="0" err="1">
                <a:ea typeface="楷体" panose="02010609060101010101" pitchFamily="49" charset="-122"/>
              </a:rPr>
              <a:t>v</a:t>
            </a:r>
            <a:r>
              <a:rPr lang="en-US" altLang="zh-CN" b="1" i="1" baseline="-25000" dirty="0" err="1">
                <a:ea typeface="楷体" panose="02010609060101010101" pitchFamily="49" charset="-122"/>
              </a:rPr>
              <a:t>k</a:t>
            </a:r>
            <a:r>
              <a:rPr lang="en-US" altLang="zh-CN" b="1" i="1" baseline="-25000" dirty="0">
                <a:ea typeface="楷体" panose="02010609060101010101" pitchFamily="49" charset="-122"/>
              </a:rPr>
              <a:t> </a:t>
            </a:r>
            <a:r>
              <a:rPr lang="zh-CN" altLang="en-US" b="1" dirty="0">
                <a:ea typeface="楷体" panose="02010609060101010101" pitchFamily="49" charset="-122"/>
              </a:rPr>
              <a:t>都有且仅有一条从 </a:t>
            </a:r>
            <a:r>
              <a:rPr lang="en-US" altLang="zh-CN" b="1" i="1" dirty="0">
                <a:ea typeface="楷体" panose="02010609060101010101" pitchFamily="49" charset="-122"/>
              </a:rPr>
              <a:t>v</a:t>
            </a:r>
            <a:r>
              <a:rPr lang="en-US" altLang="zh-CN" b="1" baseline="-25000" dirty="0">
                <a:ea typeface="楷体" panose="02010609060101010101" pitchFamily="49" charset="-122"/>
              </a:rPr>
              <a:t>0 </a:t>
            </a:r>
            <a:r>
              <a:rPr lang="zh-CN" altLang="en-US" b="1" dirty="0">
                <a:ea typeface="楷体" panose="02010609060101010101" pitchFamily="49" charset="-122"/>
              </a:rPr>
              <a:t>到 </a:t>
            </a:r>
            <a:r>
              <a:rPr lang="en-US" altLang="zh-CN" b="1" i="1" dirty="0" err="1">
                <a:ea typeface="楷体" panose="02010609060101010101" pitchFamily="49" charset="-122"/>
              </a:rPr>
              <a:t>v</a:t>
            </a:r>
            <a:r>
              <a:rPr lang="en-US" altLang="zh-CN" b="1" i="1" baseline="-25000" dirty="0" err="1">
                <a:ea typeface="楷体" panose="02010609060101010101" pitchFamily="49" charset="-122"/>
              </a:rPr>
              <a:t>k</a:t>
            </a:r>
            <a:r>
              <a:rPr lang="en-US" altLang="zh-CN" b="1" i="1" baseline="-25000" dirty="0">
                <a:ea typeface="楷体" panose="02010609060101010101" pitchFamily="49" charset="-122"/>
              </a:rPr>
              <a:t> </a:t>
            </a:r>
            <a:r>
              <a:rPr lang="zh-CN" altLang="en-US" b="1" dirty="0">
                <a:ea typeface="楷体" panose="02010609060101010101" pitchFamily="49" charset="-122"/>
              </a:rPr>
              <a:t>的结点序列（或曰</a:t>
            </a:r>
            <a:r>
              <a:rPr lang="zh-CN" altLang="en-US" b="1" u="sng" dirty="0">
                <a:solidFill>
                  <a:srgbClr val="FF0000"/>
                </a:solidFill>
                <a:ea typeface="楷体" panose="02010609060101010101" pitchFamily="49" charset="-122"/>
              </a:rPr>
              <a:t>路径</a:t>
            </a:r>
            <a:r>
              <a:rPr lang="zh-CN" altLang="en-US" b="1" dirty="0">
                <a:ea typeface="楷体" panose="02010609060101010101" pitchFamily="49" charset="-122"/>
              </a:rPr>
              <a:t>）</a:t>
            </a:r>
            <a:r>
              <a:rPr lang="en-US" altLang="zh-CN" b="1" i="1" dirty="0">
                <a:ea typeface="楷体" panose="02010609060101010101" pitchFamily="49" charset="-122"/>
              </a:rPr>
              <a:t>v</a:t>
            </a:r>
            <a:r>
              <a:rPr lang="en-US" altLang="zh-CN" b="1" baseline="-25000" dirty="0">
                <a:ea typeface="楷体" panose="02010609060101010101" pitchFamily="49" charset="-122"/>
              </a:rPr>
              <a:t>0</a:t>
            </a:r>
            <a:r>
              <a:rPr lang="en-US" altLang="zh-CN" b="1" dirty="0">
                <a:ea typeface="楷体" panose="02010609060101010101" pitchFamily="49" charset="-122"/>
              </a:rPr>
              <a:t> </a:t>
            </a:r>
            <a:r>
              <a:rPr lang="en-US" altLang="zh-CN" b="1" dirty="0">
                <a:ea typeface="楷体" panose="02010609060101010101" pitchFamily="49" charset="-122"/>
                <a:sym typeface="Symbol" pitchFamily="18" charset="2"/>
              </a:rPr>
              <a:t></a:t>
            </a:r>
            <a:r>
              <a:rPr lang="en-US" altLang="zh-CN" b="1" dirty="0">
                <a:ea typeface="楷体" panose="02010609060101010101" pitchFamily="49" charset="-122"/>
              </a:rPr>
              <a:t> </a:t>
            </a:r>
            <a:r>
              <a:rPr lang="en-US" altLang="zh-CN" b="1" i="1" dirty="0">
                <a:ea typeface="楷体" panose="02010609060101010101" pitchFamily="49" charset="-122"/>
              </a:rPr>
              <a:t>v</a:t>
            </a:r>
            <a:r>
              <a:rPr lang="en-US" altLang="zh-CN" b="1" baseline="-25000" dirty="0">
                <a:ea typeface="楷体" panose="02010609060101010101" pitchFamily="49" charset="-122"/>
              </a:rPr>
              <a:t>1</a:t>
            </a:r>
            <a:r>
              <a:rPr lang="en-US" altLang="zh-CN" b="1" dirty="0">
                <a:ea typeface="楷体" panose="02010609060101010101" pitchFamily="49" charset="-122"/>
              </a:rPr>
              <a:t> </a:t>
            </a:r>
            <a:r>
              <a:rPr lang="en-US" altLang="zh-CN" b="1" dirty="0">
                <a:ea typeface="楷体" panose="02010609060101010101" pitchFamily="49" charset="-122"/>
                <a:sym typeface="Symbol" pitchFamily="18" charset="2"/>
              </a:rPr>
              <a:t></a:t>
            </a:r>
            <a:r>
              <a:rPr lang="en-US" altLang="zh-CN" b="1" dirty="0">
                <a:ea typeface="楷体" panose="02010609060101010101" pitchFamily="49" charset="-122"/>
              </a:rPr>
              <a:t>…</a:t>
            </a:r>
            <a:r>
              <a:rPr lang="en-US" altLang="zh-CN" b="1" dirty="0">
                <a:ea typeface="楷体" panose="02010609060101010101" pitchFamily="49" charset="-122"/>
                <a:sym typeface="Symbol" pitchFamily="18" charset="2"/>
              </a:rPr>
              <a:t></a:t>
            </a:r>
            <a:r>
              <a:rPr lang="en-US" altLang="zh-CN" b="1" dirty="0">
                <a:ea typeface="楷体" panose="02010609060101010101" pitchFamily="49" charset="-122"/>
              </a:rPr>
              <a:t> </a:t>
            </a:r>
            <a:r>
              <a:rPr lang="sv-SE" altLang="zh-CN" b="1" i="1" dirty="0">
                <a:ea typeface="楷体" panose="02010609060101010101" pitchFamily="49" charset="-122"/>
              </a:rPr>
              <a:t>v</a:t>
            </a:r>
            <a:r>
              <a:rPr lang="sv-SE" altLang="zh-CN" b="1" i="1" baseline="-25000" dirty="0">
                <a:ea typeface="楷体" panose="02010609060101010101" pitchFamily="49" charset="-122"/>
              </a:rPr>
              <a:t>k</a:t>
            </a:r>
            <a:r>
              <a:rPr lang="zh-CN" altLang="sv-SE" b="1" dirty="0">
                <a:ea typeface="楷体" panose="02010609060101010101" pitchFamily="49" charset="-122"/>
              </a:rPr>
              <a:t>，其中 </a:t>
            </a:r>
            <a:r>
              <a:rPr lang="sv-SE" altLang="zh-CN" b="1" i="1" dirty="0">
                <a:ea typeface="楷体" panose="02010609060101010101" pitchFamily="49" charset="-122"/>
              </a:rPr>
              <a:t>v</a:t>
            </a:r>
            <a:r>
              <a:rPr lang="sv-SE" altLang="zh-CN" b="1" baseline="-25000" dirty="0">
                <a:ea typeface="楷体" panose="02010609060101010101" pitchFamily="49" charset="-122"/>
              </a:rPr>
              <a:t>i </a:t>
            </a:r>
            <a:r>
              <a:rPr lang="zh-CN" altLang="sv-SE" b="1" dirty="0">
                <a:ea typeface="楷体" panose="02010609060101010101" pitchFamily="49" charset="-122"/>
              </a:rPr>
              <a:t>是</a:t>
            </a:r>
            <a:r>
              <a:rPr lang="sv-SE" altLang="zh-CN" b="1" i="1" dirty="0">
                <a:ea typeface="楷体" panose="02010609060101010101" pitchFamily="49" charset="-122"/>
              </a:rPr>
              <a:t>v</a:t>
            </a:r>
            <a:r>
              <a:rPr lang="sv-SE" altLang="zh-CN" b="1" baseline="-25000" dirty="0">
                <a:ea typeface="楷体" panose="02010609060101010101" pitchFamily="49" charset="-122"/>
              </a:rPr>
              <a:t>i</a:t>
            </a:r>
            <a:r>
              <a:rPr lang="en-US" altLang="zh-CN" b="1" baseline="-25000" dirty="0">
                <a:ea typeface="楷体" panose="02010609060101010101" pitchFamily="49" charset="-122"/>
                <a:sym typeface="Symbol" pitchFamily="18" charset="2"/>
              </a:rPr>
              <a:t></a:t>
            </a:r>
            <a:r>
              <a:rPr lang="sv-SE" altLang="zh-CN" b="1" baseline="-25000" dirty="0">
                <a:ea typeface="楷体" panose="02010609060101010101" pitchFamily="49" charset="-122"/>
              </a:rPr>
              <a:t>1</a:t>
            </a:r>
            <a:r>
              <a:rPr lang="en-US" altLang="zh-CN" b="1" dirty="0">
                <a:ea typeface="楷体" panose="02010609060101010101" pitchFamily="49" charset="-122"/>
              </a:rPr>
              <a:t>(</a:t>
            </a:r>
            <a:r>
              <a:rPr lang="sv-SE" altLang="zh-CN" b="1" dirty="0">
                <a:ea typeface="楷体" panose="02010609060101010101" pitchFamily="49" charset="-122"/>
              </a:rPr>
              <a:t>1</a:t>
            </a:r>
            <a:r>
              <a:rPr lang="en-US" altLang="zh-CN" b="1" dirty="0">
                <a:ea typeface="楷体" panose="02010609060101010101" pitchFamily="49" charset="-122"/>
                <a:sym typeface="Symbol" pitchFamily="18" charset="2"/>
              </a:rPr>
              <a:t></a:t>
            </a:r>
            <a:r>
              <a:rPr lang="en-US" altLang="zh-CN" b="1" dirty="0">
                <a:ea typeface="楷体" panose="02010609060101010101" pitchFamily="49" charset="-122"/>
              </a:rPr>
              <a:t> </a:t>
            </a:r>
            <a:r>
              <a:rPr lang="sv-SE" altLang="zh-CN" b="1" i="1" dirty="0">
                <a:ea typeface="楷体" panose="02010609060101010101" pitchFamily="49" charset="-122"/>
              </a:rPr>
              <a:t>i</a:t>
            </a:r>
            <a:r>
              <a:rPr lang="sv-SE" altLang="zh-CN" b="1" dirty="0">
                <a:ea typeface="楷体" panose="02010609060101010101" pitchFamily="49" charset="-122"/>
              </a:rPr>
              <a:t> </a:t>
            </a:r>
            <a:r>
              <a:rPr lang="en-US" altLang="zh-CN" b="1" dirty="0">
                <a:ea typeface="楷体" panose="02010609060101010101" pitchFamily="49" charset="-122"/>
                <a:sym typeface="Symbol" pitchFamily="18" charset="2"/>
              </a:rPr>
              <a:t></a:t>
            </a:r>
            <a:r>
              <a:rPr lang="en-US" altLang="zh-CN" b="1" dirty="0">
                <a:ea typeface="楷体" panose="02010609060101010101" pitchFamily="49" charset="-122"/>
              </a:rPr>
              <a:t> </a:t>
            </a:r>
            <a:r>
              <a:rPr lang="sv-SE" altLang="zh-CN" b="1" i="1" dirty="0">
                <a:ea typeface="楷体" panose="02010609060101010101" pitchFamily="49" charset="-122"/>
              </a:rPr>
              <a:t>k</a:t>
            </a:r>
            <a:r>
              <a:rPr lang="en-US" altLang="zh-CN" b="1" dirty="0">
                <a:ea typeface="楷体" panose="02010609060101010101" pitchFamily="49" charset="-122"/>
              </a:rPr>
              <a:t>)</a:t>
            </a:r>
            <a:r>
              <a:rPr lang="zh-CN" altLang="sv-SE" b="1" dirty="0">
                <a:ea typeface="楷体" panose="02010609060101010101" pitchFamily="49" charset="-122"/>
              </a:rPr>
              <a:t>的子结点。</a:t>
            </a:r>
            <a:endParaRPr lang="zh-CN" altLang="en-US" b="1" dirty="0"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231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3730908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树与线性结构的比较</a:t>
            </a:r>
          </a:p>
        </p:txBody>
      </p:sp>
      <p:graphicFrame>
        <p:nvGraphicFramePr>
          <p:cNvPr id="3" name="Group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811122"/>
              </p:ext>
            </p:extLst>
          </p:nvPr>
        </p:nvGraphicFramePr>
        <p:xfrm>
          <a:off x="1445091" y="1416516"/>
          <a:ext cx="8362950" cy="4229099"/>
        </p:xfrm>
        <a:graphic>
          <a:graphicData uri="http://schemas.openxmlformats.org/drawingml/2006/table">
            <a:tbl>
              <a:tblPr/>
              <a:tblGrid>
                <a:gridCol w="418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823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3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zh-CN" altLang="en-US" sz="3200" b="1" dirty="0">
                          <a:solidFill>
                            <a:srgbClr val="04440F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树与线性结构的比较</a:t>
                      </a:r>
                    </a:p>
                  </a:txBody>
                  <a:tcPr marL="91446" marR="91446" marT="45718" marB="4571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33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2900" b="1" i="0" u="none" strike="noStrike" cap="none" normalizeH="0" baseline="0" dirty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13" marB="4571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8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33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线性结构</a:t>
                      </a:r>
                    </a:p>
                  </a:txBody>
                  <a:tcPr marL="91446" marR="91446" marT="45718" marB="4571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33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（根）树结构</a:t>
                      </a:r>
                    </a:p>
                  </a:txBody>
                  <a:tcPr marL="91446" marR="91446"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61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33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4440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首结点</a:t>
                      </a:r>
                      <a:r>
                        <a:rPr kumimoji="0" lang="en-US" altLang="zh-CN" sz="2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4440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(</a:t>
                      </a:r>
                      <a:r>
                        <a:rPr kumimoji="0" lang="zh-CN" altLang="en-US" sz="2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4440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无前驱</a:t>
                      </a:r>
                      <a:r>
                        <a:rPr kumimoji="0" lang="en-US" altLang="zh-CN" sz="2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4440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)</a:t>
                      </a:r>
                    </a:p>
                  </a:txBody>
                  <a:tcPr marL="91446" marR="91446" marT="45718" marB="4571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33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zh-CN" sz="2900" b="1" i="0" u="none" strike="noStrike" cap="none" normalizeH="0" baseline="0" dirty="0">
                        <a:ln>
                          <a:noFill/>
                        </a:ln>
                        <a:solidFill>
                          <a:srgbClr val="04440F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91446" marR="91446"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67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33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4440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最后</a:t>
                      </a:r>
                      <a:r>
                        <a:rPr kumimoji="0" lang="en-US" altLang="zh-CN" sz="2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4440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</a:t>
                      </a:r>
                      <a:r>
                        <a:rPr kumimoji="0" lang="zh-CN" altLang="en-US" sz="2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4440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个元素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33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4440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(</a:t>
                      </a:r>
                      <a:r>
                        <a:rPr kumimoji="0" lang="zh-CN" altLang="en-US" sz="2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4440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无后继</a:t>
                      </a:r>
                      <a:r>
                        <a:rPr kumimoji="0" lang="en-US" altLang="zh-CN" sz="2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4440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)</a:t>
                      </a:r>
                    </a:p>
                  </a:txBody>
                  <a:tcPr marL="91446" marR="91446" marT="45718" marB="4571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33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zh-CN" sz="2900" b="1" i="0" u="none" strike="noStrike" cap="none" normalizeH="0" baseline="0" dirty="0">
                        <a:ln>
                          <a:noFill/>
                        </a:ln>
                        <a:solidFill>
                          <a:srgbClr val="04440F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91446" marR="91446"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97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33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4440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其它数据元素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33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4440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(</a:t>
                      </a:r>
                      <a:r>
                        <a:rPr kumimoji="0" lang="zh-CN" altLang="en-US" sz="2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4440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一个前驱、一个后继</a:t>
                      </a:r>
                      <a:r>
                        <a:rPr kumimoji="0" lang="en-US" altLang="zh-CN" sz="2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4440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) </a:t>
                      </a:r>
                    </a:p>
                  </a:txBody>
                  <a:tcPr marL="91446" marR="91446" marT="45718" marB="4571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33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zh-CN" sz="2900" b="1" i="0" u="none" strike="noStrike" cap="none" normalizeH="0" baseline="0" dirty="0">
                        <a:ln>
                          <a:noFill/>
                        </a:ln>
                        <a:solidFill>
                          <a:srgbClr val="04440F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91446" marR="91446"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6282190" y="2990707"/>
            <a:ext cx="2800768" cy="8786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fontAlgn="base">
              <a:lnSpc>
                <a:spcPts val="3300"/>
              </a:lnSpc>
              <a:spcAft>
                <a:spcPct val="0"/>
              </a:spcAft>
              <a:buClr>
                <a:srgbClr val="E7E6E6"/>
              </a:buClr>
              <a:buSzPct val="75000"/>
            </a:pPr>
            <a:r>
              <a:rPr lang="zh-CN" altLang="en-US" sz="2900" b="1" dirty="0">
                <a:solidFill>
                  <a:srgbClr val="04440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根结点</a:t>
            </a:r>
            <a:r>
              <a:rPr lang="en-US" altLang="zh-CN" sz="2900" b="1" dirty="0">
                <a:solidFill>
                  <a:srgbClr val="04440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900" b="1" dirty="0">
                <a:solidFill>
                  <a:srgbClr val="04440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无前驱</a:t>
            </a:r>
            <a:r>
              <a:rPr lang="en-US" altLang="zh-CN" sz="2900" b="1" dirty="0">
                <a:solidFill>
                  <a:srgbClr val="04440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</a:p>
          <a:p>
            <a:pPr algn="l">
              <a:lnSpc>
                <a:spcPct val="130000"/>
              </a:lnSpc>
            </a:pPr>
            <a:endParaRPr lang="zh-CN" altLang="en-US" sz="2000" dirty="0"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96242" y="3775163"/>
            <a:ext cx="3172664" cy="1301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fontAlgn="base">
              <a:lnSpc>
                <a:spcPts val="3300"/>
              </a:lnSpc>
              <a:spcAft>
                <a:spcPct val="0"/>
              </a:spcAft>
              <a:buClr>
                <a:srgbClr val="E7E6E6"/>
              </a:buClr>
              <a:buSzPct val="75000"/>
            </a:pPr>
            <a:r>
              <a:rPr lang="zh-CN" altLang="en-US" sz="2900" b="1" dirty="0">
                <a:solidFill>
                  <a:srgbClr val="04440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叶子结点可能多个</a:t>
            </a:r>
          </a:p>
          <a:p>
            <a:pPr lvl="0" algn="ctr" fontAlgn="base">
              <a:lnSpc>
                <a:spcPts val="3300"/>
              </a:lnSpc>
              <a:spcAft>
                <a:spcPct val="0"/>
              </a:spcAft>
              <a:buClr>
                <a:srgbClr val="E7E6E6"/>
              </a:buClr>
              <a:buSzPct val="75000"/>
            </a:pPr>
            <a:r>
              <a:rPr lang="en-US" altLang="zh-CN" sz="2900" b="1" dirty="0">
                <a:solidFill>
                  <a:srgbClr val="04440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900" b="1" dirty="0">
                <a:solidFill>
                  <a:srgbClr val="04440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无后继</a:t>
            </a:r>
            <a:r>
              <a:rPr lang="en-US" altLang="zh-CN" sz="2900" b="1" dirty="0">
                <a:solidFill>
                  <a:srgbClr val="04440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</a:p>
          <a:p>
            <a:pPr algn="l">
              <a:lnSpc>
                <a:spcPct val="130000"/>
              </a:lnSpc>
            </a:pPr>
            <a:endParaRPr lang="zh-CN" altLang="en-US" sz="2000" dirty="0"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21941" y="4710389"/>
            <a:ext cx="3921266" cy="1301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fontAlgn="base">
              <a:lnSpc>
                <a:spcPts val="3300"/>
              </a:lnSpc>
              <a:spcAft>
                <a:spcPct val="0"/>
              </a:spcAft>
              <a:buClr>
                <a:srgbClr val="E7E6E6"/>
              </a:buClr>
              <a:buSzPct val="75000"/>
            </a:pPr>
            <a:r>
              <a:rPr lang="zh-CN" altLang="en-US" sz="2900" b="1" dirty="0">
                <a:solidFill>
                  <a:srgbClr val="04440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树中其它结点</a:t>
            </a:r>
          </a:p>
          <a:p>
            <a:pPr lvl="0" algn="ctr" fontAlgn="base">
              <a:lnSpc>
                <a:spcPts val="3300"/>
              </a:lnSpc>
              <a:spcAft>
                <a:spcPct val="0"/>
              </a:spcAft>
              <a:buClr>
                <a:srgbClr val="E7E6E6"/>
              </a:buClr>
              <a:buSzPct val="75000"/>
            </a:pPr>
            <a:r>
              <a:rPr lang="en-US" altLang="zh-CN" sz="2900" b="1" dirty="0">
                <a:solidFill>
                  <a:srgbClr val="04440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900" b="1" dirty="0">
                <a:solidFill>
                  <a:srgbClr val="04440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一个前驱、多个后继</a:t>
            </a:r>
            <a:r>
              <a:rPr lang="en-US" altLang="zh-CN" sz="2900" b="1" dirty="0">
                <a:solidFill>
                  <a:srgbClr val="04440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</a:p>
          <a:p>
            <a:pPr algn="l">
              <a:lnSpc>
                <a:spcPct val="130000"/>
              </a:lnSpc>
            </a:pPr>
            <a:endParaRPr lang="zh-CN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731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3730908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（根）树的相关术语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770022" y="859782"/>
            <a:ext cx="10553412" cy="5472112"/>
          </a:xfrm>
          <a:prstGeom prst="rect">
            <a:avLst/>
          </a:prstGeom>
        </p:spPr>
        <p:txBody>
          <a:bodyPr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3000" b="1" u="sng" dirty="0">
                <a:ea typeface="楷体" panose="02010609060101010101" pitchFamily="49" charset="-122"/>
              </a:rPr>
              <a:t>1</a:t>
            </a:r>
            <a:r>
              <a:rPr lang="zh-CN" altLang="en-US" sz="3000" b="1" u="sng" dirty="0">
                <a:ea typeface="楷体" panose="02010609060101010101" pitchFamily="49" charset="-122"/>
              </a:rPr>
              <a:t>、（</a:t>
            </a:r>
            <a:r>
              <a:rPr lang="zh-CN" altLang="en-US" sz="3000" b="1" u="sng" dirty="0">
                <a:solidFill>
                  <a:srgbClr val="0070C0"/>
                </a:solidFill>
                <a:ea typeface="楷体" panose="02010609060101010101" pitchFamily="49" charset="-122"/>
              </a:rPr>
              <a:t>出</a:t>
            </a:r>
            <a:r>
              <a:rPr lang="zh-CN" altLang="en-US" sz="3000" b="1" u="sng" dirty="0">
                <a:ea typeface="楷体" panose="02010609060101010101" pitchFamily="49" charset="-122"/>
              </a:rPr>
              <a:t>）</a:t>
            </a:r>
            <a:r>
              <a:rPr lang="zh-CN" altLang="en-US" sz="3000" b="1" u="sng" dirty="0">
                <a:solidFill>
                  <a:srgbClr val="FF0000"/>
                </a:solidFill>
                <a:ea typeface="楷体" panose="02010609060101010101" pitchFamily="49" charset="-122"/>
              </a:rPr>
              <a:t>度（一个结点的度，一棵树的度）</a:t>
            </a:r>
            <a:endParaRPr lang="zh-CN" altLang="en-US" sz="3000" b="1" dirty="0">
              <a:solidFill>
                <a:srgbClr val="FF0000"/>
              </a:solidFill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3000" b="1" dirty="0">
                <a:latin typeface="Times New Roman" pitchFamily="18" charset="0"/>
                <a:ea typeface="楷体" panose="02010609060101010101" pitchFamily="49" charset="-122"/>
              </a:rPr>
              <a:t>一个结点的子结点的数目</a:t>
            </a:r>
            <a:r>
              <a:rPr lang="en-US" altLang="zh-CN" sz="3000" b="1" dirty="0">
                <a:latin typeface="Times New Roman" pitchFamily="18" charset="0"/>
                <a:ea typeface="楷体" panose="02010609060101010101" pitchFamily="49" charset="-122"/>
              </a:rPr>
              <a:t>, </a:t>
            </a:r>
            <a:r>
              <a:rPr lang="zh-CN" altLang="en-US" sz="3000" b="1" dirty="0">
                <a:latin typeface="Times New Roman" pitchFamily="18" charset="0"/>
                <a:ea typeface="楷体" panose="02010609060101010101" pitchFamily="49" charset="-122"/>
              </a:rPr>
              <a:t>被称为该结点的（出）</a:t>
            </a:r>
            <a:r>
              <a:rPr lang="zh-CN" altLang="en-US" sz="3000" b="1" u="sng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</a:rPr>
              <a:t>度</a:t>
            </a:r>
            <a:r>
              <a:rPr lang="zh-CN" altLang="en-US" sz="3000" b="1" dirty="0">
                <a:latin typeface="Times New Roman" pitchFamily="18" charset="0"/>
                <a:ea typeface="楷体" panose="02010609060101010101" pitchFamily="49" charset="-122"/>
              </a:rPr>
              <a:t>或者</a:t>
            </a:r>
            <a:r>
              <a:rPr lang="zh-CN" altLang="en-US" sz="3000" b="1" u="sng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</a:rPr>
              <a:t>次数</a:t>
            </a:r>
            <a:r>
              <a:rPr lang="en-US" altLang="zh-CN" sz="3000" b="1" u="sng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</a:rPr>
              <a:t>.</a:t>
            </a:r>
            <a:endParaRPr lang="en-US" altLang="zh-CN" sz="3000" b="1" dirty="0">
              <a:latin typeface="Times New Roman" pitchFamily="18" charset="0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3000" b="1" u="sng" dirty="0">
                <a:solidFill>
                  <a:srgbClr val="CC0000"/>
                </a:solidFill>
                <a:latin typeface="Times New Roman" pitchFamily="18" charset="0"/>
                <a:ea typeface="楷体" panose="02010609060101010101" pitchFamily="49" charset="-122"/>
              </a:rPr>
              <a:t>一棵树的度</a:t>
            </a:r>
            <a:r>
              <a:rPr lang="zh-CN" altLang="en-US" sz="3000" b="1" dirty="0">
                <a:latin typeface="Times New Roman" pitchFamily="18" charset="0"/>
                <a:ea typeface="楷体" panose="02010609060101010101" pitchFamily="49" charset="-122"/>
              </a:rPr>
              <a:t>为 </a:t>
            </a:r>
            <a:r>
              <a:rPr lang="en-US" altLang="zh-CN" sz="3000" b="1" dirty="0">
                <a:latin typeface="Times New Roman" pitchFamily="18" charset="0"/>
                <a:ea typeface="楷体" panose="02010609060101010101" pitchFamily="49" charset="-122"/>
              </a:rPr>
              <a:t>max </a:t>
            </a:r>
            <a:r>
              <a:rPr lang="en-US" altLang="zh-CN" sz="3000" b="1" i="1" baseline="-25000" dirty="0" err="1">
                <a:latin typeface="Times New Roman" pitchFamily="18" charset="0"/>
                <a:ea typeface="楷体" panose="02010609060101010101" pitchFamily="49" charset="-122"/>
              </a:rPr>
              <a:t>i</a:t>
            </a:r>
            <a:r>
              <a:rPr lang="en-US" altLang="zh-CN" sz="3000" b="1" baseline="-25000" dirty="0">
                <a:latin typeface="Times New Roman" pitchFamily="18" charset="0"/>
                <a:ea typeface="楷体" panose="02010609060101010101" pitchFamily="49" charset="-122"/>
              </a:rPr>
              <a:t> </a:t>
            </a:r>
            <a:r>
              <a:rPr lang="en-US" altLang="zh-CN" sz="3000" b="1" baseline="-25000" dirty="0">
                <a:latin typeface="Times New Roman" pitchFamily="18" charset="0"/>
                <a:ea typeface="楷体" panose="02010609060101010101" pitchFamily="49" charset="-122"/>
                <a:sym typeface="Symbol"/>
              </a:rPr>
              <a:t></a:t>
            </a:r>
            <a:r>
              <a:rPr lang="en-US" altLang="zh-CN" sz="3000" b="1" baseline="-25000" dirty="0">
                <a:latin typeface="Times New Roman" pitchFamily="18" charset="0"/>
                <a:ea typeface="楷体" panose="02010609060101010101" pitchFamily="49" charset="-122"/>
              </a:rPr>
              <a:t>1</a:t>
            </a:r>
            <a:r>
              <a:rPr lang="en-US" altLang="zh-CN" sz="3000" b="1" baseline="-25000" dirty="0">
                <a:latin typeface="Times New Roman" pitchFamily="18" charset="0"/>
                <a:ea typeface="楷体" panose="02010609060101010101" pitchFamily="49" charset="-122"/>
                <a:sym typeface="Symbol" pitchFamily="18" charset="2"/>
              </a:rPr>
              <a:t></a:t>
            </a:r>
            <a:r>
              <a:rPr lang="en-US" altLang="zh-CN" sz="3000" b="1" i="1" baseline="-25000" dirty="0">
                <a:latin typeface="Times New Roman" pitchFamily="18" charset="0"/>
                <a:ea typeface="楷体" panose="02010609060101010101" pitchFamily="49" charset="-122"/>
              </a:rPr>
              <a:t>n</a:t>
            </a:r>
            <a:r>
              <a:rPr lang="en-US" altLang="zh-CN" sz="3000" b="1" i="1" dirty="0">
                <a:latin typeface="Times New Roman" pitchFamily="18" charset="0"/>
                <a:ea typeface="楷体" panose="02010609060101010101" pitchFamily="49" charset="-122"/>
              </a:rPr>
              <a:t> D</a:t>
            </a:r>
            <a:r>
              <a:rPr lang="en-US" altLang="zh-CN" sz="3000" b="1" dirty="0">
                <a:latin typeface="Times New Roman" pitchFamily="18" charset="0"/>
                <a:ea typeface="楷体" panose="02010609060101010101" pitchFamily="49" charset="-122"/>
              </a:rPr>
              <a:t>(</a:t>
            </a:r>
            <a:r>
              <a:rPr lang="en-US" altLang="zh-CN" sz="3000" b="1" i="1" dirty="0" err="1">
                <a:latin typeface="Times New Roman" pitchFamily="18" charset="0"/>
                <a:ea typeface="楷体" panose="02010609060101010101" pitchFamily="49" charset="-122"/>
              </a:rPr>
              <a:t>i</a:t>
            </a:r>
            <a:r>
              <a:rPr lang="en-US" altLang="zh-CN" sz="3000" b="1" dirty="0">
                <a:latin typeface="Times New Roman" pitchFamily="18" charset="0"/>
                <a:ea typeface="楷体" panose="02010609060101010101" pitchFamily="49" charset="-122"/>
              </a:rPr>
              <a:t>), </a:t>
            </a:r>
            <a:r>
              <a:rPr lang="zh-CN" altLang="en-US" sz="3000" b="1" dirty="0">
                <a:latin typeface="Times New Roman" pitchFamily="18" charset="0"/>
                <a:ea typeface="楷体" panose="02010609060101010101" pitchFamily="49" charset="-122"/>
              </a:rPr>
              <a:t>其中 </a:t>
            </a:r>
            <a:r>
              <a:rPr lang="en-US" altLang="zh-CN" sz="3000" b="1" i="1" dirty="0">
                <a:latin typeface="Times New Roman" pitchFamily="18" charset="0"/>
                <a:ea typeface="楷体" panose="02010609060101010101" pitchFamily="49" charset="-122"/>
              </a:rPr>
              <a:t>n </a:t>
            </a:r>
            <a:r>
              <a:rPr lang="zh-CN" altLang="en-US" sz="3000" b="1" dirty="0">
                <a:latin typeface="Times New Roman" pitchFamily="18" charset="0"/>
                <a:ea typeface="楷体" panose="02010609060101010101" pitchFamily="49" charset="-122"/>
              </a:rPr>
              <a:t>为树中结点总数，</a:t>
            </a:r>
            <a:r>
              <a:rPr lang="en-US" altLang="zh-CN" sz="3000" b="1" i="1" dirty="0" err="1">
                <a:latin typeface="Times New Roman" pitchFamily="18" charset="0"/>
                <a:ea typeface="楷体" panose="02010609060101010101" pitchFamily="49" charset="-122"/>
              </a:rPr>
              <a:t>i</a:t>
            </a:r>
            <a:r>
              <a:rPr lang="en-US" altLang="zh-CN" sz="3000" b="1" i="1" dirty="0">
                <a:latin typeface="Times New Roman" pitchFamily="18" charset="0"/>
                <a:ea typeface="楷体" panose="02010609060101010101" pitchFamily="49" charset="-122"/>
              </a:rPr>
              <a:t> </a:t>
            </a:r>
            <a:r>
              <a:rPr lang="zh-CN" altLang="en-US" sz="3000" b="1" dirty="0">
                <a:latin typeface="Times New Roman" pitchFamily="18" charset="0"/>
                <a:ea typeface="楷体" panose="02010609060101010101" pitchFamily="49" charset="-122"/>
              </a:rPr>
              <a:t>指树中的第 </a:t>
            </a:r>
            <a:r>
              <a:rPr lang="en-US" altLang="zh-CN" sz="3000" b="1" i="1" dirty="0" err="1">
                <a:latin typeface="Times New Roman" pitchFamily="18" charset="0"/>
                <a:ea typeface="楷体" panose="02010609060101010101" pitchFamily="49" charset="-122"/>
              </a:rPr>
              <a:t>i</a:t>
            </a:r>
            <a:r>
              <a:rPr lang="en-US" altLang="zh-CN" sz="3000" b="1" i="1" dirty="0">
                <a:latin typeface="Times New Roman" pitchFamily="18" charset="0"/>
                <a:ea typeface="楷体" panose="02010609060101010101" pitchFamily="49" charset="-122"/>
              </a:rPr>
              <a:t> </a:t>
            </a:r>
            <a:r>
              <a:rPr lang="zh-CN" altLang="en-US" sz="3000" b="1" dirty="0">
                <a:latin typeface="Times New Roman" pitchFamily="18" charset="0"/>
                <a:ea typeface="楷体" panose="02010609060101010101" pitchFamily="49" charset="-122"/>
              </a:rPr>
              <a:t>个结点，</a:t>
            </a:r>
            <a:r>
              <a:rPr lang="en-US" altLang="zh-CN" sz="3000" b="1" i="1" dirty="0">
                <a:latin typeface="Times New Roman" pitchFamily="18" charset="0"/>
                <a:ea typeface="楷体" panose="02010609060101010101" pitchFamily="49" charset="-122"/>
              </a:rPr>
              <a:t>D</a:t>
            </a:r>
            <a:r>
              <a:rPr lang="en-US" altLang="zh-CN" sz="3000" b="1" dirty="0">
                <a:latin typeface="Times New Roman" pitchFamily="18" charset="0"/>
                <a:ea typeface="楷体" panose="02010609060101010101" pitchFamily="49" charset="-122"/>
              </a:rPr>
              <a:t>(</a:t>
            </a:r>
            <a:r>
              <a:rPr lang="en-US" altLang="zh-CN" sz="3000" b="1" i="1" dirty="0" err="1">
                <a:latin typeface="Times New Roman" pitchFamily="18" charset="0"/>
                <a:ea typeface="楷体" panose="02010609060101010101" pitchFamily="49" charset="-122"/>
              </a:rPr>
              <a:t>i</a:t>
            </a:r>
            <a:r>
              <a:rPr lang="en-US" altLang="zh-CN" sz="3000" b="1" dirty="0">
                <a:latin typeface="Times New Roman" pitchFamily="18" charset="0"/>
                <a:ea typeface="楷体" panose="02010609060101010101" pitchFamily="49" charset="-122"/>
              </a:rPr>
              <a:t>) </a:t>
            </a:r>
            <a:r>
              <a:rPr lang="zh-CN" altLang="en-US" sz="3000" b="1" dirty="0">
                <a:latin typeface="Times New Roman" pitchFamily="18" charset="0"/>
                <a:ea typeface="楷体" panose="02010609060101010101" pitchFamily="49" charset="-122"/>
              </a:rPr>
              <a:t>表结点 </a:t>
            </a:r>
            <a:r>
              <a:rPr lang="en-US" altLang="zh-CN" sz="3000" b="1" i="1" dirty="0" err="1">
                <a:latin typeface="Times New Roman" pitchFamily="18" charset="0"/>
                <a:ea typeface="楷体" panose="02010609060101010101" pitchFamily="49" charset="-122"/>
              </a:rPr>
              <a:t>i</a:t>
            </a:r>
            <a:r>
              <a:rPr lang="en-US" altLang="zh-CN" sz="3000" b="1" i="1" dirty="0">
                <a:latin typeface="Times New Roman" pitchFamily="18" charset="0"/>
                <a:ea typeface="楷体" panose="02010609060101010101" pitchFamily="49" charset="-122"/>
              </a:rPr>
              <a:t> </a:t>
            </a:r>
            <a:r>
              <a:rPr lang="zh-CN" altLang="en-US" sz="3000" b="1" dirty="0">
                <a:latin typeface="Times New Roman" pitchFamily="18" charset="0"/>
                <a:ea typeface="楷体" panose="02010609060101010101" pitchFamily="49" charset="-122"/>
              </a:rPr>
              <a:t>的度</a:t>
            </a:r>
            <a:r>
              <a:rPr lang="en-US" altLang="zh-CN" sz="3000" b="1" dirty="0">
                <a:latin typeface="Times New Roman" pitchFamily="18" charset="0"/>
                <a:ea typeface="楷体" panose="02010609060101010101" pitchFamily="49" charset="-122"/>
              </a:rPr>
              <a:t>.</a:t>
            </a:r>
            <a:endParaRPr lang="zh-CN" altLang="en-US" sz="3000" b="1" dirty="0">
              <a:latin typeface="Times New Roman" pitchFamily="18" charset="0"/>
              <a:ea typeface="楷体" panose="02010609060101010101" pitchFamily="49" charset="-12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3000" b="1" dirty="0">
                <a:ea typeface="楷体" panose="02010609060101010101" pitchFamily="49" charset="-122"/>
              </a:rPr>
              <a:t>2</a:t>
            </a:r>
            <a:r>
              <a:rPr lang="zh-CN" altLang="en-US" sz="3000" b="1" dirty="0">
                <a:ea typeface="楷体" panose="02010609060101010101" pitchFamily="49" charset="-122"/>
              </a:rPr>
              <a:t>、</a:t>
            </a:r>
            <a:r>
              <a:rPr lang="zh-CN" altLang="en-US" sz="3000" b="1" u="sng" dirty="0">
                <a:solidFill>
                  <a:srgbClr val="FF0000"/>
                </a:solidFill>
                <a:ea typeface="楷体" panose="02010609060101010101" pitchFamily="49" charset="-122"/>
              </a:rPr>
              <a:t>叶结点</a:t>
            </a:r>
            <a:r>
              <a:rPr lang="zh-CN" altLang="en-US" sz="3000" b="1" dirty="0">
                <a:ea typeface="楷体" panose="02010609060101010101" pitchFamily="49" charset="-122"/>
              </a:rPr>
              <a:t>、</a:t>
            </a:r>
            <a:r>
              <a:rPr lang="zh-CN" altLang="en-US" sz="3000" b="1" u="sng" dirty="0">
                <a:solidFill>
                  <a:srgbClr val="FF0000"/>
                </a:solidFill>
                <a:ea typeface="楷体" panose="02010609060101010101" pitchFamily="49" charset="-122"/>
              </a:rPr>
              <a:t>分支结点</a:t>
            </a:r>
            <a:endParaRPr lang="zh-CN" altLang="en-US" sz="3000" b="1" dirty="0">
              <a:solidFill>
                <a:srgbClr val="FF0000"/>
              </a:solidFill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3000" b="1" dirty="0">
                <a:ea typeface="楷体" panose="02010609060101010101" pitchFamily="49" charset="-122"/>
              </a:rPr>
              <a:t>（出）度为零的结点被称为</a:t>
            </a:r>
            <a:r>
              <a:rPr lang="zh-CN" altLang="en-US" sz="3000" b="1" u="sng" dirty="0">
                <a:solidFill>
                  <a:srgbClr val="CC0000"/>
                </a:solidFill>
                <a:ea typeface="楷体" panose="02010609060101010101" pitchFamily="49" charset="-122"/>
              </a:rPr>
              <a:t>叶结点</a:t>
            </a:r>
            <a:r>
              <a:rPr lang="zh-CN" altLang="en-US" sz="3000" b="1" dirty="0">
                <a:ea typeface="楷体" panose="02010609060101010101" pitchFamily="49" charset="-122"/>
              </a:rPr>
              <a:t>；</a:t>
            </a:r>
            <a:endParaRPr lang="en-US" altLang="zh-CN" sz="3000" b="1" dirty="0"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3000" b="1" dirty="0">
                <a:ea typeface="楷体" panose="02010609060101010101" pitchFamily="49" charset="-122"/>
              </a:rPr>
              <a:t>（出）度</a:t>
            </a:r>
            <a:r>
              <a:rPr lang="zh-CN" altLang="en-US" sz="3000" b="1" dirty="0">
                <a:ea typeface="楷体" panose="02010609060101010101" pitchFamily="49" charset="-122"/>
                <a:sym typeface="Symbol" pitchFamily="18" charset="2"/>
              </a:rPr>
              <a:t>大于零</a:t>
            </a:r>
            <a:r>
              <a:rPr lang="zh-CN" altLang="en-US" sz="3000" b="1" dirty="0">
                <a:ea typeface="楷体" panose="02010609060101010101" pitchFamily="49" charset="-122"/>
              </a:rPr>
              <a:t>的结点被称为</a:t>
            </a:r>
            <a:r>
              <a:rPr lang="zh-CN" altLang="en-US" sz="3000" b="1" u="sng" dirty="0">
                <a:solidFill>
                  <a:srgbClr val="CC0000"/>
                </a:solidFill>
                <a:ea typeface="楷体" panose="02010609060101010101" pitchFamily="49" charset="-122"/>
              </a:rPr>
              <a:t>分支结点；</a:t>
            </a:r>
            <a:endParaRPr lang="en-US" altLang="zh-CN" sz="3000" b="1" u="sng" dirty="0">
              <a:solidFill>
                <a:srgbClr val="CC0000"/>
              </a:solidFill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3000" b="1" dirty="0">
                <a:ea typeface="楷体" panose="02010609060101010101" pitchFamily="49" charset="-122"/>
              </a:rPr>
              <a:t>（入）度</a:t>
            </a:r>
            <a:r>
              <a:rPr lang="zh-CN" altLang="en-US" sz="3000" b="1" dirty="0">
                <a:ea typeface="楷体" panose="02010609060101010101" pitchFamily="49" charset="-122"/>
                <a:sym typeface="Symbol" pitchFamily="18" charset="2"/>
              </a:rPr>
              <a:t>为零</a:t>
            </a:r>
            <a:r>
              <a:rPr lang="zh-CN" altLang="en-US" sz="3000" b="1" dirty="0">
                <a:ea typeface="楷体" panose="02010609060101010101" pitchFamily="49" charset="-122"/>
              </a:rPr>
              <a:t>的结点被称为</a:t>
            </a:r>
            <a:r>
              <a:rPr lang="zh-CN" altLang="en-US" sz="3000" b="1" u="sng" dirty="0">
                <a:solidFill>
                  <a:srgbClr val="CC0000"/>
                </a:solidFill>
                <a:ea typeface="楷体" panose="02010609060101010101" pitchFamily="49" charset="-122"/>
              </a:rPr>
              <a:t>根结点；</a:t>
            </a:r>
            <a:endParaRPr lang="en-US" altLang="zh-CN" sz="3000" b="1" u="sng" dirty="0">
              <a:solidFill>
                <a:srgbClr val="CC0000"/>
              </a:solidFill>
              <a:ea typeface="楷体" panose="02010609060101010101" pitchFamily="49" charset="-12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  <a:defRPr/>
            </a:pPr>
            <a:endParaRPr lang="zh-CN" altLang="en-US" sz="3000" b="1" dirty="0"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536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3730908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（根）树的相关术语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327972" y="836863"/>
            <a:ext cx="8569325" cy="24013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．</a:t>
            </a:r>
            <a:r>
              <a:rPr lang="zh-CN" altLang="en-US" b="1" u="sng">
                <a:latin typeface="楷体" panose="02010609060101010101" pitchFamily="49" charset="-122"/>
                <a:ea typeface="楷体" panose="02010609060101010101" pitchFamily="49" charset="-122"/>
              </a:rPr>
              <a:t>结点的层数</a:t>
            </a:r>
            <a:endParaRPr lang="zh-CN" altLang="en-US" b="1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树形 </a:t>
            </a:r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</a:rPr>
              <a:t>T 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中</a:t>
            </a:r>
            <a:r>
              <a:rPr lang="zh-CN" altLang="en-US" b="1" u="sng">
                <a:solidFill>
                  <a:srgbClr val="CC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结点的层数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递归定义如下：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⑴ </a:t>
            </a:r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</a:rPr>
              <a:t>root(T) 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层数为零；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⑵ 其余结点的层数为其前驱结点的层数加 </a:t>
            </a:r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</a:rPr>
              <a:t>1 .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4" name="Group 93"/>
          <p:cNvGrpSpPr>
            <a:grpSpLocks/>
          </p:cNvGrpSpPr>
          <p:nvPr/>
        </p:nvGrpSpPr>
        <p:grpSpPr bwMode="auto">
          <a:xfrm>
            <a:off x="1327972" y="2866309"/>
            <a:ext cx="8169275" cy="3673475"/>
            <a:chOff x="160" y="782"/>
            <a:chExt cx="5146" cy="2314"/>
          </a:xfrm>
        </p:grpSpPr>
        <p:sp>
          <p:nvSpPr>
            <p:cNvPr id="6" name="Oval 8"/>
            <p:cNvSpPr>
              <a:spLocks noChangeArrowheads="1"/>
            </p:cNvSpPr>
            <p:nvPr/>
          </p:nvSpPr>
          <p:spPr bwMode="auto">
            <a:xfrm>
              <a:off x="2115" y="782"/>
              <a:ext cx="454" cy="41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en-US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" name="Text Box 9"/>
            <p:cNvSpPr txBox="1">
              <a:spLocks noChangeArrowheads="1"/>
            </p:cNvSpPr>
            <p:nvPr/>
          </p:nvSpPr>
          <p:spPr bwMode="auto">
            <a:xfrm>
              <a:off x="2229" y="845"/>
              <a:ext cx="204" cy="2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3300" i="1">
                  <a:latin typeface="Times New Roman" panose="02020603050405020304" pitchFamily="18" charset="0"/>
                </a:rPr>
                <a:t>A</a:t>
              </a:r>
            </a:p>
          </p:txBody>
        </p:sp>
        <p:grpSp>
          <p:nvGrpSpPr>
            <p:cNvPr id="8" name="Group 75"/>
            <p:cNvGrpSpPr>
              <a:grpSpLocks/>
            </p:cNvGrpSpPr>
            <p:nvPr/>
          </p:nvGrpSpPr>
          <p:grpSpPr bwMode="auto">
            <a:xfrm>
              <a:off x="2136" y="1441"/>
              <a:ext cx="437" cy="414"/>
              <a:chOff x="1944" y="1441"/>
              <a:chExt cx="437" cy="414"/>
            </a:xfrm>
          </p:grpSpPr>
          <p:sp>
            <p:nvSpPr>
              <p:cNvPr id="52" name="Oval 14"/>
              <p:cNvSpPr>
                <a:spLocks noChangeArrowheads="1"/>
              </p:cNvSpPr>
              <p:nvPr/>
            </p:nvSpPr>
            <p:spPr bwMode="auto">
              <a:xfrm>
                <a:off x="1944" y="1441"/>
                <a:ext cx="437" cy="414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" name="Text Box 15"/>
              <p:cNvSpPr txBox="1">
                <a:spLocks noChangeArrowheads="1"/>
              </p:cNvSpPr>
              <p:nvPr/>
            </p:nvSpPr>
            <p:spPr bwMode="auto">
              <a:xfrm>
                <a:off x="2065" y="1510"/>
                <a:ext cx="202" cy="27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3300" i="1">
                    <a:latin typeface="Times New Roman" panose="02020603050405020304" pitchFamily="18" charset="0"/>
                  </a:rPr>
                  <a:t>C</a:t>
                </a:r>
              </a:p>
            </p:txBody>
          </p:sp>
        </p:grpSp>
        <p:grpSp>
          <p:nvGrpSpPr>
            <p:cNvPr id="9" name="Group 76"/>
            <p:cNvGrpSpPr>
              <a:grpSpLocks/>
            </p:cNvGrpSpPr>
            <p:nvPr/>
          </p:nvGrpSpPr>
          <p:grpSpPr bwMode="auto">
            <a:xfrm>
              <a:off x="868" y="1449"/>
              <a:ext cx="454" cy="414"/>
              <a:chOff x="612" y="1449"/>
              <a:chExt cx="454" cy="414"/>
            </a:xfrm>
          </p:grpSpPr>
          <p:sp>
            <p:nvSpPr>
              <p:cNvPr id="50" name="Oval 20"/>
              <p:cNvSpPr>
                <a:spLocks noChangeArrowheads="1"/>
              </p:cNvSpPr>
              <p:nvPr/>
            </p:nvSpPr>
            <p:spPr bwMode="auto">
              <a:xfrm>
                <a:off x="612" y="1449"/>
                <a:ext cx="454" cy="414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" name="Text Box 21"/>
              <p:cNvSpPr txBox="1">
                <a:spLocks noChangeArrowheads="1"/>
              </p:cNvSpPr>
              <p:nvPr/>
            </p:nvSpPr>
            <p:spPr bwMode="auto">
              <a:xfrm>
                <a:off x="748" y="1518"/>
                <a:ext cx="175" cy="27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3300" i="1">
                    <a:latin typeface="Times New Roman" panose="02020603050405020304" pitchFamily="18" charset="0"/>
                  </a:rPr>
                  <a:t>B</a:t>
                </a:r>
              </a:p>
            </p:txBody>
          </p:sp>
        </p:grpSp>
        <p:sp>
          <p:nvSpPr>
            <p:cNvPr id="10" name="Line 35"/>
            <p:cNvSpPr>
              <a:spLocks noChangeShapeType="1"/>
            </p:cNvSpPr>
            <p:nvPr/>
          </p:nvSpPr>
          <p:spPr bwMode="auto">
            <a:xfrm flipH="1">
              <a:off x="1206" y="1026"/>
              <a:ext cx="909" cy="44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Line 36"/>
            <p:cNvSpPr>
              <a:spLocks noChangeShapeType="1"/>
            </p:cNvSpPr>
            <p:nvPr/>
          </p:nvSpPr>
          <p:spPr bwMode="auto">
            <a:xfrm>
              <a:off x="2337" y="1196"/>
              <a:ext cx="0" cy="2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Line 37"/>
            <p:cNvSpPr>
              <a:spLocks noChangeShapeType="1"/>
            </p:cNvSpPr>
            <p:nvPr/>
          </p:nvSpPr>
          <p:spPr bwMode="auto">
            <a:xfrm>
              <a:off x="2569" y="1003"/>
              <a:ext cx="1164" cy="46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Line 38"/>
            <p:cNvSpPr>
              <a:spLocks noChangeShapeType="1"/>
            </p:cNvSpPr>
            <p:nvPr/>
          </p:nvSpPr>
          <p:spPr bwMode="auto">
            <a:xfrm flipH="1">
              <a:off x="746" y="1797"/>
              <a:ext cx="190" cy="2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Line 39"/>
            <p:cNvSpPr>
              <a:spLocks noChangeShapeType="1"/>
            </p:cNvSpPr>
            <p:nvPr/>
          </p:nvSpPr>
          <p:spPr bwMode="auto">
            <a:xfrm>
              <a:off x="2476" y="1816"/>
              <a:ext cx="269" cy="297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Line 40"/>
            <p:cNvSpPr>
              <a:spLocks noChangeShapeType="1"/>
            </p:cNvSpPr>
            <p:nvPr/>
          </p:nvSpPr>
          <p:spPr bwMode="auto">
            <a:xfrm flipH="1">
              <a:off x="1973" y="1820"/>
              <a:ext cx="249" cy="317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Line 41"/>
            <p:cNvSpPr>
              <a:spLocks noChangeShapeType="1"/>
            </p:cNvSpPr>
            <p:nvPr/>
          </p:nvSpPr>
          <p:spPr bwMode="auto">
            <a:xfrm flipH="1">
              <a:off x="3476" y="1816"/>
              <a:ext cx="233" cy="29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42"/>
            <p:cNvSpPr>
              <a:spLocks noChangeShapeType="1"/>
            </p:cNvSpPr>
            <p:nvPr/>
          </p:nvSpPr>
          <p:spPr bwMode="auto">
            <a:xfrm flipH="1">
              <a:off x="363" y="2453"/>
              <a:ext cx="175" cy="229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Line 45"/>
            <p:cNvSpPr>
              <a:spLocks noChangeShapeType="1"/>
            </p:cNvSpPr>
            <p:nvPr/>
          </p:nvSpPr>
          <p:spPr bwMode="auto">
            <a:xfrm>
              <a:off x="2558" y="962"/>
              <a:ext cx="2528" cy="0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19" name="Text Box 46"/>
            <p:cNvSpPr txBox="1">
              <a:spLocks noChangeArrowheads="1"/>
            </p:cNvSpPr>
            <p:nvPr/>
          </p:nvSpPr>
          <p:spPr bwMode="auto">
            <a:xfrm>
              <a:off x="4734" y="847"/>
              <a:ext cx="569" cy="2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层数</a:t>
              </a:r>
              <a:r>
                <a:rPr lang="en-US" altLang="zh-CN" sz="2400">
                  <a:latin typeface="Times New Roman" panose="02020603050405020304" pitchFamily="18" charset="0"/>
                </a:rPr>
                <a:t>0</a:t>
              </a:r>
              <a:endParaRPr lang="en-US" altLang="zh-CN" sz="2400">
                <a:latin typeface="Tahoma" panose="020B0604030504040204" pitchFamily="34" charset="0"/>
              </a:endParaRPr>
            </a:p>
          </p:txBody>
        </p:sp>
        <p:grpSp>
          <p:nvGrpSpPr>
            <p:cNvPr id="20" name="Group 74"/>
            <p:cNvGrpSpPr>
              <a:grpSpLocks/>
            </p:cNvGrpSpPr>
            <p:nvPr/>
          </p:nvGrpSpPr>
          <p:grpSpPr bwMode="auto">
            <a:xfrm>
              <a:off x="1324" y="1638"/>
              <a:ext cx="3826" cy="1"/>
              <a:chOff x="1068" y="1638"/>
              <a:chExt cx="3826" cy="1"/>
            </a:xfrm>
          </p:grpSpPr>
          <p:sp>
            <p:nvSpPr>
              <p:cNvPr id="47" name="Line 49"/>
              <p:cNvSpPr>
                <a:spLocks noChangeShapeType="1"/>
              </p:cNvSpPr>
              <p:nvPr/>
            </p:nvSpPr>
            <p:spPr bwMode="auto">
              <a:xfrm>
                <a:off x="1068" y="1639"/>
                <a:ext cx="812" cy="0"/>
              </a:xfrm>
              <a:prstGeom prst="line">
                <a:avLst/>
              </a:prstGeom>
              <a:noFill/>
              <a:ln w="28575">
                <a:solidFill>
                  <a:srgbClr val="0000CC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" name="Line 50"/>
              <p:cNvSpPr>
                <a:spLocks noChangeShapeType="1"/>
              </p:cNvSpPr>
              <p:nvPr/>
            </p:nvSpPr>
            <p:spPr bwMode="auto">
              <a:xfrm>
                <a:off x="2372" y="1638"/>
                <a:ext cx="1007" cy="0"/>
              </a:xfrm>
              <a:prstGeom prst="line">
                <a:avLst/>
              </a:prstGeom>
              <a:noFill/>
              <a:ln w="28575">
                <a:solidFill>
                  <a:srgbClr val="0000CC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" name="Line 51"/>
              <p:cNvSpPr>
                <a:spLocks noChangeShapeType="1"/>
              </p:cNvSpPr>
              <p:nvPr/>
            </p:nvSpPr>
            <p:spPr bwMode="auto">
              <a:xfrm>
                <a:off x="3816" y="1639"/>
                <a:ext cx="1078" cy="0"/>
              </a:xfrm>
              <a:prstGeom prst="line">
                <a:avLst/>
              </a:prstGeom>
              <a:noFill/>
              <a:ln w="28575">
                <a:solidFill>
                  <a:srgbClr val="0000CC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" name="Group 54"/>
            <p:cNvGrpSpPr>
              <a:grpSpLocks/>
            </p:cNvGrpSpPr>
            <p:nvPr/>
          </p:nvGrpSpPr>
          <p:grpSpPr bwMode="auto">
            <a:xfrm>
              <a:off x="857" y="2323"/>
              <a:ext cx="4187" cy="0"/>
              <a:chOff x="3185" y="9528"/>
              <a:chExt cx="4740" cy="0"/>
            </a:xfrm>
          </p:grpSpPr>
          <p:sp>
            <p:nvSpPr>
              <p:cNvPr id="43" name="Line 55"/>
              <p:cNvSpPr>
                <a:spLocks noChangeShapeType="1"/>
              </p:cNvSpPr>
              <p:nvPr/>
            </p:nvSpPr>
            <p:spPr bwMode="auto">
              <a:xfrm>
                <a:off x="3185" y="9528"/>
                <a:ext cx="1040" cy="0"/>
              </a:xfrm>
              <a:prstGeom prst="line">
                <a:avLst/>
              </a:prstGeom>
              <a:noFill/>
              <a:ln w="28575">
                <a:solidFill>
                  <a:srgbClr val="0000CC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Line 56"/>
              <p:cNvSpPr>
                <a:spLocks noChangeShapeType="1"/>
              </p:cNvSpPr>
              <p:nvPr/>
            </p:nvSpPr>
            <p:spPr bwMode="auto">
              <a:xfrm>
                <a:off x="4605" y="9528"/>
                <a:ext cx="540" cy="0"/>
              </a:xfrm>
              <a:prstGeom prst="line">
                <a:avLst/>
              </a:prstGeom>
              <a:noFill/>
              <a:ln w="28575">
                <a:solidFill>
                  <a:srgbClr val="0000CC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" name="Line 57"/>
              <p:cNvSpPr>
                <a:spLocks noChangeShapeType="1"/>
              </p:cNvSpPr>
              <p:nvPr/>
            </p:nvSpPr>
            <p:spPr bwMode="auto">
              <a:xfrm>
                <a:off x="5505" y="9528"/>
                <a:ext cx="420" cy="0"/>
              </a:xfrm>
              <a:prstGeom prst="line">
                <a:avLst/>
              </a:prstGeom>
              <a:noFill/>
              <a:ln w="28575">
                <a:solidFill>
                  <a:srgbClr val="0000CC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" name="Line 58"/>
              <p:cNvSpPr>
                <a:spLocks noChangeShapeType="1"/>
              </p:cNvSpPr>
              <p:nvPr/>
            </p:nvSpPr>
            <p:spPr bwMode="auto">
              <a:xfrm>
                <a:off x="6305" y="9528"/>
                <a:ext cx="1620" cy="0"/>
              </a:xfrm>
              <a:prstGeom prst="line">
                <a:avLst/>
              </a:prstGeom>
              <a:noFill/>
              <a:ln w="28575">
                <a:solidFill>
                  <a:srgbClr val="0000CC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2" name="Text Box 65"/>
            <p:cNvSpPr txBox="1">
              <a:spLocks noChangeArrowheads="1"/>
            </p:cNvSpPr>
            <p:nvPr/>
          </p:nvSpPr>
          <p:spPr bwMode="auto">
            <a:xfrm>
              <a:off x="4737" y="1502"/>
              <a:ext cx="569" cy="2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层数</a:t>
              </a:r>
              <a:r>
                <a:rPr lang="en-US" altLang="zh-CN" sz="2400">
                  <a:latin typeface="Times New Roman" panose="02020603050405020304" pitchFamily="18" charset="0"/>
                </a:rPr>
                <a:t>1</a:t>
              </a:r>
              <a:endParaRPr lang="en-US" altLang="zh-CN" sz="2400">
                <a:latin typeface="Tahoma" panose="020B0604030504040204" pitchFamily="34" charset="0"/>
              </a:endParaRPr>
            </a:p>
          </p:txBody>
        </p:sp>
        <p:sp>
          <p:nvSpPr>
            <p:cNvPr id="23" name="Line 69"/>
            <p:cNvSpPr>
              <a:spLocks noChangeShapeType="1"/>
            </p:cNvSpPr>
            <p:nvPr/>
          </p:nvSpPr>
          <p:spPr bwMode="auto">
            <a:xfrm>
              <a:off x="573" y="2954"/>
              <a:ext cx="4513" cy="0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Oval 72"/>
            <p:cNvSpPr>
              <a:spLocks noChangeArrowheads="1"/>
            </p:cNvSpPr>
            <p:nvPr/>
          </p:nvSpPr>
          <p:spPr bwMode="auto">
            <a:xfrm>
              <a:off x="3612" y="1434"/>
              <a:ext cx="437" cy="41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en-US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5" name="Text Box 73"/>
            <p:cNvSpPr txBox="1">
              <a:spLocks noChangeArrowheads="1"/>
            </p:cNvSpPr>
            <p:nvPr/>
          </p:nvSpPr>
          <p:spPr bwMode="auto">
            <a:xfrm>
              <a:off x="3748" y="1504"/>
              <a:ext cx="202" cy="2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3300" i="1">
                  <a:latin typeface="Times New Roman" panose="02020603050405020304" pitchFamily="18" charset="0"/>
                </a:rPr>
                <a:t>D</a:t>
              </a:r>
            </a:p>
          </p:txBody>
        </p:sp>
        <p:grpSp>
          <p:nvGrpSpPr>
            <p:cNvPr id="26" name="Group 77"/>
            <p:cNvGrpSpPr>
              <a:grpSpLocks/>
            </p:cNvGrpSpPr>
            <p:nvPr/>
          </p:nvGrpSpPr>
          <p:grpSpPr bwMode="auto">
            <a:xfrm>
              <a:off x="460" y="2092"/>
              <a:ext cx="454" cy="414"/>
              <a:chOff x="612" y="1449"/>
              <a:chExt cx="454" cy="414"/>
            </a:xfrm>
          </p:grpSpPr>
          <p:sp>
            <p:nvSpPr>
              <p:cNvPr id="41" name="Oval 78"/>
              <p:cNvSpPr>
                <a:spLocks noChangeArrowheads="1"/>
              </p:cNvSpPr>
              <p:nvPr/>
            </p:nvSpPr>
            <p:spPr bwMode="auto">
              <a:xfrm>
                <a:off x="612" y="1449"/>
                <a:ext cx="454" cy="414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2" name="Text Box 79"/>
              <p:cNvSpPr txBox="1">
                <a:spLocks noChangeArrowheads="1"/>
              </p:cNvSpPr>
              <p:nvPr/>
            </p:nvSpPr>
            <p:spPr bwMode="auto">
              <a:xfrm>
                <a:off x="748" y="1518"/>
                <a:ext cx="175" cy="27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3300" i="1">
                    <a:latin typeface="Times New Roman" panose="02020603050405020304" pitchFamily="18" charset="0"/>
                  </a:rPr>
                  <a:t>E</a:t>
                </a:r>
              </a:p>
            </p:txBody>
          </p:sp>
        </p:grpSp>
        <p:grpSp>
          <p:nvGrpSpPr>
            <p:cNvPr id="27" name="Group 80"/>
            <p:cNvGrpSpPr>
              <a:grpSpLocks/>
            </p:cNvGrpSpPr>
            <p:nvPr/>
          </p:nvGrpSpPr>
          <p:grpSpPr bwMode="auto">
            <a:xfrm>
              <a:off x="1730" y="2115"/>
              <a:ext cx="454" cy="414"/>
              <a:chOff x="612" y="1449"/>
              <a:chExt cx="454" cy="414"/>
            </a:xfrm>
          </p:grpSpPr>
          <p:sp>
            <p:nvSpPr>
              <p:cNvPr id="39" name="Oval 81"/>
              <p:cNvSpPr>
                <a:spLocks noChangeArrowheads="1"/>
              </p:cNvSpPr>
              <p:nvPr/>
            </p:nvSpPr>
            <p:spPr bwMode="auto">
              <a:xfrm>
                <a:off x="612" y="1449"/>
                <a:ext cx="454" cy="414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" name="Text Box 82"/>
              <p:cNvSpPr txBox="1">
                <a:spLocks noChangeArrowheads="1"/>
              </p:cNvSpPr>
              <p:nvPr/>
            </p:nvSpPr>
            <p:spPr bwMode="auto">
              <a:xfrm>
                <a:off x="748" y="1518"/>
                <a:ext cx="175" cy="27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3300" i="1">
                    <a:latin typeface="Times New Roman" panose="02020603050405020304" pitchFamily="18" charset="0"/>
                  </a:rPr>
                  <a:t>G</a:t>
                </a:r>
              </a:p>
            </p:txBody>
          </p:sp>
        </p:grpSp>
        <p:grpSp>
          <p:nvGrpSpPr>
            <p:cNvPr id="28" name="Group 83"/>
            <p:cNvGrpSpPr>
              <a:grpSpLocks/>
            </p:cNvGrpSpPr>
            <p:nvPr/>
          </p:nvGrpSpPr>
          <p:grpSpPr bwMode="auto">
            <a:xfrm>
              <a:off x="2546" y="2115"/>
              <a:ext cx="454" cy="414"/>
              <a:chOff x="612" y="1449"/>
              <a:chExt cx="454" cy="414"/>
            </a:xfrm>
          </p:grpSpPr>
          <p:sp>
            <p:nvSpPr>
              <p:cNvPr id="37" name="Oval 84"/>
              <p:cNvSpPr>
                <a:spLocks noChangeArrowheads="1"/>
              </p:cNvSpPr>
              <p:nvPr/>
            </p:nvSpPr>
            <p:spPr bwMode="auto">
              <a:xfrm>
                <a:off x="612" y="1449"/>
                <a:ext cx="454" cy="414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" name="Text Box 85"/>
              <p:cNvSpPr txBox="1">
                <a:spLocks noChangeArrowheads="1"/>
              </p:cNvSpPr>
              <p:nvPr/>
            </p:nvSpPr>
            <p:spPr bwMode="auto">
              <a:xfrm>
                <a:off x="748" y="1518"/>
                <a:ext cx="175" cy="27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3300" i="1">
                    <a:latin typeface="Times New Roman" panose="02020603050405020304" pitchFamily="18" charset="0"/>
                  </a:rPr>
                  <a:t>H</a:t>
                </a:r>
              </a:p>
            </p:txBody>
          </p:sp>
        </p:grpSp>
        <p:grpSp>
          <p:nvGrpSpPr>
            <p:cNvPr id="29" name="Group 86"/>
            <p:cNvGrpSpPr>
              <a:grpSpLocks/>
            </p:cNvGrpSpPr>
            <p:nvPr/>
          </p:nvGrpSpPr>
          <p:grpSpPr bwMode="auto">
            <a:xfrm>
              <a:off x="3249" y="2092"/>
              <a:ext cx="454" cy="414"/>
              <a:chOff x="612" y="1449"/>
              <a:chExt cx="454" cy="414"/>
            </a:xfrm>
          </p:grpSpPr>
          <p:sp>
            <p:nvSpPr>
              <p:cNvPr id="35" name="Oval 87"/>
              <p:cNvSpPr>
                <a:spLocks noChangeArrowheads="1"/>
              </p:cNvSpPr>
              <p:nvPr/>
            </p:nvSpPr>
            <p:spPr bwMode="auto">
              <a:xfrm>
                <a:off x="612" y="1449"/>
                <a:ext cx="454" cy="414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" name="Text Box 88"/>
              <p:cNvSpPr txBox="1">
                <a:spLocks noChangeArrowheads="1"/>
              </p:cNvSpPr>
              <p:nvPr/>
            </p:nvSpPr>
            <p:spPr bwMode="auto">
              <a:xfrm>
                <a:off x="748" y="1518"/>
                <a:ext cx="175" cy="27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3300" i="1">
                    <a:latin typeface="Times New Roman" panose="02020603050405020304" pitchFamily="18" charset="0"/>
                  </a:rPr>
                  <a:t>I</a:t>
                </a:r>
              </a:p>
            </p:txBody>
          </p:sp>
        </p:grpSp>
        <p:grpSp>
          <p:nvGrpSpPr>
            <p:cNvPr id="30" name="Group 89"/>
            <p:cNvGrpSpPr>
              <a:grpSpLocks/>
            </p:cNvGrpSpPr>
            <p:nvPr/>
          </p:nvGrpSpPr>
          <p:grpSpPr bwMode="auto">
            <a:xfrm>
              <a:off x="160" y="2682"/>
              <a:ext cx="454" cy="414"/>
              <a:chOff x="612" y="1449"/>
              <a:chExt cx="454" cy="414"/>
            </a:xfrm>
          </p:grpSpPr>
          <p:sp>
            <p:nvSpPr>
              <p:cNvPr id="33" name="Oval 90"/>
              <p:cNvSpPr>
                <a:spLocks noChangeArrowheads="1"/>
              </p:cNvSpPr>
              <p:nvPr/>
            </p:nvSpPr>
            <p:spPr bwMode="auto">
              <a:xfrm>
                <a:off x="612" y="1449"/>
                <a:ext cx="454" cy="414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4" name="Text Box 91"/>
              <p:cNvSpPr txBox="1">
                <a:spLocks noChangeArrowheads="1"/>
              </p:cNvSpPr>
              <p:nvPr/>
            </p:nvSpPr>
            <p:spPr bwMode="auto">
              <a:xfrm>
                <a:off x="748" y="1518"/>
                <a:ext cx="175" cy="27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3300" i="1">
                    <a:latin typeface="Times New Roman" panose="02020603050405020304" pitchFamily="18" charset="0"/>
                  </a:rPr>
                  <a:t>F</a:t>
                </a:r>
              </a:p>
            </p:txBody>
          </p:sp>
        </p:grpSp>
        <p:sp>
          <p:nvSpPr>
            <p:cNvPr id="31" name="Text Box 67"/>
            <p:cNvSpPr txBox="1">
              <a:spLocks noChangeArrowheads="1"/>
            </p:cNvSpPr>
            <p:nvPr/>
          </p:nvSpPr>
          <p:spPr bwMode="auto">
            <a:xfrm>
              <a:off x="4737" y="2191"/>
              <a:ext cx="569" cy="2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层数</a:t>
              </a:r>
              <a:r>
                <a:rPr lang="en-US" altLang="zh-CN" sz="2400">
                  <a:latin typeface="Times New Roman" panose="02020603050405020304" pitchFamily="18" charset="0"/>
                </a:rPr>
                <a:t>2</a:t>
              </a:r>
              <a:endParaRPr lang="en-US" altLang="zh-CN" sz="2400">
                <a:latin typeface="Tahoma" panose="020B0604030504040204" pitchFamily="34" charset="0"/>
              </a:endParaRPr>
            </a:p>
          </p:txBody>
        </p:sp>
        <p:sp>
          <p:nvSpPr>
            <p:cNvPr id="32" name="Text Box 68"/>
            <p:cNvSpPr txBox="1">
              <a:spLocks noChangeArrowheads="1"/>
            </p:cNvSpPr>
            <p:nvPr/>
          </p:nvSpPr>
          <p:spPr bwMode="auto">
            <a:xfrm>
              <a:off x="4737" y="2831"/>
              <a:ext cx="569" cy="2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层数</a:t>
              </a:r>
              <a:r>
                <a:rPr lang="en-US" altLang="zh-CN" sz="2400">
                  <a:latin typeface="Times New Roman" panose="02020603050405020304" pitchFamily="18" charset="0"/>
                </a:rPr>
                <a:t>3</a:t>
              </a:r>
              <a:endParaRPr lang="en-US" altLang="zh-CN" sz="2400">
                <a:latin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14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3730908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（根）树的相关术语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660018" y="715712"/>
            <a:ext cx="10807795" cy="48669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．</a:t>
            </a:r>
            <a:r>
              <a:rPr lang="zh-CN" altLang="en-US" b="1" u="sng" dirty="0">
                <a:latin typeface="楷体" panose="02010609060101010101" pitchFamily="49" charset="-122"/>
                <a:ea typeface="楷体" panose="02010609060101010101" pitchFamily="49" charset="-122"/>
              </a:rPr>
              <a:t>路径（边，路径，路径长度）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树形中结点间的连线被称为</a:t>
            </a:r>
            <a:r>
              <a:rPr lang="zh-CN" altLang="en-US" b="1" u="sng" dirty="0">
                <a:solidFill>
                  <a:srgbClr val="CC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边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。若树 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T 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中存在结点序列</a:t>
            </a:r>
            <a:r>
              <a:rPr lang="en-US" altLang="zh-CN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v</a:t>
            </a:r>
            <a:r>
              <a:rPr lang="en-US" altLang="zh-CN" b="1" baseline="-25000" dirty="0" err="1">
                <a:latin typeface="楷体" panose="02010609060101010101" pitchFamily="49" charset="-122"/>
                <a:ea typeface="楷体" panose="02010609060101010101" pitchFamily="49" charset="-122"/>
              </a:rPr>
              <a:t>m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sym typeface="Symbol" pitchFamily="18" charset="2"/>
              </a:rPr>
              <a:t>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 v</a:t>
            </a:r>
            <a:r>
              <a:rPr lang="en-US" altLang="zh-CN" b="1" baseline="-25000" dirty="0">
                <a:latin typeface="楷体" panose="02010609060101010101" pitchFamily="49" charset="-122"/>
                <a:ea typeface="楷体" panose="02010609060101010101" pitchFamily="49" charset="-122"/>
              </a:rPr>
              <a:t>m</a:t>
            </a:r>
            <a:r>
              <a:rPr lang="en-US" altLang="zh-CN" b="1" baseline="-25000" dirty="0">
                <a:latin typeface="楷体" panose="02010609060101010101" pitchFamily="49" charset="-122"/>
                <a:ea typeface="楷体" panose="02010609060101010101" pitchFamily="49" charset="-122"/>
                <a:sym typeface="Symbol"/>
              </a:rPr>
              <a:t></a:t>
            </a:r>
            <a:r>
              <a:rPr lang="en-US" altLang="zh-CN" b="1" baseline="-25000" dirty="0">
                <a:latin typeface="楷体" panose="02010609060101010101" pitchFamily="49" charset="-122"/>
                <a:ea typeface="楷体" panose="02010609060101010101" pitchFamily="49" charset="-122"/>
              </a:rPr>
              <a:t>1 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sym typeface="Symbol" pitchFamily="18" charset="2"/>
              </a:rPr>
              <a:t>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 … 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sym typeface="Symbol" pitchFamily="18" charset="2"/>
              </a:rPr>
              <a:t>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v</a:t>
            </a:r>
            <a:r>
              <a:rPr lang="en-US" altLang="zh-CN" b="1" baseline="-25000" dirty="0" err="1">
                <a:latin typeface="楷体" panose="02010609060101010101" pitchFamily="49" charset="-122"/>
                <a:ea typeface="楷体" panose="02010609060101010101" pitchFamily="49" charset="-122"/>
              </a:rPr>
              <a:t>m</a:t>
            </a:r>
            <a:r>
              <a:rPr lang="en-US" altLang="zh-CN" b="1" baseline="-25000" dirty="0" err="1">
                <a:latin typeface="楷体" panose="02010609060101010101" pitchFamily="49" charset="-122"/>
                <a:ea typeface="楷体" panose="02010609060101010101" pitchFamily="49" charset="-122"/>
                <a:sym typeface="Symbol"/>
              </a:rPr>
              <a:t></a:t>
            </a:r>
            <a:r>
              <a:rPr lang="en-US" altLang="zh-CN" b="1" baseline="-25000" dirty="0" err="1">
                <a:latin typeface="楷体" panose="02010609060101010101" pitchFamily="49" charset="-122"/>
                <a:ea typeface="楷体" panose="02010609060101010101" pitchFamily="49" charset="-122"/>
              </a:rPr>
              <a:t>k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1 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sym typeface="Symbol" pitchFamily="18" charset="2"/>
              </a:rPr>
              <a:t>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 k 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sym typeface="Symbol" pitchFamily="18" charset="2"/>
              </a:rPr>
              <a:t>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b="1" u="sng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 </a:t>
            </a:r>
            <a:r>
              <a:rPr lang="zh-CN" altLang="en-US" b="1" u="sng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的最大层数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，满足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v</a:t>
            </a:r>
            <a:r>
              <a:rPr lang="en-US" altLang="zh-CN" b="1" baseline="-25000" dirty="0">
                <a:latin typeface="楷体" panose="02010609060101010101" pitchFamily="49" charset="-122"/>
                <a:ea typeface="楷体" panose="02010609060101010101" pitchFamily="49" charset="-122"/>
              </a:rPr>
              <a:t>i</a:t>
            </a:r>
            <a:r>
              <a:rPr lang="en-US" altLang="zh-CN" b="1" baseline="-25000" dirty="0">
                <a:latin typeface="楷体" panose="02010609060101010101" pitchFamily="49" charset="-122"/>
                <a:ea typeface="楷体" panose="02010609060101010101" pitchFamily="49" charset="-122"/>
                <a:sym typeface="Symbol"/>
              </a:rPr>
              <a:t></a:t>
            </a:r>
            <a:r>
              <a:rPr lang="en-US" altLang="zh-CN" b="1" baseline="-250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是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v</a:t>
            </a:r>
            <a:r>
              <a:rPr lang="en-US" altLang="zh-CN" b="1" baseline="-25000" dirty="0">
                <a:latin typeface="楷体" panose="02010609060101010101" pitchFamily="49" charset="-122"/>
                <a:ea typeface="楷体" panose="02010609060101010101" pitchFamily="49" charset="-122"/>
              </a:rPr>
              <a:t>i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m 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sym typeface="Symbol" pitchFamily="18" charset="2"/>
              </a:rPr>
              <a:t>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i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sym typeface="Symbol" pitchFamily="18" charset="2"/>
              </a:rPr>
              <a:t>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 m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sym typeface="Symbol" pitchFamily="18" charset="2"/>
              </a:rPr>
              <a:t>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k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sym typeface="Symbol" pitchFamily="18" charset="2"/>
              </a:rPr>
              <a:t>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）的子结点，则称此结点序列为</a:t>
            </a:r>
            <a:r>
              <a:rPr lang="en-US" altLang="zh-CN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v</a:t>
            </a:r>
            <a:r>
              <a:rPr lang="en-US" altLang="zh-CN" b="1" baseline="-25000" dirty="0" err="1">
                <a:latin typeface="楷体" panose="02010609060101010101" pitchFamily="49" charset="-122"/>
                <a:ea typeface="楷体" panose="02010609060101010101" pitchFamily="49" charset="-122"/>
              </a:rPr>
              <a:t>m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到</a:t>
            </a:r>
            <a:r>
              <a:rPr lang="en-US" altLang="zh-CN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v</a:t>
            </a:r>
            <a:r>
              <a:rPr lang="en-US" altLang="zh-CN" b="1" baseline="-25000" dirty="0" err="1">
                <a:latin typeface="楷体" panose="02010609060101010101" pitchFamily="49" charset="-122"/>
                <a:ea typeface="楷体" panose="02010609060101010101" pitchFamily="49" charset="-122"/>
              </a:rPr>
              <a:t>m</a:t>
            </a:r>
            <a:r>
              <a:rPr lang="en-US" altLang="zh-CN" b="1" baseline="-25000" dirty="0" err="1">
                <a:latin typeface="楷体" panose="02010609060101010101" pitchFamily="49" charset="-122"/>
                <a:ea typeface="楷体" panose="02010609060101010101" pitchFamily="49" charset="-122"/>
                <a:sym typeface="Symbol" pitchFamily="18" charset="2"/>
              </a:rPr>
              <a:t></a:t>
            </a:r>
            <a:r>
              <a:rPr lang="en-US" altLang="zh-CN" b="1" baseline="-25000" dirty="0" err="1">
                <a:latin typeface="楷体" panose="02010609060101010101" pitchFamily="49" charset="-122"/>
                <a:ea typeface="楷体" panose="02010609060101010101" pitchFamily="49" charset="-122"/>
              </a:rPr>
              <a:t>k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en-US" b="1" u="sng" dirty="0">
                <a:solidFill>
                  <a:srgbClr val="CC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路径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，该路径所经历的边数被称为</a:t>
            </a:r>
            <a:r>
              <a:rPr lang="zh-CN" altLang="en-US" b="1" u="sng" dirty="0">
                <a:solidFill>
                  <a:srgbClr val="CC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路径长度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 marL="0" indent="0" algn="just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5. </a:t>
            </a:r>
            <a:r>
              <a:rPr lang="zh-CN" altLang="en-US" b="1" u="sng" dirty="0">
                <a:latin typeface="楷体" panose="02010609060101010101" pitchFamily="49" charset="-122"/>
                <a:ea typeface="楷体" panose="02010609060101010101" pitchFamily="49" charset="-122"/>
              </a:rPr>
              <a:t>子孙结点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zh-CN" altLang="en-US" b="1" u="sng" dirty="0">
                <a:latin typeface="楷体" panose="02010609060101010101" pitchFamily="49" charset="-122"/>
                <a:ea typeface="楷体" panose="02010609060101010101" pitchFamily="49" charset="-122"/>
              </a:rPr>
              <a:t>祖先结点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一棵树中若存在结点</a:t>
            </a:r>
            <a:r>
              <a:rPr lang="en-US" altLang="zh-CN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v</a:t>
            </a:r>
            <a:r>
              <a:rPr lang="en-US" altLang="zh-CN" b="1" baseline="-25000" dirty="0" err="1">
                <a:latin typeface="楷体" panose="02010609060101010101" pitchFamily="49" charset="-122"/>
                <a:ea typeface="楷体" panose="02010609060101010101" pitchFamily="49" charset="-122"/>
              </a:rPr>
              <a:t>m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到</a:t>
            </a:r>
            <a:r>
              <a:rPr lang="en-US" altLang="zh-CN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v</a:t>
            </a:r>
            <a:r>
              <a:rPr lang="en-US" altLang="zh-CN" b="1" baseline="-25000" dirty="0" err="1">
                <a:latin typeface="楷体" panose="02010609060101010101" pitchFamily="49" charset="-122"/>
                <a:ea typeface="楷体" panose="02010609060101010101" pitchFamily="49" charset="-122"/>
              </a:rPr>
              <a:t>n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的路径，则称</a:t>
            </a:r>
            <a:r>
              <a:rPr lang="en-US" altLang="zh-CN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v</a:t>
            </a:r>
            <a:r>
              <a:rPr lang="en-US" altLang="zh-CN" b="1" baseline="-25000" dirty="0" err="1">
                <a:latin typeface="楷体" panose="02010609060101010101" pitchFamily="49" charset="-122"/>
                <a:ea typeface="楷体" panose="02010609060101010101" pitchFamily="49" charset="-122"/>
              </a:rPr>
              <a:t>n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为</a:t>
            </a:r>
            <a:r>
              <a:rPr lang="en-US" altLang="zh-CN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v</a:t>
            </a:r>
            <a:r>
              <a:rPr lang="en-US" altLang="zh-CN" b="1" baseline="-25000" dirty="0" err="1">
                <a:latin typeface="楷体" panose="02010609060101010101" pitchFamily="49" charset="-122"/>
                <a:ea typeface="楷体" panose="02010609060101010101" pitchFamily="49" charset="-122"/>
              </a:rPr>
              <a:t>m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en-US" b="1" u="sng" dirty="0">
                <a:solidFill>
                  <a:srgbClr val="CC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子孙结点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v</a:t>
            </a:r>
            <a:r>
              <a:rPr lang="en-US" altLang="zh-CN" b="1" baseline="-25000" dirty="0" err="1">
                <a:latin typeface="楷体" panose="02010609060101010101" pitchFamily="49" charset="-122"/>
                <a:ea typeface="楷体" panose="02010609060101010101" pitchFamily="49" charset="-122"/>
              </a:rPr>
              <a:t>m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为</a:t>
            </a:r>
            <a:r>
              <a:rPr lang="en-US" altLang="zh-CN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v</a:t>
            </a:r>
            <a:r>
              <a:rPr lang="en-US" altLang="zh-CN" b="1" baseline="-25000" dirty="0" err="1">
                <a:latin typeface="楷体" panose="02010609060101010101" pitchFamily="49" charset="-122"/>
                <a:ea typeface="楷体" panose="02010609060101010101" pitchFamily="49" charset="-122"/>
              </a:rPr>
              <a:t>n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en-US" b="1" u="sng" dirty="0">
                <a:solidFill>
                  <a:srgbClr val="CC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祖先结点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6748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883341" y="1238226"/>
            <a:ext cx="10563847" cy="4968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6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．</a:t>
            </a:r>
            <a:r>
              <a:rPr lang="zh-CN" altLang="en-US" b="1" u="sng" dirty="0">
                <a:latin typeface="楷体" panose="02010609060101010101" pitchFamily="49" charset="-122"/>
                <a:ea typeface="楷体" panose="02010609060101010101" pitchFamily="49" charset="-122"/>
              </a:rPr>
              <a:t>树的高度</a:t>
            </a: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b="1" u="sng" dirty="0">
                <a:solidFill>
                  <a:srgbClr val="CC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树的高度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为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max</a:t>
            </a:r>
            <a:r>
              <a:rPr lang="en-US" altLang="zh-CN" b="1" baseline="-25000" dirty="0">
                <a:latin typeface="楷体" panose="02010609060101010101" pitchFamily="49" charset="-122"/>
                <a:ea typeface="楷体" panose="02010609060101010101" pitchFamily="49" charset="-122"/>
              </a:rPr>
              <a:t>i </a:t>
            </a:r>
            <a:r>
              <a:rPr lang="en-US" altLang="zh-CN" b="1" baseline="-25000" dirty="0">
                <a:latin typeface="楷体" panose="02010609060101010101" pitchFamily="49" charset="-122"/>
                <a:ea typeface="楷体" panose="02010609060101010101" pitchFamily="49" charset="-122"/>
                <a:sym typeface="Symbol" panose="05050102010706020507" pitchFamily="18" charset="2"/>
              </a:rPr>
              <a:t></a:t>
            </a:r>
            <a:r>
              <a:rPr lang="en-US" altLang="zh-CN" b="1" baseline="-250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en-US" altLang="zh-CN" b="1" baseline="-25000" dirty="0">
                <a:latin typeface="楷体" panose="02010609060101010101" pitchFamily="49" charset="-122"/>
                <a:ea typeface="楷体" panose="02010609060101010101" pitchFamily="49" charset="-122"/>
                <a:sym typeface="Symbol" panose="05050102010706020507" pitchFamily="18" charset="2"/>
              </a:rPr>
              <a:t></a:t>
            </a:r>
            <a:r>
              <a:rPr lang="en-US" altLang="zh-CN" b="1" baseline="-25000" dirty="0">
                <a:latin typeface="楷体" panose="02010609060101010101" pitchFamily="49" charset="-122"/>
                <a:ea typeface="楷体" panose="02010609060101010101" pitchFamily="49" charset="-122"/>
              </a:rPr>
              <a:t>n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 NL (</a:t>
            </a:r>
            <a:r>
              <a:rPr lang="en-US" altLang="zh-CN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i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，其中 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n 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为树中结点总数，</a:t>
            </a:r>
            <a:r>
              <a:rPr lang="en-US" altLang="zh-CN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i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指树中第 </a:t>
            </a:r>
            <a:r>
              <a:rPr lang="en-US" altLang="zh-CN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i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个结点，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NL(</a:t>
            </a:r>
            <a:r>
              <a:rPr lang="en-US" altLang="zh-CN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i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之值为结点 </a:t>
            </a:r>
            <a:r>
              <a:rPr lang="en-US" altLang="zh-CN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i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的层数。</a:t>
            </a: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换言之，</a:t>
            </a:r>
            <a:r>
              <a:rPr lang="zh-CN" altLang="en-US" b="1" u="sng" dirty="0">
                <a:solidFill>
                  <a:srgbClr val="CC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树的高度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指树中结点的最大层数。</a:t>
            </a:r>
          </a:p>
        </p:txBody>
      </p:sp>
    </p:spTree>
    <p:extLst>
      <p:ext uri="{BB962C8B-B14F-4D97-AF65-F5344CB8AC3E}">
        <p14:creationId xmlns:p14="http://schemas.microsoft.com/office/powerpoint/2010/main" val="822408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2112110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树的表示 </a:t>
            </a:r>
          </a:p>
        </p:txBody>
      </p:sp>
      <p:grpSp>
        <p:nvGrpSpPr>
          <p:cNvPr id="3" name="Group 43"/>
          <p:cNvGrpSpPr>
            <a:grpSpLocks/>
          </p:cNvGrpSpPr>
          <p:nvPr/>
        </p:nvGrpSpPr>
        <p:grpSpPr bwMode="auto">
          <a:xfrm>
            <a:off x="485716" y="4710113"/>
            <a:ext cx="2414587" cy="1316037"/>
            <a:chOff x="241" y="3025"/>
            <a:chExt cx="1521" cy="829"/>
          </a:xfrm>
        </p:grpSpPr>
        <p:sp>
          <p:nvSpPr>
            <p:cNvPr id="4" name="Text Box 14"/>
            <p:cNvSpPr txBox="1">
              <a:spLocks noChangeArrowheads="1"/>
            </p:cNvSpPr>
            <p:nvPr/>
          </p:nvSpPr>
          <p:spPr bwMode="auto">
            <a:xfrm>
              <a:off x="635" y="3566"/>
              <a:ext cx="1127" cy="288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 b="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A(B,C(D,E))</a:t>
              </a:r>
            </a:p>
          </p:txBody>
        </p:sp>
        <p:sp>
          <p:nvSpPr>
            <p:cNvPr id="5" name="AutoShape 27"/>
            <p:cNvSpPr>
              <a:spLocks noChangeArrowheads="1"/>
            </p:cNvSpPr>
            <p:nvPr/>
          </p:nvSpPr>
          <p:spPr bwMode="auto">
            <a:xfrm>
              <a:off x="241" y="3025"/>
              <a:ext cx="306" cy="343"/>
            </a:xfrm>
            <a:prstGeom prst="wedgeEllipseCallout">
              <a:avLst>
                <a:gd name="adj1" fmla="val 82440"/>
                <a:gd name="adj2" fmla="val 133565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 b="0">
                  <a:solidFill>
                    <a:schemeClr val="tx1"/>
                  </a:solidFill>
                  <a:latin typeface="Times New Roman" panose="02020603050405020304" pitchFamily="18" charset="0"/>
                </a:rPr>
                <a:t>3</a:t>
              </a:r>
            </a:p>
          </p:txBody>
        </p:sp>
      </p:grpSp>
      <p:sp>
        <p:nvSpPr>
          <p:cNvPr id="6" name="Text Box 28"/>
          <p:cNvSpPr txBox="1">
            <a:spLocks noChangeArrowheads="1"/>
          </p:cNvSpPr>
          <p:nvPr/>
        </p:nvSpPr>
        <p:spPr bwMode="auto">
          <a:xfrm>
            <a:off x="1885097" y="756196"/>
            <a:ext cx="3097212" cy="2074414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集合嵌套表示法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凹入表示法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3.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广义表表示法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4.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树形表示法</a:t>
            </a:r>
            <a:endParaRPr lang="zh-CN" altLang="en-US" sz="2800" dirty="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7" name="Group 44"/>
          <p:cNvGrpSpPr>
            <a:grpSpLocks/>
          </p:cNvGrpSpPr>
          <p:nvPr/>
        </p:nvGrpSpPr>
        <p:grpSpPr bwMode="auto">
          <a:xfrm>
            <a:off x="4854516" y="204788"/>
            <a:ext cx="3833812" cy="3111500"/>
            <a:chOff x="2993" y="187"/>
            <a:chExt cx="2415" cy="1960"/>
          </a:xfrm>
        </p:grpSpPr>
        <p:sp>
          <p:nvSpPr>
            <p:cNvPr id="8" name="Oval 4"/>
            <p:cNvSpPr>
              <a:spLocks noChangeArrowheads="1"/>
            </p:cNvSpPr>
            <p:nvPr/>
          </p:nvSpPr>
          <p:spPr bwMode="auto">
            <a:xfrm>
              <a:off x="3482" y="700"/>
              <a:ext cx="1926" cy="1447"/>
            </a:xfrm>
            <a:prstGeom prst="ellipse">
              <a:avLst/>
            </a:prstGeom>
            <a:solidFill>
              <a:srgbClr val="4BF367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24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" name="Oval 5"/>
            <p:cNvSpPr>
              <a:spLocks noChangeArrowheads="1"/>
            </p:cNvSpPr>
            <p:nvPr/>
          </p:nvSpPr>
          <p:spPr bwMode="auto">
            <a:xfrm>
              <a:off x="3755" y="1199"/>
              <a:ext cx="907" cy="715"/>
            </a:xfrm>
            <a:prstGeom prst="ellipse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28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" name="Oval 6"/>
            <p:cNvSpPr>
              <a:spLocks noChangeArrowheads="1"/>
            </p:cNvSpPr>
            <p:nvPr/>
          </p:nvSpPr>
          <p:spPr bwMode="auto">
            <a:xfrm>
              <a:off x="4752" y="972"/>
              <a:ext cx="569" cy="680"/>
            </a:xfrm>
            <a:prstGeom prst="ellipse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b="0">
                  <a:solidFill>
                    <a:schemeClr val="tx1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1" name="Oval 7"/>
            <p:cNvSpPr>
              <a:spLocks noChangeArrowheads="1"/>
            </p:cNvSpPr>
            <p:nvPr/>
          </p:nvSpPr>
          <p:spPr bwMode="auto">
            <a:xfrm>
              <a:off x="3825" y="1570"/>
              <a:ext cx="306" cy="229"/>
            </a:xfrm>
            <a:prstGeom prst="ellipse">
              <a:avLst/>
            </a:prstGeom>
            <a:solidFill>
              <a:srgbClr val="8FC7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000" b="0">
                  <a:solidFill>
                    <a:schemeClr val="tx1"/>
                  </a:solidFill>
                  <a:latin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2" name="Oval 8"/>
            <p:cNvSpPr>
              <a:spLocks noChangeArrowheads="1"/>
            </p:cNvSpPr>
            <p:nvPr/>
          </p:nvSpPr>
          <p:spPr bwMode="auto">
            <a:xfrm>
              <a:off x="4259" y="1470"/>
              <a:ext cx="338" cy="229"/>
            </a:xfrm>
            <a:prstGeom prst="ellipse">
              <a:avLst/>
            </a:prstGeom>
            <a:solidFill>
              <a:srgbClr val="8FC7FF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000" b="0">
                  <a:solidFill>
                    <a:schemeClr val="tx1"/>
                  </a:solidFill>
                  <a:latin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3" name="AutoShape 24"/>
            <p:cNvSpPr>
              <a:spLocks noChangeArrowheads="1"/>
            </p:cNvSpPr>
            <p:nvPr/>
          </p:nvSpPr>
          <p:spPr bwMode="auto">
            <a:xfrm>
              <a:off x="2993" y="187"/>
              <a:ext cx="431" cy="343"/>
            </a:xfrm>
            <a:prstGeom prst="wedgeEllipseCallout">
              <a:avLst>
                <a:gd name="adj1" fmla="val 129120"/>
                <a:gd name="adj2" fmla="val 156704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solidFill>
                    <a:schemeClr val="tx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4" name="Text Box 29"/>
            <p:cNvSpPr txBox="1">
              <a:spLocks noChangeArrowheads="1"/>
            </p:cNvSpPr>
            <p:nvPr/>
          </p:nvSpPr>
          <p:spPr bwMode="auto">
            <a:xfrm>
              <a:off x="4299" y="836"/>
              <a:ext cx="272" cy="2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5" name="Text Box 30"/>
            <p:cNvSpPr txBox="1">
              <a:spLocks noChangeArrowheads="1"/>
            </p:cNvSpPr>
            <p:nvPr/>
          </p:nvSpPr>
          <p:spPr bwMode="auto">
            <a:xfrm>
              <a:off x="4004" y="1283"/>
              <a:ext cx="272" cy="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36000" rIns="0" bIns="0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70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kumimoji="1" lang="en-US" altLang="zh-CN" sz="3200" b="0">
                  <a:solidFill>
                    <a:schemeClr val="tx1"/>
                  </a:solidFill>
                  <a:latin typeface="Times New Roman" panose="02020603050405020304" pitchFamily="18" charset="0"/>
                </a:rPr>
                <a:t>C</a:t>
              </a:r>
            </a:p>
          </p:txBody>
        </p:sp>
      </p:grpSp>
      <p:grpSp>
        <p:nvGrpSpPr>
          <p:cNvPr id="16" name="Group 42"/>
          <p:cNvGrpSpPr>
            <a:grpSpLocks/>
          </p:cNvGrpSpPr>
          <p:nvPr/>
        </p:nvGrpSpPr>
        <p:grpSpPr bwMode="auto">
          <a:xfrm>
            <a:off x="1146116" y="2797175"/>
            <a:ext cx="3960812" cy="2216150"/>
            <a:chOff x="657" y="1820"/>
            <a:chExt cx="2495" cy="1396"/>
          </a:xfrm>
        </p:grpSpPr>
        <p:sp>
          <p:nvSpPr>
            <p:cNvPr id="17" name="Rectangle 9"/>
            <p:cNvSpPr>
              <a:spLocks noChangeArrowheads="1"/>
            </p:cNvSpPr>
            <p:nvPr/>
          </p:nvSpPr>
          <p:spPr bwMode="auto">
            <a:xfrm>
              <a:off x="1179" y="1915"/>
              <a:ext cx="1970" cy="185"/>
            </a:xfrm>
            <a:prstGeom prst="rect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 b="0">
                  <a:solidFill>
                    <a:schemeClr val="tx1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8" name="Rectangle 10"/>
            <p:cNvSpPr>
              <a:spLocks noChangeArrowheads="1"/>
            </p:cNvSpPr>
            <p:nvPr/>
          </p:nvSpPr>
          <p:spPr bwMode="auto">
            <a:xfrm>
              <a:off x="1444" y="2199"/>
              <a:ext cx="1707" cy="192"/>
            </a:xfrm>
            <a:prstGeom prst="rect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 b="0">
                  <a:solidFill>
                    <a:schemeClr val="tx1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9" name="Rectangle 12"/>
            <p:cNvSpPr>
              <a:spLocks noChangeArrowheads="1"/>
            </p:cNvSpPr>
            <p:nvPr/>
          </p:nvSpPr>
          <p:spPr bwMode="auto">
            <a:xfrm>
              <a:off x="1881" y="2769"/>
              <a:ext cx="1269" cy="183"/>
            </a:xfrm>
            <a:prstGeom prst="rect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 b="0">
                  <a:solidFill>
                    <a:schemeClr val="tx1"/>
                  </a:solidFill>
                  <a:latin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20" name="Rectangle 13"/>
            <p:cNvSpPr>
              <a:spLocks noChangeArrowheads="1"/>
            </p:cNvSpPr>
            <p:nvPr/>
          </p:nvSpPr>
          <p:spPr bwMode="auto">
            <a:xfrm>
              <a:off x="1883" y="3034"/>
              <a:ext cx="1269" cy="182"/>
            </a:xfrm>
            <a:prstGeom prst="rect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 b="0">
                  <a:solidFill>
                    <a:schemeClr val="tx1"/>
                  </a:solidFill>
                  <a:latin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21" name="AutoShape 25"/>
            <p:cNvSpPr>
              <a:spLocks noChangeArrowheads="1"/>
            </p:cNvSpPr>
            <p:nvPr/>
          </p:nvSpPr>
          <p:spPr bwMode="auto">
            <a:xfrm>
              <a:off x="657" y="1820"/>
              <a:ext cx="307" cy="342"/>
            </a:xfrm>
            <a:prstGeom prst="wedgeEllipseCallout">
              <a:avLst>
                <a:gd name="adj1" fmla="val 136903"/>
                <a:gd name="adj2" fmla="val 86806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 b="0">
                  <a:solidFill>
                    <a:schemeClr val="tx1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2" name="Rectangle 36"/>
            <p:cNvSpPr>
              <a:spLocks noChangeArrowheads="1"/>
            </p:cNvSpPr>
            <p:nvPr/>
          </p:nvSpPr>
          <p:spPr bwMode="auto">
            <a:xfrm>
              <a:off x="1440" y="2495"/>
              <a:ext cx="1707" cy="192"/>
            </a:xfrm>
            <a:prstGeom prst="rect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 b="0">
                  <a:solidFill>
                    <a:schemeClr val="tx1"/>
                  </a:solidFill>
                  <a:latin typeface="Times New Roman" panose="02020603050405020304" pitchFamily="18" charset="0"/>
                </a:rPr>
                <a:t>C</a:t>
              </a:r>
            </a:p>
          </p:txBody>
        </p:sp>
      </p:grpSp>
      <p:grpSp>
        <p:nvGrpSpPr>
          <p:cNvPr id="23" name="Group 45"/>
          <p:cNvGrpSpPr>
            <a:grpSpLocks/>
          </p:cNvGrpSpPr>
          <p:nvPr/>
        </p:nvGrpSpPr>
        <p:grpSpPr bwMode="auto">
          <a:xfrm>
            <a:off x="5683191" y="3481388"/>
            <a:ext cx="3373437" cy="2735262"/>
            <a:chOff x="3515" y="2251"/>
            <a:chExt cx="2125" cy="1723"/>
          </a:xfrm>
        </p:grpSpPr>
        <p:sp>
          <p:nvSpPr>
            <p:cNvPr id="24" name="Oval 15"/>
            <p:cNvSpPr>
              <a:spLocks noChangeArrowheads="1"/>
            </p:cNvSpPr>
            <p:nvPr/>
          </p:nvSpPr>
          <p:spPr bwMode="auto">
            <a:xfrm>
              <a:off x="4130" y="2251"/>
              <a:ext cx="549" cy="376"/>
            </a:xfrm>
            <a:prstGeom prst="ellipse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solidFill>
                    <a:schemeClr val="tx1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25" name="Oval 16"/>
            <p:cNvSpPr>
              <a:spLocks noChangeArrowheads="1"/>
            </p:cNvSpPr>
            <p:nvPr/>
          </p:nvSpPr>
          <p:spPr bwMode="auto">
            <a:xfrm>
              <a:off x="3703" y="2910"/>
              <a:ext cx="635" cy="413"/>
            </a:xfrm>
            <a:prstGeom prst="ellipse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solidFill>
                    <a:schemeClr val="tx1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6" name="Oval 17"/>
            <p:cNvSpPr>
              <a:spLocks noChangeArrowheads="1"/>
            </p:cNvSpPr>
            <p:nvPr/>
          </p:nvSpPr>
          <p:spPr bwMode="auto">
            <a:xfrm>
              <a:off x="4558" y="2888"/>
              <a:ext cx="602" cy="406"/>
            </a:xfrm>
            <a:prstGeom prst="ellipse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solidFill>
                    <a:schemeClr val="tx1"/>
                  </a:solidFill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27" name="Oval 18"/>
            <p:cNvSpPr>
              <a:spLocks noChangeArrowheads="1"/>
            </p:cNvSpPr>
            <p:nvPr/>
          </p:nvSpPr>
          <p:spPr bwMode="auto">
            <a:xfrm>
              <a:off x="4213" y="3589"/>
              <a:ext cx="588" cy="385"/>
            </a:xfrm>
            <a:prstGeom prst="ellipse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 b="0">
                  <a:solidFill>
                    <a:schemeClr val="tx1"/>
                  </a:solidFill>
                  <a:latin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28" name="Oval 19"/>
            <p:cNvSpPr>
              <a:spLocks noChangeArrowheads="1"/>
            </p:cNvSpPr>
            <p:nvPr/>
          </p:nvSpPr>
          <p:spPr bwMode="auto">
            <a:xfrm>
              <a:off x="5012" y="3566"/>
              <a:ext cx="628" cy="408"/>
            </a:xfrm>
            <a:prstGeom prst="ellipse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 b="0">
                  <a:solidFill>
                    <a:schemeClr val="tx1"/>
                  </a:solidFill>
                  <a:latin typeface="Times New Roman" panose="02020603050405020304" pitchFamily="18" charset="0"/>
                </a:rPr>
                <a:t>E</a:t>
              </a:r>
            </a:p>
          </p:txBody>
        </p:sp>
        <p:cxnSp>
          <p:nvCxnSpPr>
            <p:cNvPr id="29" name="AutoShape 20"/>
            <p:cNvCxnSpPr>
              <a:cxnSpLocks noChangeShapeType="1"/>
            </p:cNvCxnSpPr>
            <p:nvPr/>
          </p:nvCxnSpPr>
          <p:spPr bwMode="auto">
            <a:xfrm flipH="1">
              <a:off x="3998" y="2568"/>
              <a:ext cx="217" cy="35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AutoShape 21"/>
            <p:cNvCxnSpPr>
              <a:cxnSpLocks noChangeShapeType="1"/>
              <a:stCxn id="26" idx="5"/>
              <a:endCxn id="28" idx="0"/>
            </p:cNvCxnSpPr>
            <p:nvPr/>
          </p:nvCxnSpPr>
          <p:spPr bwMode="auto">
            <a:xfrm>
              <a:off x="5072" y="3235"/>
              <a:ext cx="254" cy="331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AutoShape 22"/>
            <p:cNvCxnSpPr>
              <a:cxnSpLocks noChangeShapeType="1"/>
              <a:endCxn id="26" idx="0"/>
            </p:cNvCxnSpPr>
            <p:nvPr/>
          </p:nvCxnSpPr>
          <p:spPr bwMode="auto">
            <a:xfrm>
              <a:off x="4577" y="2568"/>
              <a:ext cx="282" cy="32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2" name="AutoShape 26"/>
            <p:cNvSpPr>
              <a:spLocks noChangeArrowheads="1"/>
            </p:cNvSpPr>
            <p:nvPr/>
          </p:nvSpPr>
          <p:spPr bwMode="auto">
            <a:xfrm>
              <a:off x="3515" y="2500"/>
              <a:ext cx="307" cy="343"/>
            </a:xfrm>
            <a:prstGeom prst="wedgeEllipseCallout">
              <a:avLst>
                <a:gd name="adj1" fmla="val 119380"/>
                <a:gd name="adj2" fmla="val 55829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 b="0">
                  <a:solidFill>
                    <a:schemeClr val="tx1"/>
                  </a:solidFill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33" name="Line 41"/>
            <p:cNvSpPr>
              <a:spLocks noChangeShapeType="1"/>
            </p:cNvSpPr>
            <p:nvPr/>
          </p:nvSpPr>
          <p:spPr bwMode="auto">
            <a:xfrm flipH="1">
              <a:off x="4490" y="3249"/>
              <a:ext cx="204" cy="34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6015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2649600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树的基本操作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534228" y="859782"/>
            <a:ext cx="8135938" cy="43561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None/>
            </a:pPr>
            <a:r>
              <a:rPr lang="en-US" altLang="zh-CN" sz="2900" b="1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900" b="1" dirty="0">
                <a:latin typeface="楷体" panose="02010609060101010101" pitchFamily="49" charset="-122"/>
                <a:ea typeface="楷体" panose="02010609060101010101" pitchFamily="49" charset="-122"/>
              </a:rPr>
              <a:t>、判树空：</a:t>
            </a:r>
            <a:r>
              <a:rPr lang="en-US" altLang="zh-CN" sz="2900" b="1" dirty="0">
                <a:latin typeface="楷体" panose="02010609060101010101" pitchFamily="49" charset="-122"/>
                <a:ea typeface="楷体" panose="02010609060101010101" pitchFamily="49" charset="-122"/>
              </a:rPr>
              <a:t>TREEEMPTY(T)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900" b="1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900" b="1" dirty="0">
                <a:latin typeface="楷体" panose="02010609060101010101" pitchFamily="49" charset="-122"/>
                <a:ea typeface="楷体" panose="02010609060101010101" pitchFamily="49" charset="-122"/>
              </a:rPr>
              <a:t>、求根：</a:t>
            </a:r>
            <a:r>
              <a:rPr lang="en-US" altLang="zh-CN" sz="2900" b="1" dirty="0">
                <a:latin typeface="楷体" panose="02010609060101010101" pitchFamily="49" charset="-122"/>
                <a:ea typeface="楷体" panose="02010609060101010101" pitchFamily="49" charset="-122"/>
              </a:rPr>
              <a:t>ROOT(T) 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900" b="1" dirty="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2900" b="1" dirty="0">
                <a:latin typeface="楷体" panose="02010609060101010101" pitchFamily="49" charset="-122"/>
                <a:ea typeface="楷体" panose="02010609060101010101" pitchFamily="49" charset="-122"/>
              </a:rPr>
              <a:t>、求树的深度：</a:t>
            </a:r>
            <a:r>
              <a:rPr lang="en-US" altLang="zh-CN" sz="2900" b="1" dirty="0">
                <a:latin typeface="楷体" panose="02010609060101010101" pitchFamily="49" charset="-122"/>
                <a:ea typeface="楷体" panose="02010609060101010101" pitchFamily="49" charset="-122"/>
              </a:rPr>
              <a:t>TREEDEPTH(T)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900" b="1" dirty="0"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lang="zh-CN" altLang="en-US" sz="2900" b="1" dirty="0">
                <a:latin typeface="楷体" panose="02010609060101010101" pitchFamily="49" charset="-122"/>
                <a:ea typeface="楷体" panose="02010609060101010101" pitchFamily="49" charset="-122"/>
              </a:rPr>
              <a:t>、求结点的</a:t>
            </a:r>
            <a:r>
              <a:rPr lang="en-US" altLang="zh-CN" sz="2900" b="1" dirty="0">
                <a:latin typeface="楷体" panose="02010609060101010101" pitchFamily="49" charset="-122"/>
                <a:ea typeface="楷体" panose="02010609060101010101" pitchFamily="49" charset="-122"/>
              </a:rPr>
              <a:t>brothers:</a:t>
            </a:r>
            <a:r>
              <a:rPr lang="zh-CN" altLang="en-US" sz="2900" b="1" dirty="0">
                <a:latin typeface="楷体" panose="02010609060101010101" pitchFamily="49" charset="-122"/>
                <a:ea typeface="楷体" panose="02010609060101010101" pitchFamily="49" charset="-122"/>
              </a:rPr>
              <a:t>同一双亲的孩子互称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900" b="1" dirty="0">
                <a:latin typeface="楷体" panose="02010609060101010101" pitchFamily="49" charset="-122"/>
                <a:ea typeface="楷体" panose="02010609060101010101" pitchFamily="49" charset="-122"/>
              </a:rPr>
              <a:t>5</a:t>
            </a:r>
            <a:r>
              <a:rPr lang="zh-CN" altLang="en-US" sz="2900" b="1" dirty="0">
                <a:latin typeface="楷体" panose="02010609060101010101" pitchFamily="49" charset="-122"/>
                <a:ea typeface="楷体" panose="02010609060101010101" pitchFamily="49" charset="-122"/>
              </a:rPr>
              <a:t>、求结点的双亲：</a:t>
            </a:r>
            <a:r>
              <a:rPr lang="en-US" altLang="zh-CN" sz="2900" b="1" dirty="0">
                <a:latin typeface="楷体" panose="02010609060101010101" pitchFamily="49" charset="-122"/>
                <a:ea typeface="楷体" panose="02010609060101010101" pitchFamily="49" charset="-122"/>
              </a:rPr>
              <a:t>PARENT(T, e)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900" b="1" dirty="0">
                <a:latin typeface="楷体" panose="02010609060101010101" pitchFamily="49" charset="-122"/>
                <a:ea typeface="楷体" panose="02010609060101010101" pitchFamily="49" charset="-122"/>
              </a:rPr>
              <a:t>6</a:t>
            </a:r>
            <a:r>
              <a:rPr lang="zh-CN" altLang="en-US" sz="2900" b="1" dirty="0">
                <a:latin typeface="楷体" panose="02010609060101010101" pitchFamily="49" charset="-122"/>
                <a:ea typeface="楷体" panose="02010609060101010101" pitchFamily="49" charset="-122"/>
              </a:rPr>
              <a:t>、求结点的孩子：</a:t>
            </a:r>
            <a:r>
              <a:rPr lang="en-US" altLang="zh-CN" sz="2900" b="1" dirty="0">
                <a:latin typeface="楷体" panose="02010609060101010101" pitchFamily="49" charset="-122"/>
                <a:ea typeface="楷体" panose="02010609060101010101" pitchFamily="49" charset="-122"/>
              </a:rPr>
              <a:t>CHILD(T , e , </a:t>
            </a:r>
            <a:r>
              <a:rPr lang="en-US" altLang="zh-CN" sz="2900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i</a:t>
            </a:r>
            <a:r>
              <a:rPr lang="en-US" altLang="zh-CN" sz="2900" b="1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900" b="1" dirty="0">
                <a:latin typeface="楷体" panose="02010609060101010101" pitchFamily="49" charset="-122"/>
                <a:ea typeface="楷体" panose="02010609060101010101" pitchFamily="49" charset="-122"/>
              </a:rPr>
              <a:t>7</a:t>
            </a:r>
            <a:r>
              <a:rPr lang="zh-CN" altLang="en-US" sz="2900" b="1" dirty="0">
                <a:latin typeface="楷体" panose="02010609060101010101" pitchFamily="49" charset="-122"/>
                <a:ea typeface="楷体" panose="02010609060101010101" pitchFamily="49" charset="-122"/>
              </a:rPr>
              <a:t>、建树：</a:t>
            </a:r>
            <a:r>
              <a:rPr lang="en-US" altLang="zh-CN" sz="2900" b="1" dirty="0">
                <a:latin typeface="楷体" panose="02010609060101010101" pitchFamily="49" charset="-122"/>
                <a:ea typeface="楷体" panose="02010609060101010101" pitchFamily="49" charset="-122"/>
              </a:rPr>
              <a:t>CREATE_TREE(T, T1 , T2 , … , Tm )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900" b="1" dirty="0">
                <a:latin typeface="楷体" panose="02010609060101010101" pitchFamily="49" charset="-122"/>
                <a:ea typeface="楷体" panose="02010609060101010101" pitchFamily="49" charset="-122"/>
              </a:rPr>
              <a:t>8</a:t>
            </a:r>
            <a:r>
              <a:rPr lang="zh-CN" altLang="en-US" sz="2900" b="1" dirty="0">
                <a:latin typeface="楷体" panose="02010609060101010101" pitchFamily="49" charset="-122"/>
                <a:ea typeface="楷体" panose="02010609060101010101" pitchFamily="49" charset="-122"/>
              </a:rPr>
              <a:t>、遍历树：</a:t>
            </a:r>
            <a:r>
              <a:rPr lang="en-US" altLang="zh-CN" sz="2900" b="1" dirty="0">
                <a:latin typeface="楷体" panose="02010609060101010101" pitchFamily="49" charset="-122"/>
                <a:ea typeface="楷体" panose="02010609060101010101" pitchFamily="49" charset="-122"/>
              </a:rPr>
              <a:t>TRAVERSAL(T)</a:t>
            </a:r>
          </a:p>
        </p:txBody>
      </p:sp>
    </p:spTree>
    <p:extLst>
      <p:ext uri="{BB962C8B-B14F-4D97-AF65-F5344CB8AC3E}">
        <p14:creationId xmlns:p14="http://schemas.microsoft.com/office/powerpoint/2010/main" val="31414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4069453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二叉树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(Binary Tree)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764441" y="759996"/>
            <a:ext cx="10503991" cy="38163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" panose="05000000000000000000" pitchFamily="2" charset="2"/>
              <a:buNone/>
            </a:pP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algn="just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定义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b="1" u="sng" dirty="0">
                <a:solidFill>
                  <a:schemeClr val="accent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二叉树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（形）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是结点的有限集合，它或者是</a:t>
            </a:r>
            <a:r>
              <a:rPr lang="zh-CN" altLang="en-US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空集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，或者</a:t>
            </a:r>
            <a:r>
              <a:rPr lang="zh-CN" altLang="en-US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由一个根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及两个不相交的称为这个根的</a:t>
            </a:r>
            <a:r>
              <a:rPr lang="zh-CN" altLang="en-US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左、右子树形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的二叉树组成。 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981" y="2668171"/>
            <a:ext cx="8382000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816036" y="5278772"/>
            <a:ext cx="64008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kumimoji="1" lang="zh-CN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itchFamily="49" charset="-122"/>
              </a:rPr>
              <a:t>二叉树的五种不同形态</a:t>
            </a:r>
            <a:endParaRPr kumimoji="1" lang="zh-CN" altLang="en-US" sz="2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9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4069453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树与二叉树的主要区别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097899" y="1072530"/>
            <a:ext cx="10067976" cy="44880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5334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3000" b="1" dirty="0">
                <a:latin typeface="楷体" panose="02010609060101010101" pitchFamily="49" charset="-122"/>
                <a:ea typeface="楷体" panose="02010609060101010101" pitchFamily="49" charset="-122"/>
              </a:rPr>
              <a:t>⑴ </a:t>
            </a:r>
            <a:r>
              <a:rPr lang="zh-CN" altLang="en-US" sz="3000" b="1" dirty="0">
                <a:latin typeface="楷体" panose="02010609060101010101" pitchFamily="49" charset="-122"/>
                <a:ea typeface="楷体" panose="02010609060101010101" pitchFamily="49" charset="-122"/>
              </a:rPr>
              <a:t>二叉树每个结点最多有 </a:t>
            </a:r>
            <a:r>
              <a:rPr lang="en-US" altLang="zh-CN" sz="3000" b="1" dirty="0">
                <a:latin typeface="楷体" panose="02010609060101010101" pitchFamily="49" charset="-122"/>
                <a:ea typeface="楷体" panose="02010609060101010101" pitchFamily="49" charset="-122"/>
              </a:rPr>
              <a:t>2 </a:t>
            </a:r>
            <a:r>
              <a:rPr lang="zh-CN" altLang="en-US" sz="3000" b="1" dirty="0">
                <a:latin typeface="楷体" panose="02010609060101010101" pitchFamily="49" charset="-122"/>
                <a:ea typeface="楷体" panose="02010609060101010101" pitchFamily="49" charset="-122"/>
              </a:rPr>
              <a:t>个子结点，树则无此限制；</a:t>
            </a:r>
          </a:p>
          <a:p>
            <a:pPr marL="0" indent="5334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3000" b="1" dirty="0">
                <a:latin typeface="楷体" panose="02010609060101010101" pitchFamily="49" charset="-122"/>
                <a:ea typeface="楷体" panose="02010609060101010101" pitchFamily="49" charset="-122"/>
              </a:rPr>
              <a:t>⑵ 二叉树中</a:t>
            </a:r>
            <a:r>
              <a:rPr lang="zh-CN" altLang="en-US" sz="3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结点的子树</a:t>
            </a:r>
            <a:r>
              <a:rPr lang="zh-CN" altLang="en-US" sz="3000" b="1" dirty="0">
                <a:latin typeface="楷体" panose="02010609060101010101" pitchFamily="49" charset="-122"/>
                <a:ea typeface="楷体" panose="02010609060101010101" pitchFamily="49" charset="-122"/>
              </a:rPr>
              <a:t>分成左子树和右子树，即使某结点只有一棵子树，也要指明该子树是左子树，还是右子树，就是说</a:t>
            </a:r>
            <a:r>
              <a:rPr lang="zh-CN" altLang="en-US" sz="3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二叉树是有序的</a:t>
            </a:r>
            <a:r>
              <a:rPr lang="zh-CN" altLang="en-US" sz="3000" b="1" dirty="0">
                <a:latin typeface="楷体" panose="02010609060101010101" pitchFamily="49" charset="-122"/>
                <a:ea typeface="楷体" panose="02010609060101010101" pitchFamily="49" charset="-122"/>
              </a:rPr>
              <a:t>；</a:t>
            </a:r>
          </a:p>
          <a:p>
            <a:pPr marL="0" indent="5334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3000" b="1" dirty="0">
                <a:latin typeface="楷体" panose="02010609060101010101" pitchFamily="49" charset="-122"/>
                <a:ea typeface="楷体" panose="02010609060101010101" pitchFamily="49" charset="-122"/>
              </a:rPr>
              <a:t>⑶ 树决不能为空（换言之树不能为空集），它至少有一个结点，而一棵二叉树可以是空的（或者说二叉树可以为空集）。</a:t>
            </a:r>
          </a:p>
        </p:txBody>
      </p:sp>
    </p:spTree>
    <p:extLst>
      <p:ext uri="{BB962C8B-B14F-4D97-AF65-F5344CB8AC3E}">
        <p14:creationId xmlns:p14="http://schemas.microsoft.com/office/powerpoint/2010/main" val="333264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 hidden="1">
            <a:extLst>
              <a:ext uri="{FF2B5EF4-FFF2-40B4-BE49-F238E27FC236}">
                <a16:creationId xmlns:a16="http://schemas.microsoft.com/office/drawing/2014/main" id="{A8D7D085-4C50-4704-A6BD-D3AA380EC2BB}"/>
              </a:ext>
            </a:extLst>
          </p:cNvPr>
          <p:cNvSpPr txBox="1"/>
          <p:nvPr/>
        </p:nvSpPr>
        <p:spPr>
          <a:xfrm>
            <a:off x="854296" y="1870648"/>
            <a:ext cx="767922" cy="76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3600" dirty="0">
                <a:solidFill>
                  <a:schemeClr val="bg1"/>
                </a:solidFill>
                <a:latin typeface="锐字云字库大标宋体GBK" panose="02010604000000000000" pitchFamily="2" charset="-122"/>
                <a:ea typeface="锐字云字库大标宋体GBK" panose="02010604000000000000" pitchFamily="2" charset="-122"/>
              </a:rPr>
              <a:t>01</a:t>
            </a:r>
            <a:endParaRPr lang="zh-CN" altLang="en-US" sz="3600" dirty="0">
              <a:solidFill>
                <a:schemeClr val="bg1"/>
              </a:solidFill>
              <a:latin typeface="锐字云字库大标宋体GBK" panose="02010604000000000000" pitchFamily="2" charset="-122"/>
              <a:ea typeface="锐字云字库大标宋体GBK" panose="02010604000000000000" pitchFamily="2" charset="-122"/>
            </a:endParaRPr>
          </a:p>
        </p:txBody>
      </p:sp>
      <p:sp>
        <p:nvSpPr>
          <p:cNvPr id="53" name="文本框 52" hidden="1">
            <a:extLst>
              <a:ext uri="{FF2B5EF4-FFF2-40B4-BE49-F238E27FC236}">
                <a16:creationId xmlns:a16="http://schemas.microsoft.com/office/drawing/2014/main" id="{B2BF0EDA-38C4-4505-90FB-2AF128B0B0C2}"/>
              </a:ext>
            </a:extLst>
          </p:cNvPr>
          <p:cNvSpPr txBox="1"/>
          <p:nvPr/>
        </p:nvSpPr>
        <p:spPr>
          <a:xfrm>
            <a:off x="6435222" y="1859802"/>
            <a:ext cx="767922" cy="76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3600" dirty="0">
                <a:solidFill>
                  <a:schemeClr val="bg1"/>
                </a:solidFill>
                <a:latin typeface="锐字云字库大标宋体GBK" panose="02010604000000000000" pitchFamily="2" charset="-122"/>
                <a:ea typeface="锐字云字库大标宋体GBK" panose="02010604000000000000" pitchFamily="2" charset="-122"/>
              </a:rPr>
              <a:t>02</a:t>
            </a:r>
            <a:endParaRPr lang="zh-CN" altLang="en-US" sz="3600" dirty="0">
              <a:solidFill>
                <a:schemeClr val="bg1"/>
              </a:solidFill>
              <a:latin typeface="锐字云字库大标宋体GBK" panose="02010604000000000000" pitchFamily="2" charset="-122"/>
              <a:ea typeface="锐字云字库大标宋体GBK" panose="02010604000000000000" pitchFamily="2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52CB856-D54F-4689-9F0F-6CE03B483A7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93400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课程内容</a:t>
            </a: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1327972" y="1386795"/>
            <a:ext cx="8569325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kumimoji="1" lang="en-US" altLang="zh-CN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1 </a:t>
            </a:r>
            <a:r>
              <a:rPr kumimoji="1" lang="zh-CN" alt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hlinkClick r:id="rId2" action="ppaction://hlinksldjump"/>
              </a:rPr>
              <a:t>树的基本概念</a:t>
            </a:r>
            <a:endParaRPr kumimoji="1" lang="zh-CN" altLang="en-US" sz="28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hlinkClick r:id="rId2" action="ppaction://hlinksldjump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1" lang="en-US" altLang="zh-CN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2 </a:t>
            </a:r>
            <a:r>
              <a:rPr kumimoji="1" lang="zh-CN" alt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hlinkClick r:id="rId3" action="ppaction://hlinksldjump"/>
              </a:rPr>
              <a:t>二叉树 </a:t>
            </a:r>
            <a:r>
              <a:rPr kumimoji="1" lang="en-US" altLang="zh-CN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hlinkClick r:id="rId3" action="ppaction://hlinksldjump"/>
              </a:rPr>
              <a:t>(Binary Tree)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1" lang="en-US" altLang="zh-CN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3 </a:t>
            </a:r>
            <a:r>
              <a:rPr kumimoji="1" lang="zh-CN" alt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hlinkClick r:id="rId4" action="ppaction://hlinksldjump"/>
              </a:rPr>
              <a:t>线索化二叉树 </a:t>
            </a:r>
            <a:r>
              <a:rPr kumimoji="1" lang="en-US" altLang="zh-CN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hlinkClick r:id="rId4" action="ppaction://hlinksldjump"/>
              </a:rPr>
              <a:t>(Threaded Binary Tree)</a:t>
            </a:r>
          </a:p>
          <a:p>
            <a:pPr>
              <a:lnSpc>
                <a:spcPct val="150000"/>
              </a:lnSpc>
              <a:defRPr/>
            </a:pPr>
            <a:r>
              <a:rPr kumimoji="1" lang="en-US" altLang="zh-CN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4 </a:t>
            </a:r>
            <a:r>
              <a:rPr kumimoji="1"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hlinkClick r:id="rId5" action="ppaction://hlinkfile"/>
              </a:rPr>
              <a:t>压缩与哈夫曼树 </a:t>
            </a:r>
            <a:r>
              <a:rPr kumimoji="1"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hlinkClick r:id="rId5" action="ppaction://hlinkfile"/>
              </a:rPr>
              <a:t>(Huffman Tree)</a:t>
            </a:r>
          </a:p>
          <a:p>
            <a:pPr>
              <a:lnSpc>
                <a:spcPct val="150000"/>
              </a:lnSpc>
              <a:defRPr/>
            </a:pPr>
            <a:r>
              <a:rPr kumimoji="1" lang="en-US" altLang="zh-CN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5 </a:t>
            </a:r>
            <a:r>
              <a:rPr kumimoji="1"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树</a:t>
            </a:r>
            <a:r>
              <a:rPr kumimoji="1"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与森林 </a:t>
            </a:r>
            <a:r>
              <a:rPr kumimoji="1"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(Tree &amp; Forest)</a:t>
            </a:r>
          </a:p>
        </p:txBody>
      </p:sp>
    </p:spTree>
    <p:extLst>
      <p:ext uri="{BB962C8B-B14F-4D97-AF65-F5344CB8AC3E}">
        <p14:creationId xmlns:p14="http://schemas.microsoft.com/office/powerpoint/2010/main" val="1383539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2649600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二叉树的性质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735645" y="802405"/>
            <a:ext cx="11041552" cy="5075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39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引理</a:t>
            </a:r>
            <a:r>
              <a:rPr kumimoji="1" lang="zh-CN" altLang="en-US" sz="30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：</a:t>
            </a:r>
            <a:r>
              <a:rPr lang="zh-CN" altLang="en-US" sz="30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二叉树中层数为 </a:t>
            </a:r>
            <a:r>
              <a:rPr lang="en-US" altLang="zh-CN" sz="3000" b="1" dirty="0" err="1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i</a:t>
            </a:r>
            <a:r>
              <a:rPr lang="en-US" altLang="zh-CN" sz="30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zh-CN" altLang="en-US" sz="30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的结点</a:t>
            </a:r>
            <a:r>
              <a: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至多</a:t>
            </a:r>
            <a:r>
              <a:rPr lang="zh-CN" altLang="en-US" sz="30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有 </a:t>
            </a:r>
            <a:r>
              <a:rPr lang="en-US" altLang="zh-CN" sz="30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  <a:r>
              <a:rPr lang="en-US" altLang="zh-CN" sz="3000" b="1" baseline="300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i </a:t>
            </a:r>
            <a:r>
              <a:rPr lang="zh-CN" altLang="en-US" sz="30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个</a:t>
            </a:r>
            <a:r>
              <a:rPr lang="en-US" altLang="zh-CN" sz="30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, </a:t>
            </a:r>
            <a:r>
              <a:rPr lang="en-US" altLang="zh-CN" sz="3000" b="1" dirty="0" err="1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i</a:t>
            </a:r>
            <a:r>
              <a:rPr lang="en-US" altLang="zh-CN" sz="30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30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 </a:t>
            </a:r>
            <a:r>
              <a:rPr lang="en-US" altLang="zh-CN" sz="30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0 .</a:t>
            </a:r>
            <a:endParaRPr kumimoji="1" lang="en-US" altLang="zh-CN" sz="3000" b="1" dirty="0">
              <a:solidFill>
                <a:srgbClr val="0000CC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0" indent="0" algn="just">
              <a:lnSpc>
                <a:spcPts val="39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证明：用数学归纳法。</a:t>
            </a:r>
          </a:p>
          <a:p>
            <a:pPr marL="0" indent="0" algn="just">
              <a:lnSpc>
                <a:spcPts val="39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当</a:t>
            </a:r>
            <a:r>
              <a:rPr kumimoji="1" lang="en-US" altLang="zh-CN" sz="3000" b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i</a:t>
            </a:r>
            <a:r>
              <a:rPr kumimoji="1" lang="en-US" altLang="zh-CN" sz="3000" b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</a:t>
            </a:r>
            <a:r>
              <a:rPr kumimoji="1" lang="en-US" altLang="zh-CN" sz="3000" b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0</a:t>
            </a:r>
            <a:r>
              <a:rPr kumimoji="1"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时</a:t>
            </a:r>
            <a:r>
              <a:rPr kumimoji="1"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, </a:t>
            </a:r>
            <a:r>
              <a:rPr kumimoji="1"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至多有一个根结点</a:t>
            </a:r>
            <a:r>
              <a:rPr kumimoji="1"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, </a:t>
            </a:r>
            <a:r>
              <a:rPr kumimoji="1"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其层数为</a:t>
            </a:r>
            <a:r>
              <a:rPr kumimoji="1"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0, </a:t>
            </a:r>
            <a:r>
              <a:rPr kumimoji="1"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因此当</a:t>
            </a:r>
            <a:br>
              <a:rPr kumimoji="1"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</a:br>
            <a:r>
              <a:rPr kumimoji="1"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i</a:t>
            </a:r>
            <a:r>
              <a:rPr kumimoji="1"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</a:t>
            </a:r>
            <a:r>
              <a:rPr kumimoji="1"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0 </a:t>
            </a:r>
            <a:r>
              <a:rPr kumimoji="1"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时引理成立。</a:t>
            </a:r>
            <a:endParaRPr kumimoji="1" lang="en-US" altLang="zh-CN" sz="30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0" indent="0" algn="just">
              <a:lnSpc>
                <a:spcPts val="39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kumimoji="1" lang="zh-CN" altLang="en-US" sz="30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0" indent="0" algn="just">
              <a:lnSpc>
                <a:spcPts val="39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假定当 </a:t>
            </a:r>
            <a:r>
              <a:rPr kumimoji="1" lang="en-US" altLang="zh-CN" sz="3000" b="1" dirty="0" err="1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i</a:t>
            </a:r>
            <a:r>
              <a:rPr kumimoji="1" lang="en-US" altLang="zh-CN" sz="3000" b="1" dirty="0" err="1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</a:t>
            </a:r>
            <a:r>
              <a:rPr kumimoji="1" lang="en-US" altLang="zh-CN" sz="3000" b="1" dirty="0" err="1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k</a:t>
            </a:r>
            <a:r>
              <a:rPr kumimoji="1" lang="en-US" altLang="zh-CN" sz="3000" b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(k </a:t>
            </a:r>
            <a:r>
              <a:rPr lang="en-US" altLang="zh-CN" sz="3000" b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</a:t>
            </a:r>
            <a:r>
              <a:rPr kumimoji="1" lang="en-US" altLang="zh-CN" sz="3000" b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0)</a:t>
            </a:r>
            <a:r>
              <a:rPr kumimoji="1"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时引理成立，即第 </a:t>
            </a:r>
            <a:r>
              <a:rPr kumimoji="1"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k </a:t>
            </a:r>
            <a:r>
              <a:rPr kumimoji="1"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层上至多有</a:t>
            </a:r>
            <a:r>
              <a:rPr kumimoji="1"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  <a:r>
              <a:rPr kumimoji="1" lang="en-US" altLang="zh-CN" sz="3000" b="1" baseline="30000" dirty="0">
                <a:latin typeface="Times New Roman" panose="02020603050405020304" pitchFamily="18" charset="0"/>
                <a:ea typeface="楷体" panose="02010609060101010101" pitchFamily="49" charset="-122"/>
              </a:rPr>
              <a:t>k</a:t>
            </a:r>
            <a:r>
              <a:rPr kumimoji="1"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kumimoji="1"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个结点。</a:t>
            </a:r>
            <a:endParaRPr kumimoji="1" lang="en-US" altLang="zh-CN" sz="30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0" indent="0" algn="just">
              <a:lnSpc>
                <a:spcPts val="39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kumimoji="1" lang="zh-CN" altLang="en-US" sz="30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0" indent="0" algn="just">
              <a:lnSpc>
                <a:spcPts val="39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对于二叉树的任意结点，其子结点个数最多为</a:t>
            </a:r>
            <a:r>
              <a:rPr kumimoji="1"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  <a:r>
              <a:rPr kumimoji="1"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，故第</a:t>
            </a:r>
            <a:r>
              <a:rPr kumimoji="1"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k</a:t>
            </a:r>
            <a:r>
              <a:rPr kumimoji="1"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</a:t>
            </a:r>
            <a:r>
              <a:rPr kumimoji="1"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  <a:r>
              <a:rPr kumimoji="1"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层上至多有 </a:t>
            </a:r>
            <a:r>
              <a:rPr kumimoji="1"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  <a:r>
              <a:rPr kumimoji="1"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</a:t>
            </a:r>
            <a:r>
              <a:rPr kumimoji="1"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  <a:r>
              <a:rPr kumimoji="1" lang="en-US" altLang="zh-CN" sz="3000" b="1" baseline="30000" dirty="0">
                <a:latin typeface="Times New Roman" panose="02020603050405020304" pitchFamily="18" charset="0"/>
                <a:ea typeface="楷体" panose="02010609060101010101" pitchFamily="49" charset="-122"/>
              </a:rPr>
              <a:t>k </a:t>
            </a:r>
            <a:r>
              <a:rPr kumimoji="1"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</a:t>
            </a:r>
            <a:r>
              <a:rPr kumimoji="1"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2</a:t>
            </a:r>
            <a:r>
              <a:rPr kumimoji="1" lang="en-US" altLang="zh-CN" sz="3000" b="1" baseline="30000" dirty="0">
                <a:latin typeface="Times New Roman" panose="02020603050405020304" pitchFamily="18" charset="0"/>
                <a:ea typeface="楷体" panose="02010609060101010101" pitchFamily="49" charset="-122"/>
              </a:rPr>
              <a:t>k+1</a:t>
            </a:r>
            <a:r>
              <a:rPr kumimoji="1"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kumimoji="1"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个结点，因此当 </a:t>
            </a:r>
            <a:r>
              <a:rPr kumimoji="1" lang="en-US" altLang="zh-CN" sz="3000" b="1" dirty="0" err="1">
                <a:latin typeface="Times New Roman" panose="02020603050405020304" pitchFamily="18" charset="0"/>
                <a:ea typeface="楷体" panose="02010609060101010101" pitchFamily="49" charset="-122"/>
              </a:rPr>
              <a:t>i</a:t>
            </a:r>
            <a:r>
              <a:rPr kumimoji="1"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kumimoji="1"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</a:t>
            </a:r>
            <a:r>
              <a:rPr kumimoji="1"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k </a:t>
            </a:r>
            <a:r>
              <a:rPr kumimoji="1"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</a:t>
            </a:r>
            <a:r>
              <a:rPr kumimoji="1"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1</a:t>
            </a:r>
            <a:r>
              <a:rPr kumimoji="1"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时，引理成立。   </a:t>
            </a:r>
            <a:endParaRPr kumimoji="1" lang="en-US" altLang="zh-CN" sz="30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0" indent="0" algn="just">
              <a:lnSpc>
                <a:spcPts val="39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kumimoji="1" lang="en-US" altLang="zh-CN" sz="30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0" indent="0" algn="just">
              <a:lnSpc>
                <a:spcPts val="39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证毕</a:t>
            </a:r>
            <a:r>
              <a:rPr kumimoji="1"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▐</a:t>
            </a:r>
          </a:p>
        </p:txBody>
      </p:sp>
    </p:spTree>
    <p:extLst>
      <p:ext uri="{BB962C8B-B14F-4D97-AF65-F5344CB8AC3E}">
        <p14:creationId xmlns:p14="http://schemas.microsoft.com/office/powerpoint/2010/main" val="383629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2649600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二叉树的性质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628960" y="1075800"/>
            <a:ext cx="9800700" cy="19113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显然，高度为</a:t>
            </a:r>
            <a:r>
              <a:rPr lang="en-US" altLang="zh-CN" sz="32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k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en-US" altLang="zh-CN" sz="32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k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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1)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的二叉树中至少有</a:t>
            </a:r>
            <a:r>
              <a:rPr lang="en-US" altLang="zh-CN" sz="32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k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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个结点。</a:t>
            </a: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有</a:t>
            </a:r>
            <a:r>
              <a:rPr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k 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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1</a:t>
            </a: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个结点的二叉树高度至多为 </a:t>
            </a:r>
            <a:r>
              <a:rPr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k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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  <a:r>
              <a:rPr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 .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下图是高度为 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3 </a:t>
            </a: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，结点最少的二叉树之一。</a:t>
            </a:r>
            <a:endParaRPr lang="zh-CN" altLang="en-US" sz="3200" b="1" i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2722874" y="3206225"/>
            <a:ext cx="1736725" cy="2409825"/>
            <a:chOff x="2789" y="2024"/>
            <a:chExt cx="1094" cy="1518"/>
          </a:xfrm>
        </p:grpSpPr>
        <p:sp>
          <p:nvSpPr>
            <p:cNvPr id="5" name="Line 6"/>
            <p:cNvSpPr>
              <a:spLocks noChangeShapeType="1"/>
            </p:cNvSpPr>
            <p:nvPr/>
          </p:nvSpPr>
          <p:spPr bwMode="auto">
            <a:xfrm flipH="1">
              <a:off x="3129" y="2251"/>
              <a:ext cx="389" cy="24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6" name="Line 7"/>
            <p:cNvSpPr>
              <a:spLocks noChangeShapeType="1"/>
            </p:cNvSpPr>
            <p:nvPr/>
          </p:nvSpPr>
          <p:spPr bwMode="auto">
            <a:xfrm flipH="1">
              <a:off x="3152" y="3090"/>
              <a:ext cx="348" cy="24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3159" y="2710"/>
              <a:ext cx="356" cy="24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8" name="Oval 10"/>
            <p:cNvSpPr>
              <a:spLocks noChangeArrowheads="1"/>
            </p:cNvSpPr>
            <p:nvPr/>
          </p:nvSpPr>
          <p:spPr bwMode="auto">
            <a:xfrm>
              <a:off x="3470" y="2024"/>
              <a:ext cx="391" cy="38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3000">
                  <a:latin typeface="Times New Roman" panose="02020603050405020304" pitchFamily="18" charset="0"/>
                  <a:ea typeface="楷体" panose="02010609060101010101" pitchFamily="49" charset="-122"/>
                </a:rPr>
                <a:t>A</a:t>
              </a:r>
            </a:p>
          </p:txBody>
        </p:sp>
        <p:sp>
          <p:nvSpPr>
            <p:cNvPr id="9" name="Oval 13"/>
            <p:cNvSpPr>
              <a:spLocks noChangeArrowheads="1"/>
            </p:cNvSpPr>
            <p:nvPr/>
          </p:nvSpPr>
          <p:spPr bwMode="auto">
            <a:xfrm>
              <a:off x="2789" y="2432"/>
              <a:ext cx="391" cy="38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3000">
                  <a:latin typeface="Times New Roman" panose="02020603050405020304" pitchFamily="18" charset="0"/>
                  <a:ea typeface="楷体" panose="02010609060101010101" pitchFamily="49" charset="-122"/>
                </a:rPr>
                <a:t>B</a:t>
              </a:r>
            </a:p>
          </p:txBody>
        </p:sp>
        <p:sp>
          <p:nvSpPr>
            <p:cNvPr id="10" name="Oval 14"/>
            <p:cNvSpPr>
              <a:spLocks noChangeArrowheads="1"/>
            </p:cNvSpPr>
            <p:nvPr/>
          </p:nvSpPr>
          <p:spPr bwMode="auto">
            <a:xfrm>
              <a:off x="3492" y="2818"/>
              <a:ext cx="391" cy="38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3000">
                  <a:latin typeface="Times New Roman" panose="02020603050405020304" pitchFamily="18" charset="0"/>
                  <a:ea typeface="楷体" panose="02010609060101010101" pitchFamily="49" charset="-122"/>
                </a:rPr>
                <a:t>C</a:t>
              </a:r>
            </a:p>
          </p:txBody>
        </p:sp>
        <p:sp>
          <p:nvSpPr>
            <p:cNvPr id="11" name="Oval 15"/>
            <p:cNvSpPr>
              <a:spLocks noChangeArrowheads="1"/>
            </p:cNvSpPr>
            <p:nvPr/>
          </p:nvSpPr>
          <p:spPr bwMode="auto">
            <a:xfrm>
              <a:off x="2807" y="3158"/>
              <a:ext cx="391" cy="38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3000">
                  <a:latin typeface="Times New Roman" panose="02020603050405020304" pitchFamily="18" charset="0"/>
                  <a:ea typeface="楷体" panose="02010609060101010101" pitchFamily="49" charset="-122"/>
                </a:rPr>
                <a:t>D</a:t>
              </a:r>
            </a:p>
          </p:txBody>
        </p:sp>
      </p:grpSp>
      <p:sp>
        <p:nvSpPr>
          <p:cNvPr id="12" name="Text Box 18"/>
          <p:cNvSpPr txBox="1">
            <a:spLocks noChangeArrowheads="1"/>
          </p:cNvSpPr>
          <p:nvPr/>
        </p:nvSpPr>
        <p:spPr bwMode="auto">
          <a:xfrm>
            <a:off x="5129524" y="5042963"/>
            <a:ext cx="501137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图有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4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个结点的二叉树高度为 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45410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2649600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二叉树的性质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327972" y="1031888"/>
            <a:ext cx="9617327" cy="5184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引理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zh-CN" altLang="en-US" sz="32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高度为</a:t>
            </a:r>
            <a:r>
              <a:rPr lang="en-US" altLang="zh-CN" sz="32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k </a:t>
            </a:r>
            <a:r>
              <a:rPr lang="en-US" altLang="zh-CN" sz="32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 </a:t>
            </a:r>
            <a:r>
              <a:rPr lang="en-US" altLang="zh-CN" sz="32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0</a:t>
            </a:r>
            <a:r>
              <a:rPr lang="zh-CN" altLang="en-US" sz="32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的二叉树至多有</a:t>
            </a:r>
            <a:r>
              <a:rPr lang="en-US" altLang="zh-CN" sz="32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  <a:r>
              <a:rPr lang="en-US" altLang="zh-CN" sz="3200" b="1" baseline="30000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k+1</a:t>
            </a:r>
            <a:r>
              <a:rPr lang="en-US" altLang="zh-CN" sz="32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</a:t>
            </a:r>
            <a:r>
              <a:rPr lang="en-US" altLang="zh-CN" sz="32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  <a:r>
              <a:rPr lang="zh-CN" altLang="en-US" sz="32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个结点</a:t>
            </a:r>
            <a:r>
              <a:rPr lang="en-US" altLang="zh-CN" sz="3200" b="1" dirty="0">
                <a:solidFill>
                  <a:srgbClr val="0000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证明：根据上述</a:t>
            </a: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引理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第 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0 </a:t>
            </a: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层上至多有 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  <a:r>
              <a:rPr kumimoji="1" lang="en-US" altLang="zh-CN" sz="3200" b="1" baseline="30000" dirty="0">
                <a:latin typeface="Times New Roman" panose="02020603050405020304" pitchFamily="18" charset="0"/>
                <a:ea typeface="楷体" panose="02010609060101010101" pitchFamily="49" charset="-122"/>
              </a:rPr>
              <a:t>0 </a:t>
            </a: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个结点，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第 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1 </a:t>
            </a: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层上至多有 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  <a:r>
              <a:rPr kumimoji="1" lang="en-US" altLang="zh-CN" sz="3200" b="1" baseline="30000" dirty="0">
                <a:latin typeface="Times New Roman" panose="02020603050405020304" pitchFamily="18" charset="0"/>
                <a:ea typeface="楷体" panose="02010609060101010101" pitchFamily="49" charset="-122"/>
              </a:rPr>
              <a:t>1 </a:t>
            </a: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个结点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,  … … ,          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第 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k </a:t>
            </a: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层上至多有 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  <a:r>
              <a:rPr kumimoji="1" lang="en-US" altLang="zh-CN" sz="3200" b="1" baseline="30000" dirty="0">
                <a:latin typeface="Times New Roman" panose="02020603050405020304" pitchFamily="18" charset="0"/>
                <a:ea typeface="楷体" panose="02010609060101010101" pitchFamily="49" charset="-122"/>
              </a:rPr>
              <a:t>k </a:t>
            </a: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个结点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因此，</a:t>
            </a: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高度为 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k </a:t>
            </a: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的二叉树中至多有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  <a:r>
              <a:rPr kumimoji="1" lang="en-US" altLang="zh-CN" sz="3200" b="1" baseline="30000" dirty="0">
                <a:latin typeface="Times New Roman" panose="02020603050405020304" pitchFamily="18" charset="0"/>
                <a:ea typeface="楷体" panose="02010609060101010101" pitchFamily="49" charset="-122"/>
              </a:rPr>
              <a:t>0</a:t>
            </a: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＋ 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  <a:r>
              <a:rPr kumimoji="1" lang="en-US" altLang="zh-CN" sz="3200" b="1" baseline="30000" dirty="0"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＋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……+ 2</a:t>
            </a:r>
            <a:r>
              <a:rPr kumimoji="1" lang="en-US" altLang="zh-CN" sz="3200" b="1" baseline="30000" dirty="0">
                <a:latin typeface="Times New Roman" panose="02020603050405020304" pitchFamily="18" charset="0"/>
                <a:ea typeface="楷体" panose="02010609060101010101" pitchFamily="49" charset="-122"/>
              </a:rPr>
              <a:t>k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= 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  <a:r>
              <a:rPr lang="en-US" altLang="zh-CN" sz="3200" b="1" baseline="30000" dirty="0">
                <a:latin typeface="Times New Roman" panose="02020603050405020304" pitchFamily="18" charset="0"/>
                <a:ea typeface="楷体" panose="02010609060101010101" pitchFamily="49" charset="-122"/>
              </a:rPr>
              <a:t>k+1</a:t>
            </a: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－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1 </a:t>
            </a: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个结点。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证毕</a:t>
            </a: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▐</a:t>
            </a:r>
          </a:p>
        </p:txBody>
      </p:sp>
    </p:spTree>
    <p:extLst>
      <p:ext uri="{BB962C8B-B14F-4D97-AF65-F5344CB8AC3E}">
        <p14:creationId xmlns:p14="http://schemas.microsoft.com/office/powerpoint/2010/main" val="58801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2649600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二叉树的性质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048347" y="2191370"/>
            <a:ext cx="8713788" cy="3997325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kumimoji="1" lang="zh-CN" altLang="en-US" sz="3200" b="1" u="sng" dirty="0">
                <a:latin typeface="Times New Roman" panose="02020603050405020304" pitchFamily="18" charset="0"/>
                <a:ea typeface="楷体" panose="02010609060101010101" pitchFamily="49" charset="-122"/>
              </a:rPr>
              <a:t>证明：</a:t>
            </a:r>
          </a:p>
          <a:p>
            <a:pPr marL="0" indent="0">
              <a:spcBef>
                <a:spcPct val="0"/>
              </a:spcBef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设 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T </a:t>
            </a: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中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, (</a:t>
            </a: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出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)</a:t>
            </a: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度为 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1 </a:t>
            </a: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的结点为 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n</a:t>
            </a:r>
            <a:r>
              <a:rPr kumimoji="1" lang="en-US" altLang="zh-CN" sz="3200" b="1" baseline="-25000" dirty="0"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个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, </a:t>
            </a: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总边数为 </a:t>
            </a:r>
            <a:r>
              <a:rPr kumimoji="1"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e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, </a:t>
            </a:r>
          </a:p>
          <a:p>
            <a:pPr marL="0" indent="0">
              <a:spcBef>
                <a:spcPct val="0"/>
              </a:spcBef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则   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n 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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n</a:t>
            </a:r>
            <a:r>
              <a:rPr kumimoji="1" lang="en-US" altLang="zh-CN" sz="3200" b="1" baseline="-25000" dirty="0">
                <a:latin typeface="Times New Roman" panose="02020603050405020304" pitchFamily="18" charset="0"/>
                <a:ea typeface="楷体" panose="02010609060101010101" pitchFamily="49" charset="-122"/>
              </a:rPr>
              <a:t>0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+ n</a:t>
            </a:r>
            <a:r>
              <a:rPr kumimoji="1" lang="en-US" altLang="zh-CN" sz="3200" b="1" baseline="-25000" dirty="0"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+ n</a:t>
            </a:r>
            <a:r>
              <a:rPr kumimoji="1" lang="en-US" altLang="zh-CN" sz="3200" b="1" baseline="-25000" dirty="0"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     </a:t>
            </a:r>
            <a:r>
              <a:rPr kumimoji="1" lang="en-US" altLang="zh-CN" sz="3200" b="1" dirty="0">
                <a:ea typeface="楷体" panose="02010609060101010101" pitchFamily="49" charset="-122"/>
              </a:rPr>
              <a:t>⑴</a:t>
            </a:r>
            <a:endParaRPr kumimoji="1" lang="en-US" altLang="zh-CN" sz="32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0" indent="0">
              <a:spcBef>
                <a:spcPct val="0"/>
              </a:spcBef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非根结点有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条边与父结点相连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, </a:t>
            </a: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有 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e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  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n–1     </a:t>
            </a:r>
            <a:r>
              <a:rPr kumimoji="1" lang="en-US" altLang="zh-CN" sz="3200" b="1" dirty="0">
                <a:ea typeface="楷体" panose="02010609060101010101" pitchFamily="49" charset="-122"/>
              </a:rPr>
              <a:t>⑵</a:t>
            </a:r>
          </a:p>
          <a:p>
            <a:pPr marL="0" indent="0">
              <a:spcBef>
                <a:spcPct val="0"/>
              </a:spcBef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显然又有，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e 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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2n</a:t>
            </a:r>
            <a:r>
              <a:rPr kumimoji="1" lang="en-US" altLang="zh-CN" sz="3200" b="1" baseline="-25000" dirty="0"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+ n</a:t>
            </a:r>
            <a:r>
              <a:rPr kumimoji="1" lang="en-US" altLang="zh-CN" sz="3200" b="1" baseline="-25000" dirty="0">
                <a:latin typeface="Times New Roman" panose="02020603050405020304" pitchFamily="18" charset="0"/>
                <a:ea typeface="楷体" panose="02010609060101010101" pitchFamily="49" charset="-122"/>
              </a:rPr>
              <a:t>1       </a:t>
            </a:r>
            <a:r>
              <a:rPr kumimoji="1" lang="en-US" altLang="zh-CN" sz="3200" b="1" dirty="0">
                <a:ea typeface="楷体" panose="02010609060101010101" pitchFamily="49" charset="-122"/>
              </a:rPr>
              <a:t>⑶</a:t>
            </a:r>
            <a:endParaRPr kumimoji="1" lang="en-US" altLang="zh-CN" sz="3200" b="1" baseline="-250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0" indent="0">
              <a:spcBef>
                <a:spcPct val="0"/>
              </a:spcBef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由上诸式有  </a:t>
            </a:r>
            <a:r>
              <a:rPr kumimoji="1" lang="en-US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  <a:r>
              <a:rPr kumimoji="1"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n</a:t>
            </a:r>
            <a:r>
              <a:rPr kumimoji="1" lang="en-US" altLang="zh-CN" sz="3200" b="1" baseline="-25000" dirty="0"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+ </a:t>
            </a:r>
            <a:r>
              <a:rPr kumimoji="1"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n</a:t>
            </a:r>
            <a:r>
              <a:rPr kumimoji="1" lang="en-US" altLang="zh-CN" sz="3200" b="1" baseline="-25000" dirty="0"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= </a:t>
            </a:r>
            <a:r>
              <a:rPr kumimoji="1"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n</a:t>
            </a:r>
            <a:r>
              <a:rPr kumimoji="1" lang="en-US" altLang="zh-CN" sz="3200" b="1" baseline="-25000" dirty="0">
                <a:latin typeface="Times New Roman" panose="02020603050405020304" pitchFamily="18" charset="0"/>
                <a:ea typeface="楷体" panose="02010609060101010101" pitchFamily="49" charset="-122"/>
              </a:rPr>
              <a:t>0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+ </a:t>
            </a:r>
            <a:r>
              <a:rPr kumimoji="1"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n</a:t>
            </a:r>
            <a:r>
              <a:rPr kumimoji="1" lang="en-US" altLang="zh-CN" sz="3200" b="1" baseline="-25000" dirty="0"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+ </a:t>
            </a:r>
            <a:r>
              <a:rPr kumimoji="1"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n</a:t>
            </a:r>
            <a:r>
              <a:rPr kumimoji="1" lang="en-US" altLang="zh-CN" sz="3200" b="1" baseline="-25000" dirty="0"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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</a:p>
          <a:p>
            <a:pPr marL="0" indent="0">
              <a:spcBef>
                <a:spcPct val="0"/>
              </a:spcBef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                 </a:t>
            </a:r>
            <a:r>
              <a:rPr kumimoji="1"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n</a:t>
            </a:r>
            <a:r>
              <a:rPr kumimoji="1" lang="en-US" altLang="zh-CN" sz="3200" b="1" baseline="-25000" dirty="0"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= </a:t>
            </a:r>
            <a:r>
              <a:rPr kumimoji="1"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n</a:t>
            </a:r>
            <a:r>
              <a:rPr kumimoji="1" lang="en-US" altLang="zh-CN" sz="3200" b="1" baseline="-25000" dirty="0">
                <a:latin typeface="Times New Roman" panose="02020603050405020304" pitchFamily="18" charset="0"/>
                <a:ea typeface="楷体" panose="02010609060101010101" pitchFamily="49" charset="-122"/>
              </a:rPr>
              <a:t>0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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1         </a:t>
            </a:r>
            <a:r>
              <a:rPr kumimoji="1"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n</a:t>
            </a:r>
            <a:r>
              <a:rPr kumimoji="1" lang="en-US" altLang="zh-CN" sz="3200" b="1" baseline="-25000" dirty="0">
                <a:latin typeface="Times New Roman" panose="02020603050405020304" pitchFamily="18" charset="0"/>
                <a:ea typeface="楷体" panose="02010609060101010101" pitchFamily="49" charset="-122"/>
              </a:rPr>
              <a:t>0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= </a:t>
            </a:r>
            <a:r>
              <a:rPr kumimoji="1"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n</a:t>
            </a:r>
            <a:r>
              <a:rPr kumimoji="1" lang="en-US" altLang="zh-CN" sz="3200" b="1" baseline="-25000" dirty="0"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+ 1      </a:t>
            </a: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证毕</a:t>
            </a: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▐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084860" y="930895"/>
            <a:ext cx="8569325" cy="10668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引理</a:t>
            </a:r>
            <a:r>
              <a:rPr kumimoji="1" lang="zh-CN" altLang="en-US" sz="3200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zh-CN" altLang="en-US" sz="3200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任一有 </a:t>
            </a:r>
            <a:r>
              <a:rPr lang="en-US" altLang="zh-CN" sz="3200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n </a:t>
            </a:r>
            <a:r>
              <a:rPr lang="zh-CN" altLang="en-US" sz="3200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个结点的二叉树</a:t>
            </a:r>
            <a:r>
              <a:rPr lang="en-US" altLang="zh-CN" sz="3200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, </a:t>
            </a:r>
            <a:r>
              <a:rPr lang="zh-CN" altLang="en-US" sz="3200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其中叶结点数为 </a:t>
            </a:r>
            <a:r>
              <a:rPr lang="en-US" altLang="zh-CN" sz="3200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n</a:t>
            </a:r>
            <a:r>
              <a:rPr lang="en-US" altLang="zh-CN" sz="3200" baseline="-25000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0 </a:t>
            </a:r>
            <a:r>
              <a:rPr lang="en-US" altLang="zh-CN" sz="3200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, (</a:t>
            </a:r>
            <a:r>
              <a:rPr lang="zh-CN" altLang="en-US" sz="3200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出</a:t>
            </a:r>
            <a:r>
              <a:rPr lang="en-US" altLang="zh-CN" sz="3200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)</a:t>
            </a:r>
            <a:r>
              <a:rPr lang="zh-CN" altLang="en-US" sz="3200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度为 </a:t>
            </a:r>
            <a:r>
              <a:rPr lang="en-US" altLang="zh-CN" sz="3200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2 </a:t>
            </a:r>
            <a:r>
              <a:rPr lang="zh-CN" altLang="en-US" sz="3200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的结点数为 </a:t>
            </a:r>
            <a:r>
              <a:rPr lang="en-US" altLang="zh-CN" sz="3200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n</a:t>
            </a:r>
            <a:r>
              <a:rPr lang="en-US" altLang="zh-CN" sz="3200" baseline="-25000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2 </a:t>
            </a:r>
            <a:r>
              <a:rPr lang="en-US" altLang="zh-CN" sz="3200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, </a:t>
            </a:r>
            <a:r>
              <a:rPr lang="zh-CN" altLang="en-US" sz="3200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则有 </a:t>
            </a:r>
            <a:r>
              <a:rPr lang="en-US" altLang="zh-CN" sz="3200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n</a:t>
            </a:r>
            <a:r>
              <a:rPr lang="en-US" altLang="zh-CN" sz="3200" baseline="-25000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0</a:t>
            </a:r>
            <a:r>
              <a:rPr lang="en-US" altLang="zh-CN" sz="3200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</a:t>
            </a:r>
            <a:r>
              <a:rPr lang="en-US" altLang="zh-CN" sz="3200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n</a:t>
            </a:r>
            <a:r>
              <a:rPr lang="en-US" altLang="zh-CN" sz="3200" baseline="-25000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  <a:r>
              <a:rPr lang="en-US" altLang="zh-CN" sz="3200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</a:t>
            </a:r>
            <a:r>
              <a:rPr lang="en-US" altLang="zh-CN" sz="3200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5730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193400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满二叉树</a:t>
            </a:r>
          </a:p>
        </p:txBody>
      </p:sp>
      <p:sp>
        <p:nvSpPr>
          <p:cNvPr id="3" name="Text Box 62"/>
          <p:cNvSpPr txBox="1">
            <a:spLocks noChangeArrowheads="1"/>
          </p:cNvSpPr>
          <p:nvPr/>
        </p:nvSpPr>
        <p:spPr bwMode="auto">
          <a:xfrm>
            <a:off x="1020660" y="1068287"/>
            <a:ext cx="8640763" cy="1031051"/>
          </a:xfrm>
          <a:prstGeom prst="rect">
            <a:avLst/>
          </a:prstGeom>
          <a:noFill/>
          <a:ln>
            <a:noFill/>
          </a:ln>
          <a:effectLst/>
        </p:spPr>
        <p:txBody>
          <a:bodyPr rIns="0" bIns="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定义</a:t>
            </a:r>
            <a:r>
              <a:rPr lang="en-US" altLang="zh-CN" sz="3200" dirty="0">
                <a:latin typeface="Times New Roman" panose="02020603050405020304" pitchFamily="18" charset="0"/>
                <a:ea typeface="楷体" panose="02010609060101010101" pitchFamily="49" charset="-122"/>
              </a:rPr>
              <a:t>  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一棵非空高为 </a:t>
            </a:r>
            <a:r>
              <a: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k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（ </a:t>
            </a:r>
            <a:r>
              <a: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k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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0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）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, 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具有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  <a:r>
              <a:rPr lang="en-US" altLang="zh-CN" sz="3200" i="1" baseline="30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k</a:t>
            </a:r>
            <a:r>
              <a:rPr lang="en-US" altLang="zh-CN" sz="32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+1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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个结点的二叉树，被称为</a:t>
            </a:r>
            <a:r>
              <a:rPr lang="zh-CN" altLang="en-US" sz="3200" u="sng" dirty="0">
                <a:solidFill>
                  <a:srgbClr val="CC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满二叉树</a:t>
            </a:r>
            <a:r>
              <a:rPr lang="zh-CN" altLang="en-US" sz="3200" dirty="0">
                <a:latin typeface="Times New Roman" panose="02020603050405020304" pitchFamily="18" charset="0"/>
                <a:ea typeface="楷体" panose="02010609060101010101" pitchFamily="49" charset="-122"/>
              </a:rPr>
              <a:t>。</a:t>
            </a:r>
          </a:p>
        </p:txBody>
      </p:sp>
      <p:grpSp>
        <p:nvGrpSpPr>
          <p:cNvPr id="4" name="Group 121"/>
          <p:cNvGrpSpPr>
            <a:grpSpLocks/>
          </p:cNvGrpSpPr>
          <p:nvPr/>
        </p:nvGrpSpPr>
        <p:grpSpPr bwMode="auto">
          <a:xfrm>
            <a:off x="2064900" y="2099338"/>
            <a:ext cx="6402387" cy="3889375"/>
            <a:chOff x="768" y="1480"/>
            <a:chExt cx="4033" cy="2450"/>
          </a:xfrm>
          <a:noFill/>
        </p:grpSpPr>
        <p:grpSp>
          <p:nvGrpSpPr>
            <p:cNvPr id="5" name="Group 63"/>
            <p:cNvGrpSpPr>
              <a:grpSpLocks/>
            </p:cNvGrpSpPr>
            <p:nvPr/>
          </p:nvGrpSpPr>
          <p:grpSpPr bwMode="auto">
            <a:xfrm>
              <a:off x="768" y="3590"/>
              <a:ext cx="401" cy="340"/>
              <a:chOff x="768" y="3590"/>
              <a:chExt cx="401" cy="340"/>
            </a:xfrm>
            <a:grpFill/>
          </p:grpSpPr>
          <p:sp>
            <p:nvSpPr>
              <p:cNvPr id="68" name="AutoShape 25"/>
              <p:cNvSpPr>
                <a:spLocks noChangeArrowheads="1"/>
              </p:cNvSpPr>
              <p:nvPr/>
            </p:nvSpPr>
            <p:spPr bwMode="auto">
              <a:xfrm>
                <a:off x="768" y="3590"/>
                <a:ext cx="401" cy="340"/>
              </a:xfrm>
              <a:prstGeom prst="flowChartConnector">
                <a:avLst/>
              </a:prstGeom>
              <a:grpFill/>
              <a:ln w="38100">
                <a:solidFill>
                  <a:srgbClr val="46686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9" name="Text Box 26"/>
              <p:cNvSpPr txBox="1">
                <a:spLocks noChangeArrowheads="1"/>
              </p:cNvSpPr>
              <p:nvPr/>
            </p:nvSpPr>
            <p:spPr bwMode="auto">
              <a:xfrm>
                <a:off x="824" y="3638"/>
                <a:ext cx="288" cy="259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rPr>
                  <a:t>8</a:t>
                </a:r>
              </a:p>
            </p:txBody>
          </p:sp>
        </p:grpSp>
        <p:sp>
          <p:nvSpPr>
            <p:cNvPr id="6" name="Line 27"/>
            <p:cNvSpPr>
              <a:spLocks noChangeShapeType="1"/>
            </p:cNvSpPr>
            <p:nvPr/>
          </p:nvSpPr>
          <p:spPr bwMode="auto">
            <a:xfrm flipH="1">
              <a:off x="1761" y="1706"/>
              <a:ext cx="816" cy="477"/>
            </a:xfrm>
            <a:prstGeom prst="line">
              <a:avLst/>
            </a:prstGeom>
            <a:grpFill/>
            <a:ln w="28575" cap="sq">
              <a:solidFill>
                <a:srgbClr val="466861"/>
              </a:solidFill>
              <a:round/>
              <a:headEnd type="none" w="sm" len="sm"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" name="Line 28"/>
            <p:cNvSpPr>
              <a:spLocks noChangeShapeType="1"/>
            </p:cNvSpPr>
            <p:nvPr/>
          </p:nvSpPr>
          <p:spPr bwMode="auto">
            <a:xfrm>
              <a:off x="2948" y="1706"/>
              <a:ext cx="862" cy="477"/>
            </a:xfrm>
            <a:prstGeom prst="line">
              <a:avLst/>
            </a:prstGeom>
            <a:grpFill/>
            <a:ln w="28575" cap="sq">
              <a:solidFill>
                <a:srgbClr val="466861"/>
              </a:solidFill>
              <a:round/>
              <a:headEnd type="none" w="sm" len="sm"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8" name="Group 91"/>
            <p:cNvGrpSpPr>
              <a:grpSpLocks/>
            </p:cNvGrpSpPr>
            <p:nvPr/>
          </p:nvGrpSpPr>
          <p:grpSpPr bwMode="auto">
            <a:xfrm>
              <a:off x="975" y="3181"/>
              <a:ext cx="499" cy="408"/>
              <a:chOff x="975" y="3181"/>
              <a:chExt cx="499" cy="408"/>
            </a:xfrm>
            <a:grpFill/>
          </p:grpSpPr>
          <p:sp>
            <p:nvSpPr>
              <p:cNvPr id="66" name="Line 50"/>
              <p:cNvSpPr>
                <a:spLocks noChangeShapeType="1"/>
              </p:cNvSpPr>
              <p:nvPr/>
            </p:nvSpPr>
            <p:spPr bwMode="auto">
              <a:xfrm flipH="1">
                <a:off x="975" y="3181"/>
                <a:ext cx="136" cy="385"/>
              </a:xfrm>
              <a:prstGeom prst="line">
                <a:avLst/>
              </a:prstGeom>
              <a:grpFill/>
              <a:ln w="28575" cap="sq">
                <a:solidFill>
                  <a:srgbClr val="466861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7" name="Line 51"/>
              <p:cNvSpPr>
                <a:spLocks noChangeShapeType="1"/>
              </p:cNvSpPr>
              <p:nvPr/>
            </p:nvSpPr>
            <p:spPr bwMode="auto">
              <a:xfrm>
                <a:off x="1338" y="3181"/>
                <a:ext cx="136" cy="408"/>
              </a:xfrm>
              <a:prstGeom prst="line">
                <a:avLst/>
              </a:prstGeom>
              <a:grpFill/>
              <a:ln w="28575" cap="sq">
                <a:solidFill>
                  <a:srgbClr val="466861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9" name="Group 114"/>
            <p:cNvGrpSpPr>
              <a:grpSpLocks/>
            </p:cNvGrpSpPr>
            <p:nvPr/>
          </p:nvGrpSpPr>
          <p:grpSpPr bwMode="auto">
            <a:xfrm>
              <a:off x="1247" y="2460"/>
              <a:ext cx="1043" cy="403"/>
              <a:chOff x="1247" y="2460"/>
              <a:chExt cx="1043" cy="403"/>
            </a:xfrm>
            <a:grpFill/>
          </p:grpSpPr>
          <p:sp>
            <p:nvSpPr>
              <p:cNvPr id="64" name="Line 47"/>
              <p:cNvSpPr>
                <a:spLocks noChangeShapeType="1"/>
              </p:cNvSpPr>
              <p:nvPr/>
            </p:nvSpPr>
            <p:spPr bwMode="auto">
              <a:xfrm flipH="1">
                <a:off x="1247" y="2462"/>
                <a:ext cx="357" cy="401"/>
              </a:xfrm>
              <a:prstGeom prst="line">
                <a:avLst/>
              </a:prstGeom>
              <a:grpFill/>
              <a:ln w="28575" cap="sq">
                <a:solidFill>
                  <a:srgbClr val="466861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5" name="Line 57"/>
              <p:cNvSpPr>
                <a:spLocks noChangeShapeType="1"/>
              </p:cNvSpPr>
              <p:nvPr/>
            </p:nvSpPr>
            <p:spPr bwMode="auto">
              <a:xfrm>
                <a:off x="1919" y="2460"/>
                <a:ext cx="371" cy="403"/>
              </a:xfrm>
              <a:prstGeom prst="line">
                <a:avLst/>
              </a:prstGeom>
              <a:grpFill/>
              <a:ln w="28575" cap="sq">
                <a:solidFill>
                  <a:srgbClr val="466861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10" name="Group 64"/>
            <p:cNvGrpSpPr>
              <a:grpSpLocks/>
            </p:cNvGrpSpPr>
            <p:nvPr/>
          </p:nvGrpSpPr>
          <p:grpSpPr bwMode="auto">
            <a:xfrm>
              <a:off x="1292" y="3589"/>
              <a:ext cx="401" cy="340"/>
              <a:chOff x="768" y="3590"/>
              <a:chExt cx="401" cy="340"/>
            </a:xfrm>
            <a:grpFill/>
          </p:grpSpPr>
          <p:sp>
            <p:nvSpPr>
              <p:cNvPr id="62" name="AutoShape 65"/>
              <p:cNvSpPr>
                <a:spLocks noChangeArrowheads="1"/>
              </p:cNvSpPr>
              <p:nvPr/>
            </p:nvSpPr>
            <p:spPr bwMode="auto">
              <a:xfrm>
                <a:off x="768" y="3590"/>
                <a:ext cx="401" cy="340"/>
              </a:xfrm>
              <a:prstGeom prst="flowChartConnector">
                <a:avLst/>
              </a:prstGeom>
              <a:grpFill/>
              <a:ln w="38100">
                <a:solidFill>
                  <a:srgbClr val="46686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" name="Text Box 66"/>
              <p:cNvSpPr txBox="1">
                <a:spLocks noChangeArrowheads="1"/>
              </p:cNvSpPr>
              <p:nvPr/>
            </p:nvSpPr>
            <p:spPr bwMode="auto">
              <a:xfrm>
                <a:off x="824" y="3638"/>
                <a:ext cx="288" cy="259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rPr>
                  <a:t>9</a:t>
                </a:r>
              </a:p>
            </p:txBody>
          </p:sp>
        </p:grpSp>
        <p:grpSp>
          <p:nvGrpSpPr>
            <p:cNvPr id="11" name="Group 67"/>
            <p:cNvGrpSpPr>
              <a:grpSpLocks/>
            </p:cNvGrpSpPr>
            <p:nvPr/>
          </p:nvGrpSpPr>
          <p:grpSpPr bwMode="auto">
            <a:xfrm>
              <a:off x="1837" y="3589"/>
              <a:ext cx="401" cy="340"/>
              <a:chOff x="768" y="3590"/>
              <a:chExt cx="401" cy="340"/>
            </a:xfrm>
            <a:grpFill/>
          </p:grpSpPr>
          <p:sp>
            <p:nvSpPr>
              <p:cNvPr id="60" name="AutoShape 68"/>
              <p:cNvSpPr>
                <a:spLocks noChangeArrowheads="1"/>
              </p:cNvSpPr>
              <p:nvPr/>
            </p:nvSpPr>
            <p:spPr bwMode="auto">
              <a:xfrm>
                <a:off x="768" y="3590"/>
                <a:ext cx="401" cy="340"/>
              </a:xfrm>
              <a:prstGeom prst="flowChartConnector">
                <a:avLst/>
              </a:prstGeom>
              <a:grpFill/>
              <a:ln w="38100">
                <a:solidFill>
                  <a:srgbClr val="46686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1" name="Text Box 69"/>
              <p:cNvSpPr txBox="1">
                <a:spLocks noChangeArrowheads="1"/>
              </p:cNvSpPr>
              <p:nvPr/>
            </p:nvSpPr>
            <p:spPr bwMode="auto">
              <a:xfrm>
                <a:off x="824" y="3638"/>
                <a:ext cx="288" cy="259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rPr>
                  <a:t>10</a:t>
                </a:r>
              </a:p>
            </p:txBody>
          </p:sp>
        </p:grpSp>
        <p:grpSp>
          <p:nvGrpSpPr>
            <p:cNvPr id="12" name="Group 70"/>
            <p:cNvGrpSpPr>
              <a:grpSpLocks/>
            </p:cNvGrpSpPr>
            <p:nvPr/>
          </p:nvGrpSpPr>
          <p:grpSpPr bwMode="auto">
            <a:xfrm>
              <a:off x="2358" y="3589"/>
              <a:ext cx="401" cy="340"/>
              <a:chOff x="768" y="3590"/>
              <a:chExt cx="401" cy="340"/>
            </a:xfrm>
            <a:grpFill/>
          </p:grpSpPr>
          <p:sp>
            <p:nvSpPr>
              <p:cNvPr id="58" name="AutoShape 71"/>
              <p:cNvSpPr>
                <a:spLocks noChangeArrowheads="1"/>
              </p:cNvSpPr>
              <p:nvPr/>
            </p:nvSpPr>
            <p:spPr bwMode="auto">
              <a:xfrm>
                <a:off x="768" y="3590"/>
                <a:ext cx="401" cy="340"/>
              </a:xfrm>
              <a:prstGeom prst="flowChartConnector">
                <a:avLst/>
              </a:prstGeom>
              <a:grpFill/>
              <a:ln w="38100">
                <a:solidFill>
                  <a:srgbClr val="46686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" name="Text Box 72"/>
              <p:cNvSpPr txBox="1">
                <a:spLocks noChangeArrowheads="1"/>
              </p:cNvSpPr>
              <p:nvPr/>
            </p:nvSpPr>
            <p:spPr bwMode="auto">
              <a:xfrm>
                <a:off x="824" y="3638"/>
                <a:ext cx="288" cy="259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rPr>
                  <a:t>11</a:t>
                </a:r>
              </a:p>
            </p:txBody>
          </p:sp>
        </p:grpSp>
        <p:grpSp>
          <p:nvGrpSpPr>
            <p:cNvPr id="13" name="Group 73"/>
            <p:cNvGrpSpPr>
              <a:grpSpLocks/>
            </p:cNvGrpSpPr>
            <p:nvPr/>
          </p:nvGrpSpPr>
          <p:grpSpPr bwMode="auto">
            <a:xfrm>
              <a:off x="2880" y="3589"/>
              <a:ext cx="401" cy="340"/>
              <a:chOff x="768" y="3590"/>
              <a:chExt cx="401" cy="340"/>
            </a:xfrm>
            <a:grpFill/>
          </p:grpSpPr>
          <p:sp>
            <p:nvSpPr>
              <p:cNvPr id="56" name="AutoShape 74"/>
              <p:cNvSpPr>
                <a:spLocks noChangeArrowheads="1"/>
              </p:cNvSpPr>
              <p:nvPr/>
            </p:nvSpPr>
            <p:spPr bwMode="auto">
              <a:xfrm>
                <a:off x="768" y="3590"/>
                <a:ext cx="401" cy="340"/>
              </a:xfrm>
              <a:prstGeom prst="flowChartConnector">
                <a:avLst/>
              </a:prstGeom>
              <a:grpFill/>
              <a:ln w="38100">
                <a:solidFill>
                  <a:srgbClr val="46686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" name="Text Box 75"/>
              <p:cNvSpPr txBox="1">
                <a:spLocks noChangeArrowheads="1"/>
              </p:cNvSpPr>
              <p:nvPr/>
            </p:nvSpPr>
            <p:spPr bwMode="auto">
              <a:xfrm>
                <a:off x="824" y="3638"/>
                <a:ext cx="288" cy="259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rPr>
                  <a:t>12</a:t>
                </a:r>
              </a:p>
            </p:txBody>
          </p:sp>
        </p:grpSp>
        <p:grpSp>
          <p:nvGrpSpPr>
            <p:cNvPr id="14" name="Group 76"/>
            <p:cNvGrpSpPr>
              <a:grpSpLocks/>
            </p:cNvGrpSpPr>
            <p:nvPr/>
          </p:nvGrpSpPr>
          <p:grpSpPr bwMode="auto">
            <a:xfrm>
              <a:off x="3379" y="3589"/>
              <a:ext cx="401" cy="340"/>
              <a:chOff x="768" y="3590"/>
              <a:chExt cx="401" cy="340"/>
            </a:xfrm>
            <a:grpFill/>
          </p:grpSpPr>
          <p:sp>
            <p:nvSpPr>
              <p:cNvPr id="54" name="AutoShape 77"/>
              <p:cNvSpPr>
                <a:spLocks noChangeArrowheads="1"/>
              </p:cNvSpPr>
              <p:nvPr/>
            </p:nvSpPr>
            <p:spPr bwMode="auto">
              <a:xfrm>
                <a:off x="768" y="3590"/>
                <a:ext cx="401" cy="340"/>
              </a:xfrm>
              <a:prstGeom prst="flowChartConnector">
                <a:avLst/>
              </a:prstGeom>
              <a:grpFill/>
              <a:ln w="38100">
                <a:solidFill>
                  <a:srgbClr val="46686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5" name="Text Box 78"/>
              <p:cNvSpPr txBox="1">
                <a:spLocks noChangeArrowheads="1"/>
              </p:cNvSpPr>
              <p:nvPr/>
            </p:nvSpPr>
            <p:spPr bwMode="auto">
              <a:xfrm>
                <a:off x="824" y="3638"/>
                <a:ext cx="288" cy="259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rPr>
                  <a:t>13</a:t>
                </a:r>
              </a:p>
            </p:txBody>
          </p:sp>
        </p:grpSp>
        <p:grpSp>
          <p:nvGrpSpPr>
            <p:cNvPr id="15" name="Group 79"/>
            <p:cNvGrpSpPr>
              <a:grpSpLocks/>
            </p:cNvGrpSpPr>
            <p:nvPr/>
          </p:nvGrpSpPr>
          <p:grpSpPr bwMode="auto">
            <a:xfrm>
              <a:off x="3923" y="3589"/>
              <a:ext cx="401" cy="340"/>
              <a:chOff x="768" y="3590"/>
              <a:chExt cx="401" cy="340"/>
            </a:xfrm>
            <a:grpFill/>
          </p:grpSpPr>
          <p:sp>
            <p:nvSpPr>
              <p:cNvPr id="52" name="AutoShape 80"/>
              <p:cNvSpPr>
                <a:spLocks noChangeArrowheads="1"/>
              </p:cNvSpPr>
              <p:nvPr/>
            </p:nvSpPr>
            <p:spPr bwMode="auto">
              <a:xfrm>
                <a:off x="768" y="3590"/>
                <a:ext cx="401" cy="340"/>
              </a:xfrm>
              <a:prstGeom prst="flowChartConnector">
                <a:avLst/>
              </a:prstGeom>
              <a:grpFill/>
              <a:ln w="38100">
                <a:solidFill>
                  <a:srgbClr val="46686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" name="Text Box 81"/>
              <p:cNvSpPr txBox="1">
                <a:spLocks noChangeArrowheads="1"/>
              </p:cNvSpPr>
              <p:nvPr/>
            </p:nvSpPr>
            <p:spPr bwMode="auto">
              <a:xfrm>
                <a:off x="824" y="3638"/>
                <a:ext cx="288" cy="259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rPr>
                  <a:t>14</a:t>
                </a:r>
              </a:p>
            </p:txBody>
          </p:sp>
        </p:grpSp>
        <p:grpSp>
          <p:nvGrpSpPr>
            <p:cNvPr id="16" name="Group 82"/>
            <p:cNvGrpSpPr>
              <a:grpSpLocks/>
            </p:cNvGrpSpPr>
            <p:nvPr/>
          </p:nvGrpSpPr>
          <p:grpSpPr bwMode="auto">
            <a:xfrm>
              <a:off x="4400" y="3589"/>
              <a:ext cx="401" cy="340"/>
              <a:chOff x="768" y="3590"/>
              <a:chExt cx="401" cy="340"/>
            </a:xfrm>
            <a:grpFill/>
          </p:grpSpPr>
          <p:sp>
            <p:nvSpPr>
              <p:cNvPr id="50" name="AutoShape 83"/>
              <p:cNvSpPr>
                <a:spLocks noChangeArrowheads="1"/>
              </p:cNvSpPr>
              <p:nvPr/>
            </p:nvSpPr>
            <p:spPr bwMode="auto">
              <a:xfrm>
                <a:off x="768" y="3590"/>
                <a:ext cx="401" cy="340"/>
              </a:xfrm>
              <a:prstGeom prst="flowChartConnector">
                <a:avLst/>
              </a:prstGeom>
              <a:grpFill/>
              <a:ln w="38100">
                <a:solidFill>
                  <a:srgbClr val="46686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" name="Text Box 84"/>
              <p:cNvSpPr txBox="1">
                <a:spLocks noChangeArrowheads="1"/>
              </p:cNvSpPr>
              <p:nvPr/>
            </p:nvSpPr>
            <p:spPr bwMode="auto">
              <a:xfrm>
                <a:off x="824" y="3638"/>
                <a:ext cx="288" cy="259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rPr>
                  <a:t>15</a:t>
                </a:r>
              </a:p>
            </p:txBody>
          </p:sp>
        </p:grpSp>
        <p:grpSp>
          <p:nvGrpSpPr>
            <p:cNvPr id="17" name="Group 85"/>
            <p:cNvGrpSpPr>
              <a:grpSpLocks/>
            </p:cNvGrpSpPr>
            <p:nvPr/>
          </p:nvGrpSpPr>
          <p:grpSpPr bwMode="auto">
            <a:xfrm>
              <a:off x="1042" y="2870"/>
              <a:ext cx="401" cy="340"/>
              <a:chOff x="768" y="3590"/>
              <a:chExt cx="401" cy="340"/>
            </a:xfrm>
            <a:grpFill/>
          </p:grpSpPr>
          <p:sp>
            <p:nvSpPr>
              <p:cNvPr id="48" name="AutoShape 86"/>
              <p:cNvSpPr>
                <a:spLocks noChangeArrowheads="1"/>
              </p:cNvSpPr>
              <p:nvPr/>
            </p:nvSpPr>
            <p:spPr bwMode="auto">
              <a:xfrm>
                <a:off x="768" y="3590"/>
                <a:ext cx="401" cy="340"/>
              </a:xfrm>
              <a:prstGeom prst="flowChartConnector">
                <a:avLst/>
              </a:prstGeom>
              <a:grpFill/>
              <a:ln w="38100">
                <a:solidFill>
                  <a:srgbClr val="46686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" name="Text Box 87"/>
              <p:cNvSpPr txBox="1">
                <a:spLocks noChangeArrowheads="1"/>
              </p:cNvSpPr>
              <p:nvPr/>
            </p:nvSpPr>
            <p:spPr bwMode="auto">
              <a:xfrm>
                <a:off x="824" y="3638"/>
                <a:ext cx="288" cy="259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rPr>
                  <a:t>4</a:t>
                </a:r>
              </a:p>
            </p:txBody>
          </p:sp>
        </p:grpSp>
        <p:grpSp>
          <p:nvGrpSpPr>
            <p:cNvPr id="18" name="Group 88"/>
            <p:cNvGrpSpPr>
              <a:grpSpLocks/>
            </p:cNvGrpSpPr>
            <p:nvPr/>
          </p:nvGrpSpPr>
          <p:grpSpPr bwMode="auto">
            <a:xfrm>
              <a:off x="2109" y="2870"/>
              <a:ext cx="401" cy="340"/>
              <a:chOff x="768" y="3590"/>
              <a:chExt cx="401" cy="340"/>
            </a:xfrm>
            <a:grpFill/>
          </p:grpSpPr>
          <p:sp>
            <p:nvSpPr>
              <p:cNvPr id="46" name="AutoShape 89"/>
              <p:cNvSpPr>
                <a:spLocks noChangeArrowheads="1"/>
              </p:cNvSpPr>
              <p:nvPr/>
            </p:nvSpPr>
            <p:spPr bwMode="auto">
              <a:xfrm>
                <a:off x="768" y="3590"/>
                <a:ext cx="401" cy="340"/>
              </a:xfrm>
              <a:prstGeom prst="flowChartConnector">
                <a:avLst/>
              </a:prstGeom>
              <a:grpFill/>
              <a:ln w="38100">
                <a:solidFill>
                  <a:srgbClr val="46686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7" name="Text Box 90"/>
              <p:cNvSpPr txBox="1">
                <a:spLocks noChangeArrowheads="1"/>
              </p:cNvSpPr>
              <p:nvPr/>
            </p:nvSpPr>
            <p:spPr bwMode="auto">
              <a:xfrm>
                <a:off x="824" y="3638"/>
                <a:ext cx="288" cy="259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rPr>
                  <a:t>5</a:t>
                </a:r>
              </a:p>
            </p:txBody>
          </p:sp>
        </p:grpSp>
        <p:grpSp>
          <p:nvGrpSpPr>
            <p:cNvPr id="19" name="Group 101"/>
            <p:cNvGrpSpPr>
              <a:grpSpLocks/>
            </p:cNvGrpSpPr>
            <p:nvPr/>
          </p:nvGrpSpPr>
          <p:grpSpPr bwMode="auto">
            <a:xfrm>
              <a:off x="2050" y="3181"/>
              <a:ext cx="512" cy="414"/>
              <a:chOff x="2050" y="3181"/>
              <a:chExt cx="512" cy="414"/>
            </a:xfrm>
            <a:grpFill/>
          </p:grpSpPr>
          <p:sp>
            <p:nvSpPr>
              <p:cNvPr id="44" name="Line 93"/>
              <p:cNvSpPr>
                <a:spLocks noChangeShapeType="1"/>
              </p:cNvSpPr>
              <p:nvPr/>
            </p:nvSpPr>
            <p:spPr bwMode="auto">
              <a:xfrm flipH="1">
                <a:off x="2050" y="3181"/>
                <a:ext cx="150" cy="414"/>
              </a:xfrm>
              <a:prstGeom prst="line">
                <a:avLst/>
              </a:prstGeom>
              <a:grpFill/>
              <a:ln w="28575" cap="sq">
                <a:solidFill>
                  <a:srgbClr val="466861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5" name="Line 94"/>
              <p:cNvSpPr>
                <a:spLocks noChangeShapeType="1"/>
              </p:cNvSpPr>
              <p:nvPr/>
            </p:nvSpPr>
            <p:spPr bwMode="auto">
              <a:xfrm>
                <a:off x="2397" y="3194"/>
                <a:ext cx="165" cy="395"/>
              </a:xfrm>
              <a:prstGeom prst="line">
                <a:avLst/>
              </a:prstGeom>
              <a:grpFill/>
              <a:ln w="28575" cap="sq">
                <a:solidFill>
                  <a:srgbClr val="466861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20" name="Group 95"/>
            <p:cNvGrpSpPr>
              <a:grpSpLocks/>
            </p:cNvGrpSpPr>
            <p:nvPr/>
          </p:nvGrpSpPr>
          <p:grpSpPr bwMode="auto">
            <a:xfrm>
              <a:off x="4127" y="2863"/>
              <a:ext cx="401" cy="340"/>
              <a:chOff x="768" y="3590"/>
              <a:chExt cx="401" cy="340"/>
            </a:xfrm>
            <a:grpFill/>
          </p:grpSpPr>
          <p:sp>
            <p:nvSpPr>
              <p:cNvPr id="42" name="AutoShape 96"/>
              <p:cNvSpPr>
                <a:spLocks noChangeArrowheads="1"/>
              </p:cNvSpPr>
              <p:nvPr/>
            </p:nvSpPr>
            <p:spPr bwMode="auto">
              <a:xfrm>
                <a:off x="768" y="3590"/>
                <a:ext cx="401" cy="340"/>
              </a:xfrm>
              <a:prstGeom prst="flowChartConnector">
                <a:avLst/>
              </a:prstGeom>
              <a:grpFill/>
              <a:ln w="38100">
                <a:solidFill>
                  <a:srgbClr val="46686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3" name="Text Box 97"/>
              <p:cNvSpPr txBox="1">
                <a:spLocks noChangeArrowheads="1"/>
              </p:cNvSpPr>
              <p:nvPr/>
            </p:nvSpPr>
            <p:spPr bwMode="auto">
              <a:xfrm>
                <a:off x="824" y="3638"/>
                <a:ext cx="288" cy="259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rPr>
                  <a:t>7</a:t>
                </a:r>
              </a:p>
            </p:txBody>
          </p:sp>
        </p:grpSp>
        <p:grpSp>
          <p:nvGrpSpPr>
            <p:cNvPr id="21" name="Group 98"/>
            <p:cNvGrpSpPr>
              <a:grpSpLocks/>
            </p:cNvGrpSpPr>
            <p:nvPr/>
          </p:nvGrpSpPr>
          <p:grpSpPr bwMode="auto">
            <a:xfrm>
              <a:off x="3107" y="2870"/>
              <a:ext cx="401" cy="340"/>
              <a:chOff x="768" y="3590"/>
              <a:chExt cx="401" cy="340"/>
            </a:xfrm>
            <a:grpFill/>
          </p:grpSpPr>
          <p:sp>
            <p:nvSpPr>
              <p:cNvPr id="40" name="AutoShape 99"/>
              <p:cNvSpPr>
                <a:spLocks noChangeArrowheads="1"/>
              </p:cNvSpPr>
              <p:nvPr/>
            </p:nvSpPr>
            <p:spPr bwMode="auto">
              <a:xfrm>
                <a:off x="768" y="3590"/>
                <a:ext cx="401" cy="340"/>
              </a:xfrm>
              <a:prstGeom prst="flowChartConnector">
                <a:avLst/>
              </a:prstGeom>
              <a:grpFill/>
              <a:ln w="38100">
                <a:solidFill>
                  <a:srgbClr val="46686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" name="Text Box 100"/>
              <p:cNvSpPr txBox="1">
                <a:spLocks noChangeArrowheads="1"/>
              </p:cNvSpPr>
              <p:nvPr/>
            </p:nvSpPr>
            <p:spPr bwMode="auto">
              <a:xfrm>
                <a:off x="824" y="3638"/>
                <a:ext cx="288" cy="259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rPr>
                  <a:t>6</a:t>
                </a:r>
              </a:p>
            </p:txBody>
          </p:sp>
        </p:grpSp>
        <p:grpSp>
          <p:nvGrpSpPr>
            <p:cNvPr id="22" name="Group 102"/>
            <p:cNvGrpSpPr>
              <a:grpSpLocks/>
            </p:cNvGrpSpPr>
            <p:nvPr/>
          </p:nvGrpSpPr>
          <p:grpSpPr bwMode="auto">
            <a:xfrm>
              <a:off x="3055" y="3181"/>
              <a:ext cx="512" cy="414"/>
              <a:chOff x="2050" y="3181"/>
              <a:chExt cx="512" cy="414"/>
            </a:xfrm>
            <a:grpFill/>
          </p:grpSpPr>
          <p:sp>
            <p:nvSpPr>
              <p:cNvPr id="38" name="Line 103"/>
              <p:cNvSpPr>
                <a:spLocks noChangeShapeType="1"/>
              </p:cNvSpPr>
              <p:nvPr/>
            </p:nvSpPr>
            <p:spPr bwMode="auto">
              <a:xfrm flipH="1">
                <a:off x="2050" y="3181"/>
                <a:ext cx="150" cy="414"/>
              </a:xfrm>
              <a:prstGeom prst="line">
                <a:avLst/>
              </a:prstGeom>
              <a:grpFill/>
              <a:ln w="28575" cap="sq">
                <a:solidFill>
                  <a:srgbClr val="466861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9" name="Line 104"/>
              <p:cNvSpPr>
                <a:spLocks noChangeShapeType="1"/>
              </p:cNvSpPr>
              <p:nvPr/>
            </p:nvSpPr>
            <p:spPr bwMode="auto">
              <a:xfrm>
                <a:off x="2397" y="3194"/>
                <a:ext cx="165" cy="395"/>
              </a:xfrm>
              <a:prstGeom prst="line">
                <a:avLst/>
              </a:prstGeom>
              <a:grpFill/>
              <a:ln w="28575" cap="sq">
                <a:solidFill>
                  <a:srgbClr val="466861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23" name="Group 105"/>
            <p:cNvGrpSpPr>
              <a:grpSpLocks/>
            </p:cNvGrpSpPr>
            <p:nvPr/>
          </p:nvGrpSpPr>
          <p:grpSpPr bwMode="auto">
            <a:xfrm>
              <a:off x="4082" y="3181"/>
              <a:ext cx="512" cy="414"/>
              <a:chOff x="2050" y="3181"/>
              <a:chExt cx="512" cy="414"/>
            </a:xfrm>
            <a:grpFill/>
          </p:grpSpPr>
          <p:sp>
            <p:nvSpPr>
              <p:cNvPr id="36" name="Line 106"/>
              <p:cNvSpPr>
                <a:spLocks noChangeShapeType="1"/>
              </p:cNvSpPr>
              <p:nvPr/>
            </p:nvSpPr>
            <p:spPr bwMode="auto">
              <a:xfrm flipH="1">
                <a:off x="2050" y="3181"/>
                <a:ext cx="150" cy="414"/>
              </a:xfrm>
              <a:prstGeom prst="line">
                <a:avLst/>
              </a:prstGeom>
              <a:grpFill/>
              <a:ln w="28575" cap="sq">
                <a:solidFill>
                  <a:srgbClr val="466861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7" name="Line 107"/>
              <p:cNvSpPr>
                <a:spLocks noChangeShapeType="1"/>
              </p:cNvSpPr>
              <p:nvPr/>
            </p:nvSpPr>
            <p:spPr bwMode="auto">
              <a:xfrm>
                <a:off x="2397" y="3194"/>
                <a:ext cx="165" cy="395"/>
              </a:xfrm>
              <a:prstGeom prst="line">
                <a:avLst/>
              </a:prstGeom>
              <a:grpFill/>
              <a:ln w="28575" cap="sq">
                <a:solidFill>
                  <a:srgbClr val="466861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24" name="Group 108"/>
            <p:cNvGrpSpPr>
              <a:grpSpLocks/>
            </p:cNvGrpSpPr>
            <p:nvPr/>
          </p:nvGrpSpPr>
          <p:grpSpPr bwMode="auto">
            <a:xfrm>
              <a:off x="1565" y="2183"/>
              <a:ext cx="401" cy="340"/>
              <a:chOff x="768" y="3590"/>
              <a:chExt cx="401" cy="340"/>
            </a:xfrm>
            <a:grpFill/>
          </p:grpSpPr>
          <p:sp>
            <p:nvSpPr>
              <p:cNvPr id="34" name="AutoShape 109"/>
              <p:cNvSpPr>
                <a:spLocks noChangeArrowheads="1"/>
              </p:cNvSpPr>
              <p:nvPr/>
            </p:nvSpPr>
            <p:spPr bwMode="auto">
              <a:xfrm>
                <a:off x="768" y="3590"/>
                <a:ext cx="401" cy="340"/>
              </a:xfrm>
              <a:prstGeom prst="flowChartConnector">
                <a:avLst/>
              </a:prstGeom>
              <a:grpFill/>
              <a:ln w="38100">
                <a:solidFill>
                  <a:srgbClr val="46686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" name="Text Box 110"/>
              <p:cNvSpPr txBox="1">
                <a:spLocks noChangeArrowheads="1"/>
              </p:cNvSpPr>
              <p:nvPr/>
            </p:nvSpPr>
            <p:spPr bwMode="auto">
              <a:xfrm>
                <a:off x="824" y="3638"/>
                <a:ext cx="288" cy="259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rPr>
                  <a:t>2</a:t>
                </a:r>
              </a:p>
            </p:txBody>
          </p:sp>
        </p:grpSp>
        <p:grpSp>
          <p:nvGrpSpPr>
            <p:cNvPr id="25" name="Group 111"/>
            <p:cNvGrpSpPr>
              <a:grpSpLocks/>
            </p:cNvGrpSpPr>
            <p:nvPr/>
          </p:nvGrpSpPr>
          <p:grpSpPr bwMode="auto">
            <a:xfrm>
              <a:off x="3584" y="2183"/>
              <a:ext cx="401" cy="340"/>
              <a:chOff x="768" y="3590"/>
              <a:chExt cx="401" cy="340"/>
            </a:xfrm>
            <a:grpFill/>
          </p:grpSpPr>
          <p:sp>
            <p:nvSpPr>
              <p:cNvPr id="32" name="AutoShape 112"/>
              <p:cNvSpPr>
                <a:spLocks noChangeArrowheads="1"/>
              </p:cNvSpPr>
              <p:nvPr/>
            </p:nvSpPr>
            <p:spPr bwMode="auto">
              <a:xfrm>
                <a:off x="768" y="3590"/>
                <a:ext cx="401" cy="340"/>
              </a:xfrm>
              <a:prstGeom prst="flowChartConnector">
                <a:avLst/>
              </a:prstGeom>
              <a:grpFill/>
              <a:ln w="38100">
                <a:solidFill>
                  <a:srgbClr val="46686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3" name="Text Box 113"/>
              <p:cNvSpPr txBox="1">
                <a:spLocks noChangeArrowheads="1"/>
              </p:cNvSpPr>
              <p:nvPr/>
            </p:nvSpPr>
            <p:spPr bwMode="auto">
              <a:xfrm>
                <a:off x="824" y="3638"/>
                <a:ext cx="288" cy="259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rPr>
                  <a:t>3</a:t>
                </a:r>
              </a:p>
            </p:txBody>
          </p:sp>
        </p:grpSp>
        <p:grpSp>
          <p:nvGrpSpPr>
            <p:cNvPr id="26" name="Group 115"/>
            <p:cNvGrpSpPr>
              <a:grpSpLocks/>
            </p:cNvGrpSpPr>
            <p:nvPr/>
          </p:nvGrpSpPr>
          <p:grpSpPr bwMode="auto">
            <a:xfrm>
              <a:off x="3283" y="2462"/>
              <a:ext cx="1043" cy="403"/>
              <a:chOff x="1247" y="2460"/>
              <a:chExt cx="1043" cy="403"/>
            </a:xfrm>
            <a:grpFill/>
          </p:grpSpPr>
          <p:sp>
            <p:nvSpPr>
              <p:cNvPr id="30" name="Line 116"/>
              <p:cNvSpPr>
                <a:spLocks noChangeShapeType="1"/>
              </p:cNvSpPr>
              <p:nvPr/>
            </p:nvSpPr>
            <p:spPr bwMode="auto">
              <a:xfrm flipH="1">
                <a:off x="1247" y="2462"/>
                <a:ext cx="357" cy="401"/>
              </a:xfrm>
              <a:prstGeom prst="line">
                <a:avLst/>
              </a:prstGeom>
              <a:grpFill/>
              <a:ln w="28575" cap="sq">
                <a:solidFill>
                  <a:srgbClr val="466861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1" name="Line 117"/>
              <p:cNvSpPr>
                <a:spLocks noChangeShapeType="1"/>
              </p:cNvSpPr>
              <p:nvPr/>
            </p:nvSpPr>
            <p:spPr bwMode="auto">
              <a:xfrm>
                <a:off x="1919" y="2460"/>
                <a:ext cx="371" cy="403"/>
              </a:xfrm>
              <a:prstGeom prst="line">
                <a:avLst/>
              </a:prstGeom>
              <a:grpFill/>
              <a:ln w="28575" cap="sq">
                <a:solidFill>
                  <a:srgbClr val="466861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27" name="Group 118"/>
            <p:cNvGrpSpPr>
              <a:grpSpLocks/>
            </p:cNvGrpSpPr>
            <p:nvPr/>
          </p:nvGrpSpPr>
          <p:grpSpPr bwMode="auto">
            <a:xfrm>
              <a:off x="2562" y="1480"/>
              <a:ext cx="401" cy="340"/>
              <a:chOff x="768" y="3590"/>
              <a:chExt cx="401" cy="340"/>
            </a:xfrm>
            <a:grpFill/>
          </p:grpSpPr>
          <p:sp>
            <p:nvSpPr>
              <p:cNvPr id="28" name="AutoShape 119"/>
              <p:cNvSpPr>
                <a:spLocks noChangeArrowheads="1"/>
              </p:cNvSpPr>
              <p:nvPr/>
            </p:nvSpPr>
            <p:spPr bwMode="auto">
              <a:xfrm>
                <a:off x="768" y="3590"/>
                <a:ext cx="401" cy="340"/>
              </a:xfrm>
              <a:prstGeom prst="flowChartConnector">
                <a:avLst/>
              </a:prstGeom>
              <a:grpFill/>
              <a:ln w="38100">
                <a:solidFill>
                  <a:srgbClr val="46686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" name="Text Box 120"/>
              <p:cNvSpPr txBox="1">
                <a:spLocks noChangeArrowheads="1"/>
              </p:cNvSpPr>
              <p:nvPr/>
            </p:nvSpPr>
            <p:spPr bwMode="auto">
              <a:xfrm>
                <a:off x="824" y="3638"/>
                <a:ext cx="288" cy="259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rPr>
                  <a:t>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06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3005509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满二叉树的特点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910843" y="1100722"/>
            <a:ext cx="10226962" cy="4968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非空高为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k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二叉树至多有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  <a:r>
              <a:rPr lang="en-US" altLang="zh-CN" b="1" i="1" baseline="30000" dirty="0">
                <a:latin typeface="Times New Roman" panose="02020603050405020304" pitchFamily="18" charset="0"/>
                <a:ea typeface="楷体" panose="02010609060101010101" pitchFamily="49" charset="-122"/>
              </a:rPr>
              <a:t>k</a:t>
            </a:r>
            <a:r>
              <a:rPr lang="en-US" altLang="zh-CN" b="1" baseline="30000" dirty="0">
                <a:latin typeface="Times New Roman" panose="02020603050405020304" pitchFamily="18" charset="0"/>
                <a:ea typeface="楷体" panose="02010609060101010101" pitchFamily="49" charset="-122"/>
              </a:rPr>
              <a:t>+1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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个结点（该情况即满二叉树）</a:t>
            </a:r>
            <a:r>
              <a:rPr lang="en-US" altLang="zh-CN" b="1" dirty="0">
                <a:ea typeface="楷体" panose="02010609060101010101" pitchFamily="49" charset="-12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CC0000"/>
                </a:solidFill>
                <a:ea typeface="楷体" panose="02010609060101010101" pitchFamily="49" charset="-122"/>
              </a:rPr>
              <a:t>满二叉树的特点是：</a:t>
            </a:r>
          </a:p>
          <a:p>
            <a:pPr lvl="1">
              <a:lnSpc>
                <a:spcPct val="150000"/>
              </a:lnSpc>
            </a:pP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① </a:t>
            </a:r>
            <a:r>
              <a:rPr lang="zh-CN" altLang="en-US" sz="2800" b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叶结点都在第 </a:t>
            </a:r>
            <a:r>
              <a:rPr lang="en-US" altLang="zh-CN" sz="2800" b="1" i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k </a:t>
            </a:r>
            <a:r>
              <a:rPr lang="zh-CN" altLang="en-US" sz="2800" b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层上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；</a:t>
            </a:r>
          </a:p>
          <a:p>
            <a:pPr lvl="1">
              <a:lnSpc>
                <a:spcPct val="150000"/>
              </a:lnSpc>
            </a:pP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② </a:t>
            </a:r>
            <a:r>
              <a:rPr lang="zh-CN" altLang="en-US" sz="2800" b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每个分支结点都有两个子结点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；</a:t>
            </a:r>
          </a:p>
          <a:p>
            <a:pPr lvl="1">
              <a:lnSpc>
                <a:spcPct val="150000"/>
              </a:lnSpc>
            </a:pP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③ </a:t>
            </a:r>
            <a:r>
              <a:rPr lang="zh-CN" altLang="en-US" sz="2800" b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叶结点的个数等于非叶结点个数加 </a:t>
            </a:r>
            <a:r>
              <a:rPr lang="en-US" altLang="zh-CN" sz="2800" b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（对满二叉树而言，除叶结点外，其它结点的度均为 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2.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见引理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5.3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）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7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2286746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完全二叉树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770020" y="1162599"/>
            <a:ext cx="11062177" cy="5040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330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</a:rPr>
              <a:t>定义</a:t>
            </a:r>
            <a:r>
              <a:rPr lang="zh-CN" altLang="en-US" sz="3300" b="1" dirty="0">
                <a:latin typeface="Times New Roman" pitchFamily="18" charset="0"/>
                <a:ea typeface="楷体" panose="02010609060101010101" pitchFamily="49" charset="-122"/>
              </a:rPr>
              <a:t> </a:t>
            </a:r>
            <a:r>
              <a:rPr lang="zh-CN" altLang="en-US" sz="3200" b="1" dirty="0">
                <a:latin typeface="Times New Roman" pitchFamily="18" charset="0"/>
                <a:ea typeface="楷体" panose="02010609060101010101" pitchFamily="49" charset="-122"/>
              </a:rPr>
              <a:t>一棵有 </a:t>
            </a:r>
            <a:r>
              <a:rPr lang="en-US" altLang="zh-CN" sz="3200" b="1" i="1" dirty="0">
                <a:latin typeface="Times New Roman" pitchFamily="18" charset="0"/>
                <a:ea typeface="楷体" panose="02010609060101010101" pitchFamily="49" charset="-122"/>
              </a:rPr>
              <a:t>n </a:t>
            </a:r>
            <a:r>
              <a:rPr lang="zh-CN" altLang="en-US" sz="3200" b="1" dirty="0">
                <a:latin typeface="Times New Roman" pitchFamily="18" charset="0"/>
                <a:ea typeface="楷体" panose="02010609060101010101" pitchFamily="49" charset="-122"/>
              </a:rPr>
              <a:t>个结点、</a:t>
            </a:r>
            <a:r>
              <a:rPr lang="zh-CN" altLang="en-US" sz="3200" b="1" dirty="0">
                <a:solidFill>
                  <a:srgbClr val="00B050"/>
                </a:solidFill>
                <a:latin typeface="Times New Roman" pitchFamily="18" charset="0"/>
                <a:ea typeface="楷体" panose="02010609060101010101" pitchFamily="49" charset="-122"/>
              </a:rPr>
              <a:t>高为 </a:t>
            </a:r>
            <a:r>
              <a:rPr lang="en-US" altLang="zh-CN" sz="3200" b="1" i="1" dirty="0">
                <a:solidFill>
                  <a:srgbClr val="00B050"/>
                </a:solidFill>
                <a:latin typeface="Times New Roman" pitchFamily="18" charset="0"/>
                <a:ea typeface="楷体" panose="02010609060101010101" pitchFamily="49" charset="-122"/>
              </a:rPr>
              <a:t>k </a:t>
            </a:r>
            <a:r>
              <a:rPr lang="zh-CN" altLang="en-US" sz="3200" b="1" dirty="0">
                <a:latin typeface="Times New Roman" pitchFamily="18" charset="0"/>
                <a:ea typeface="楷体" panose="02010609060101010101" pitchFamily="49" charset="-122"/>
              </a:rPr>
              <a:t>的二叉树 </a:t>
            </a:r>
            <a:r>
              <a:rPr lang="en-US" altLang="zh-CN" sz="3200" b="1" i="1" dirty="0">
                <a:latin typeface="Times New Roman" pitchFamily="18" charset="0"/>
                <a:ea typeface="楷体" panose="02010609060101010101" pitchFamily="49" charset="-122"/>
              </a:rPr>
              <a:t>T</a:t>
            </a:r>
            <a:r>
              <a:rPr lang="zh-CN" altLang="en-US" sz="3200" b="1" dirty="0">
                <a:latin typeface="Times New Roman" pitchFamily="18" charset="0"/>
                <a:ea typeface="楷体" panose="02010609060101010101" pitchFamily="49" charset="-122"/>
              </a:rPr>
              <a:t>，一棵</a:t>
            </a:r>
            <a:r>
              <a:rPr lang="zh-CN" altLang="en-US" sz="3200" b="1" dirty="0">
                <a:solidFill>
                  <a:srgbClr val="00B050"/>
                </a:solidFill>
                <a:latin typeface="Times New Roman" pitchFamily="18" charset="0"/>
                <a:ea typeface="楷体" panose="02010609060101010101" pitchFamily="49" charset="-122"/>
              </a:rPr>
              <a:t>高为 </a:t>
            </a:r>
            <a:r>
              <a:rPr lang="en-US" altLang="zh-CN" sz="3200" b="1" i="1" dirty="0">
                <a:solidFill>
                  <a:srgbClr val="00B050"/>
                </a:solidFill>
                <a:latin typeface="Times New Roman" pitchFamily="18" charset="0"/>
                <a:ea typeface="楷体" panose="02010609060101010101" pitchFamily="49" charset="-122"/>
              </a:rPr>
              <a:t>k </a:t>
            </a:r>
            <a:r>
              <a:rPr lang="zh-CN" altLang="en-US" sz="3200" b="1" dirty="0">
                <a:latin typeface="Times New Roman" pitchFamily="18" charset="0"/>
                <a:ea typeface="楷体" panose="02010609060101010101" pitchFamily="49" charset="-122"/>
              </a:rPr>
              <a:t>的</a:t>
            </a:r>
            <a:r>
              <a:rPr lang="zh-CN" altLang="en-US" sz="320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</a:rPr>
              <a:t>满二叉树 </a:t>
            </a:r>
            <a:r>
              <a:rPr lang="en-US" altLang="zh-CN" sz="3200" b="1" i="1" dirty="0">
                <a:latin typeface="Times New Roman" pitchFamily="18" charset="0"/>
                <a:ea typeface="楷体" panose="02010609060101010101" pitchFamily="49" charset="-122"/>
              </a:rPr>
              <a:t>T</a:t>
            </a:r>
            <a:r>
              <a:rPr lang="en-US" altLang="zh-CN" sz="3200" b="1" dirty="0">
                <a:latin typeface="Times New Roman" pitchFamily="18" charset="0"/>
                <a:ea typeface="楷体" panose="02010609060101010101" pitchFamily="49" charset="-122"/>
              </a:rPr>
              <a:t>*</a:t>
            </a:r>
            <a:r>
              <a:rPr lang="zh-CN" altLang="en-US" sz="3200" b="1" dirty="0">
                <a:latin typeface="Times New Roman" pitchFamily="18" charset="0"/>
                <a:ea typeface="楷体" panose="02010609060101010101" pitchFamily="49" charset="-122"/>
              </a:rPr>
              <a:t>，用正整数按层次顺序</a:t>
            </a:r>
            <a:r>
              <a:rPr lang="zh-CN" altLang="en-US" sz="3200" b="1" dirty="0">
                <a:ea typeface="楷体" panose="02010609060101010101" pitchFamily="49" charset="-122"/>
              </a:rPr>
              <a:t>分别编号</a:t>
            </a:r>
            <a:r>
              <a:rPr lang="zh-CN" altLang="en-US" sz="3200" b="1" dirty="0">
                <a:latin typeface="Times New Roman" pitchFamily="18" charset="0"/>
                <a:ea typeface="楷体" panose="02010609060101010101" pitchFamily="49" charset="-122"/>
              </a:rPr>
              <a:t> </a:t>
            </a:r>
            <a:r>
              <a:rPr lang="en-US" altLang="zh-CN" sz="3200" b="1" i="1" dirty="0">
                <a:latin typeface="Times New Roman" pitchFamily="18" charset="0"/>
                <a:ea typeface="楷体" panose="02010609060101010101" pitchFamily="49" charset="-122"/>
              </a:rPr>
              <a:t>T </a:t>
            </a:r>
            <a:r>
              <a:rPr lang="zh-CN" altLang="en-US" sz="3200" b="1" dirty="0">
                <a:latin typeface="Times New Roman" pitchFamily="18" charset="0"/>
                <a:ea typeface="楷体" panose="02010609060101010101" pitchFamily="49" charset="-122"/>
              </a:rPr>
              <a:t>和 </a:t>
            </a:r>
            <a:r>
              <a:rPr lang="en-US" altLang="zh-CN" sz="3200" b="1" i="1" dirty="0">
                <a:latin typeface="Times New Roman" pitchFamily="18" charset="0"/>
                <a:ea typeface="楷体" panose="02010609060101010101" pitchFamily="49" charset="-122"/>
              </a:rPr>
              <a:t>T</a:t>
            </a:r>
            <a:r>
              <a:rPr lang="en-US" altLang="zh-CN" sz="3200" b="1" dirty="0">
                <a:latin typeface="Times New Roman" pitchFamily="18" charset="0"/>
                <a:ea typeface="楷体" panose="02010609060101010101" pitchFamily="49" charset="-122"/>
              </a:rPr>
              <a:t>* </a:t>
            </a:r>
            <a:r>
              <a:rPr lang="zh-CN" altLang="en-US" sz="3200" b="1" dirty="0">
                <a:latin typeface="Times New Roman" pitchFamily="18" charset="0"/>
                <a:ea typeface="楷体" panose="02010609060101010101" pitchFamily="49" charset="-122"/>
              </a:rPr>
              <a:t>的所有结点，如果</a:t>
            </a:r>
            <a:r>
              <a:rPr lang="en-US" altLang="zh-CN" sz="3200" b="1" i="1" dirty="0">
                <a:latin typeface="Times New Roman" pitchFamily="18" charset="0"/>
                <a:ea typeface="楷体" panose="02010609060101010101" pitchFamily="49" charset="-122"/>
              </a:rPr>
              <a:t>T </a:t>
            </a:r>
            <a:r>
              <a:rPr lang="zh-CN" altLang="en-US" sz="3200" b="1" dirty="0">
                <a:latin typeface="Times New Roman" pitchFamily="18" charset="0"/>
                <a:ea typeface="楷体" panose="02010609060101010101" pitchFamily="49" charset="-122"/>
              </a:rPr>
              <a:t>之所有结点恰好对应于</a:t>
            </a:r>
            <a:r>
              <a:rPr lang="en-US" altLang="zh-CN" sz="3200" b="1" i="1" dirty="0">
                <a:latin typeface="Times New Roman" pitchFamily="18" charset="0"/>
                <a:ea typeface="楷体" panose="02010609060101010101" pitchFamily="49" charset="-122"/>
              </a:rPr>
              <a:t>T</a:t>
            </a:r>
            <a:r>
              <a:rPr lang="en-US" altLang="zh-CN" sz="3200" b="1" dirty="0">
                <a:latin typeface="Times New Roman" pitchFamily="18" charset="0"/>
                <a:ea typeface="楷体" panose="02010609060101010101" pitchFamily="49" charset="-122"/>
              </a:rPr>
              <a:t>*</a:t>
            </a:r>
            <a:r>
              <a:rPr lang="zh-CN" altLang="en-US" sz="3200" b="1" dirty="0">
                <a:latin typeface="Times New Roman" pitchFamily="18" charset="0"/>
                <a:ea typeface="楷体" panose="02010609060101010101" pitchFamily="49" charset="-122"/>
              </a:rPr>
              <a:t>的前 </a:t>
            </a:r>
            <a:r>
              <a:rPr lang="en-US" altLang="zh-CN" sz="3200" b="1" i="1" dirty="0">
                <a:latin typeface="Times New Roman" pitchFamily="18" charset="0"/>
                <a:ea typeface="楷体" panose="02010609060101010101" pitchFamily="49" charset="-122"/>
              </a:rPr>
              <a:t>n </a:t>
            </a:r>
            <a:r>
              <a:rPr lang="zh-CN" altLang="en-US" sz="3200" b="1" dirty="0">
                <a:latin typeface="Times New Roman" pitchFamily="18" charset="0"/>
                <a:ea typeface="楷体" panose="02010609060101010101" pitchFamily="49" charset="-122"/>
              </a:rPr>
              <a:t>个结点，则称 </a:t>
            </a:r>
            <a:r>
              <a:rPr lang="en-US" altLang="zh-CN" sz="3200" b="1" i="1" dirty="0">
                <a:latin typeface="Times New Roman" pitchFamily="18" charset="0"/>
                <a:ea typeface="楷体" panose="02010609060101010101" pitchFamily="49" charset="-122"/>
              </a:rPr>
              <a:t>T </a:t>
            </a:r>
            <a:r>
              <a:rPr lang="zh-CN" altLang="en-US" sz="3200" b="1" dirty="0">
                <a:latin typeface="Times New Roman" pitchFamily="18" charset="0"/>
                <a:ea typeface="楷体" panose="02010609060101010101" pitchFamily="49" charset="-122"/>
              </a:rPr>
              <a:t>为</a:t>
            </a:r>
            <a:r>
              <a:rPr lang="zh-CN" altLang="en-US" sz="3200" b="1" u="sng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</a:rPr>
              <a:t>完全二叉树</a:t>
            </a:r>
            <a:r>
              <a:rPr lang="zh-CN" altLang="en-US" sz="3200" b="1" dirty="0">
                <a:latin typeface="Times New Roman" pitchFamily="18" charset="0"/>
                <a:ea typeface="楷体" panose="02010609060101010101" pitchFamily="49" charset="-122"/>
              </a:rPr>
              <a:t>。</a:t>
            </a:r>
            <a:endParaRPr lang="en-US" altLang="zh-CN" sz="3200" b="1" dirty="0">
              <a:latin typeface="Times New Roman" pitchFamily="18" charset="0"/>
              <a:ea typeface="楷体" panose="02010609060101010101" pitchFamily="49" charset="-122"/>
            </a:endParaRPr>
          </a:p>
          <a:p>
            <a:pPr algn="just">
              <a:lnSpc>
                <a:spcPts val="4000"/>
              </a:lnSpc>
              <a:spcBef>
                <a:spcPts val="18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3200" b="1" dirty="0">
                <a:latin typeface="Times New Roman" pitchFamily="18" charset="0"/>
                <a:ea typeface="楷体" panose="02010609060101010101" pitchFamily="49" charset="-122"/>
              </a:rPr>
              <a:t>层次顺序</a:t>
            </a:r>
            <a:r>
              <a:rPr lang="zh-CN" altLang="en-US" sz="3200" b="1" dirty="0">
                <a:ea typeface="楷体" panose="02010609060101010101" pitchFamily="49" charset="-122"/>
              </a:rPr>
              <a:t>：按从上至下，即从第 </a:t>
            </a:r>
            <a:r>
              <a:rPr lang="en-US" altLang="zh-CN" sz="3200" b="1" dirty="0">
                <a:latin typeface="Times New Roman" pitchFamily="18" charset="0"/>
                <a:ea typeface="楷体" panose="02010609060101010101" pitchFamily="49" charset="-122"/>
              </a:rPr>
              <a:t>0 </a:t>
            </a:r>
            <a:r>
              <a:rPr lang="zh-CN" altLang="en-US" sz="3200" b="1" dirty="0">
                <a:latin typeface="Times New Roman" pitchFamily="18" charset="0"/>
                <a:ea typeface="楷体" panose="02010609060101010101" pitchFamily="49" charset="-122"/>
              </a:rPr>
              <a:t>至第 </a:t>
            </a:r>
            <a:r>
              <a:rPr lang="en-US" altLang="zh-CN" sz="3200" b="1" i="1" dirty="0">
                <a:latin typeface="Times New Roman" pitchFamily="18" charset="0"/>
                <a:ea typeface="楷体" panose="02010609060101010101" pitchFamily="49" charset="-122"/>
              </a:rPr>
              <a:t>k </a:t>
            </a:r>
            <a:r>
              <a:rPr lang="zh-CN" altLang="en-US" sz="3200" b="1" dirty="0">
                <a:ea typeface="楷体" panose="02010609060101010101" pitchFamily="49" charset="-122"/>
              </a:rPr>
              <a:t>层，每层由左到右的次序。</a:t>
            </a:r>
          </a:p>
        </p:txBody>
      </p:sp>
    </p:spTree>
    <p:extLst>
      <p:ext uri="{BB962C8B-B14F-4D97-AF65-F5344CB8AC3E}">
        <p14:creationId xmlns:p14="http://schemas.microsoft.com/office/powerpoint/2010/main" val="306956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339191" y="2210080"/>
            <a:ext cx="4484655" cy="3626955"/>
            <a:chOff x="83" y="1484"/>
            <a:chExt cx="2207" cy="2450"/>
          </a:xfrm>
        </p:grpSpPr>
        <p:grpSp>
          <p:nvGrpSpPr>
            <p:cNvPr id="4" name="Group 6"/>
            <p:cNvGrpSpPr>
              <a:grpSpLocks/>
            </p:cNvGrpSpPr>
            <p:nvPr/>
          </p:nvGrpSpPr>
          <p:grpSpPr bwMode="auto">
            <a:xfrm>
              <a:off x="83" y="3594"/>
              <a:ext cx="252" cy="340"/>
              <a:chOff x="768" y="3590"/>
              <a:chExt cx="401" cy="340"/>
            </a:xfrm>
          </p:grpSpPr>
          <p:sp>
            <p:nvSpPr>
              <p:cNvPr id="44" name="AutoShape 7"/>
              <p:cNvSpPr>
                <a:spLocks noChangeArrowheads="1"/>
              </p:cNvSpPr>
              <p:nvPr/>
            </p:nvSpPr>
            <p:spPr bwMode="auto">
              <a:xfrm>
                <a:off x="768" y="3590"/>
                <a:ext cx="401" cy="340"/>
              </a:xfrm>
              <a:prstGeom prst="flowChartConnector">
                <a:avLst/>
              </a:prstGeom>
              <a:noFill/>
              <a:ln w="38100">
                <a:solidFill>
                  <a:srgbClr val="46686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5" name="Text Box 8"/>
              <p:cNvSpPr txBox="1">
                <a:spLocks noChangeArrowheads="1"/>
              </p:cNvSpPr>
              <p:nvPr/>
            </p:nvSpPr>
            <p:spPr bwMode="auto">
              <a:xfrm>
                <a:off x="824" y="3638"/>
                <a:ext cx="288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rPr>
                  <a:t>8</a:t>
                </a:r>
              </a:p>
            </p:txBody>
          </p:sp>
        </p:grpSp>
        <p:sp>
          <p:nvSpPr>
            <p:cNvPr id="5" name="Line 9"/>
            <p:cNvSpPr>
              <a:spLocks noChangeShapeType="1"/>
            </p:cNvSpPr>
            <p:nvPr/>
          </p:nvSpPr>
          <p:spPr bwMode="auto">
            <a:xfrm flipH="1">
              <a:off x="706" y="1704"/>
              <a:ext cx="454" cy="483"/>
            </a:xfrm>
            <a:prstGeom prst="line">
              <a:avLst/>
            </a:prstGeom>
            <a:noFill/>
            <a:ln w="28575" cap="sq">
              <a:solidFill>
                <a:srgbClr val="466861"/>
              </a:solidFill>
              <a:round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" name="Line 10"/>
            <p:cNvSpPr>
              <a:spLocks noChangeShapeType="1"/>
            </p:cNvSpPr>
            <p:nvPr/>
          </p:nvSpPr>
          <p:spPr bwMode="auto">
            <a:xfrm>
              <a:off x="1408" y="1696"/>
              <a:ext cx="403" cy="484"/>
            </a:xfrm>
            <a:prstGeom prst="line">
              <a:avLst/>
            </a:prstGeom>
            <a:noFill/>
            <a:ln w="28575" cap="sq">
              <a:solidFill>
                <a:srgbClr val="466861"/>
              </a:solidFill>
              <a:round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7" name="Group 11"/>
            <p:cNvGrpSpPr>
              <a:grpSpLocks/>
            </p:cNvGrpSpPr>
            <p:nvPr/>
          </p:nvGrpSpPr>
          <p:grpSpPr bwMode="auto">
            <a:xfrm>
              <a:off x="213" y="3185"/>
              <a:ext cx="313" cy="408"/>
              <a:chOff x="975" y="3181"/>
              <a:chExt cx="499" cy="408"/>
            </a:xfrm>
          </p:grpSpPr>
          <p:sp>
            <p:nvSpPr>
              <p:cNvPr id="42" name="Line 12"/>
              <p:cNvSpPr>
                <a:spLocks noChangeShapeType="1"/>
              </p:cNvSpPr>
              <p:nvPr/>
            </p:nvSpPr>
            <p:spPr bwMode="auto">
              <a:xfrm flipH="1">
                <a:off x="975" y="3181"/>
                <a:ext cx="136" cy="385"/>
              </a:xfrm>
              <a:prstGeom prst="line">
                <a:avLst/>
              </a:prstGeom>
              <a:noFill/>
              <a:ln w="28575" cap="sq">
                <a:solidFill>
                  <a:srgbClr val="466861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3" name="Line 13"/>
              <p:cNvSpPr>
                <a:spLocks noChangeShapeType="1"/>
              </p:cNvSpPr>
              <p:nvPr/>
            </p:nvSpPr>
            <p:spPr bwMode="auto">
              <a:xfrm>
                <a:off x="1338" y="3181"/>
                <a:ext cx="136" cy="408"/>
              </a:xfrm>
              <a:prstGeom prst="line">
                <a:avLst/>
              </a:prstGeom>
              <a:noFill/>
              <a:ln w="28575" cap="sq">
                <a:solidFill>
                  <a:srgbClr val="466861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8" name="Group 14"/>
            <p:cNvGrpSpPr>
              <a:grpSpLocks/>
            </p:cNvGrpSpPr>
            <p:nvPr/>
          </p:nvGrpSpPr>
          <p:grpSpPr bwMode="auto">
            <a:xfrm>
              <a:off x="383" y="2464"/>
              <a:ext cx="654" cy="403"/>
              <a:chOff x="1247" y="2460"/>
              <a:chExt cx="1043" cy="403"/>
            </a:xfrm>
          </p:grpSpPr>
          <p:sp>
            <p:nvSpPr>
              <p:cNvPr id="40" name="Line 15"/>
              <p:cNvSpPr>
                <a:spLocks noChangeShapeType="1"/>
              </p:cNvSpPr>
              <p:nvPr/>
            </p:nvSpPr>
            <p:spPr bwMode="auto">
              <a:xfrm flipH="1">
                <a:off x="1247" y="2462"/>
                <a:ext cx="357" cy="401"/>
              </a:xfrm>
              <a:prstGeom prst="line">
                <a:avLst/>
              </a:prstGeom>
              <a:noFill/>
              <a:ln w="28575" cap="sq">
                <a:solidFill>
                  <a:srgbClr val="466861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1" name="Line 16"/>
              <p:cNvSpPr>
                <a:spLocks noChangeShapeType="1"/>
              </p:cNvSpPr>
              <p:nvPr/>
            </p:nvSpPr>
            <p:spPr bwMode="auto">
              <a:xfrm>
                <a:off x="1919" y="2460"/>
                <a:ext cx="371" cy="403"/>
              </a:xfrm>
              <a:prstGeom prst="line">
                <a:avLst/>
              </a:prstGeom>
              <a:noFill/>
              <a:ln w="28575" cap="sq">
                <a:solidFill>
                  <a:srgbClr val="466861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9" name="Group 17"/>
            <p:cNvGrpSpPr>
              <a:grpSpLocks/>
            </p:cNvGrpSpPr>
            <p:nvPr/>
          </p:nvGrpSpPr>
          <p:grpSpPr bwMode="auto">
            <a:xfrm>
              <a:off x="412" y="3593"/>
              <a:ext cx="251" cy="340"/>
              <a:chOff x="768" y="3590"/>
              <a:chExt cx="401" cy="340"/>
            </a:xfrm>
          </p:grpSpPr>
          <p:sp>
            <p:nvSpPr>
              <p:cNvPr id="38" name="AutoShape 18"/>
              <p:cNvSpPr>
                <a:spLocks noChangeArrowheads="1"/>
              </p:cNvSpPr>
              <p:nvPr/>
            </p:nvSpPr>
            <p:spPr bwMode="auto">
              <a:xfrm>
                <a:off x="768" y="3590"/>
                <a:ext cx="401" cy="340"/>
              </a:xfrm>
              <a:prstGeom prst="flowChartConnector">
                <a:avLst/>
              </a:prstGeom>
              <a:noFill/>
              <a:ln w="38100">
                <a:solidFill>
                  <a:srgbClr val="46686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" name="Text Box 19"/>
              <p:cNvSpPr txBox="1">
                <a:spLocks noChangeArrowheads="1"/>
              </p:cNvSpPr>
              <p:nvPr/>
            </p:nvSpPr>
            <p:spPr bwMode="auto">
              <a:xfrm>
                <a:off x="824" y="3638"/>
                <a:ext cx="288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rPr>
                  <a:t>9</a:t>
                </a:r>
              </a:p>
            </p:txBody>
          </p:sp>
        </p:grpSp>
        <p:grpSp>
          <p:nvGrpSpPr>
            <p:cNvPr id="10" name="Group 20"/>
            <p:cNvGrpSpPr>
              <a:grpSpLocks/>
            </p:cNvGrpSpPr>
            <p:nvPr/>
          </p:nvGrpSpPr>
          <p:grpSpPr bwMode="auto">
            <a:xfrm>
              <a:off x="753" y="3593"/>
              <a:ext cx="290" cy="340"/>
              <a:chOff x="753" y="3593"/>
              <a:chExt cx="290" cy="340"/>
            </a:xfrm>
          </p:grpSpPr>
          <p:sp>
            <p:nvSpPr>
              <p:cNvPr id="36" name="AutoShape 21"/>
              <p:cNvSpPr>
                <a:spLocks noChangeArrowheads="1"/>
              </p:cNvSpPr>
              <p:nvPr/>
            </p:nvSpPr>
            <p:spPr bwMode="auto">
              <a:xfrm>
                <a:off x="753" y="3593"/>
                <a:ext cx="290" cy="340"/>
              </a:xfrm>
              <a:prstGeom prst="flowChartConnector">
                <a:avLst/>
              </a:prstGeom>
              <a:noFill/>
              <a:ln w="38100">
                <a:solidFill>
                  <a:srgbClr val="46686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" name="Text Box 22"/>
              <p:cNvSpPr txBox="1">
                <a:spLocks noChangeArrowheads="1"/>
              </p:cNvSpPr>
              <p:nvPr/>
            </p:nvSpPr>
            <p:spPr bwMode="auto">
              <a:xfrm>
                <a:off x="801" y="3657"/>
                <a:ext cx="204" cy="2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rPr>
                  <a:t>10</a:t>
                </a:r>
              </a:p>
            </p:txBody>
          </p:sp>
        </p:grpSp>
        <p:grpSp>
          <p:nvGrpSpPr>
            <p:cNvPr id="11" name="Group 23"/>
            <p:cNvGrpSpPr>
              <a:grpSpLocks/>
            </p:cNvGrpSpPr>
            <p:nvPr/>
          </p:nvGrpSpPr>
          <p:grpSpPr bwMode="auto">
            <a:xfrm>
              <a:off x="255" y="2874"/>
              <a:ext cx="251" cy="340"/>
              <a:chOff x="768" y="3590"/>
              <a:chExt cx="401" cy="340"/>
            </a:xfrm>
          </p:grpSpPr>
          <p:sp>
            <p:nvSpPr>
              <p:cNvPr id="34" name="AutoShape 24"/>
              <p:cNvSpPr>
                <a:spLocks noChangeArrowheads="1"/>
              </p:cNvSpPr>
              <p:nvPr/>
            </p:nvSpPr>
            <p:spPr bwMode="auto">
              <a:xfrm>
                <a:off x="768" y="3590"/>
                <a:ext cx="401" cy="340"/>
              </a:xfrm>
              <a:prstGeom prst="flowChartConnector">
                <a:avLst/>
              </a:prstGeom>
              <a:noFill/>
              <a:ln w="38100">
                <a:solidFill>
                  <a:srgbClr val="46686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" name="Text Box 25"/>
              <p:cNvSpPr txBox="1">
                <a:spLocks noChangeArrowheads="1"/>
              </p:cNvSpPr>
              <p:nvPr/>
            </p:nvSpPr>
            <p:spPr bwMode="auto">
              <a:xfrm>
                <a:off x="824" y="3638"/>
                <a:ext cx="288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rPr>
                  <a:t>4</a:t>
                </a:r>
              </a:p>
            </p:txBody>
          </p:sp>
        </p:grpSp>
        <p:grpSp>
          <p:nvGrpSpPr>
            <p:cNvPr id="12" name="Group 26"/>
            <p:cNvGrpSpPr>
              <a:grpSpLocks/>
            </p:cNvGrpSpPr>
            <p:nvPr/>
          </p:nvGrpSpPr>
          <p:grpSpPr bwMode="auto">
            <a:xfrm>
              <a:off x="924" y="2874"/>
              <a:ext cx="251" cy="340"/>
              <a:chOff x="768" y="3590"/>
              <a:chExt cx="401" cy="340"/>
            </a:xfrm>
          </p:grpSpPr>
          <p:sp>
            <p:nvSpPr>
              <p:cNvPr id="32" name="AutoShape 27"/>
              <p:cNvSpPr>
                <a:spLocks noChangeArrowheads="1"/>
              </p:cNvSpPr>
              <p:nvPr/>
            </p:nvSpPr>
            <p:spPr bwMode="auto">
              <a:xfrm>
                <a:off x="768" y="3590"/>
                <a:ext cx="401" cy="340"/>
              </a:xfrm>
              <a:prstGeom prst="flowChartConnector">
                <a:avLst/>
              </a:prstGeom>
              <a:noFill/>
              <a:ln w="38100">
                <a:solidFill>
                  <a:srgbClr val="46686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3" name="Text Box 28"/>
              <p:cNvSpPr txBox="1">
                <a:spLocks noChangeArrowheads="1"/>
              </p:cNvSpPr>
              <p:nvPr/>
            </p:nvSpPr>
            <p:spPr bwMode="auto">
              <a:xfrm>
                <a:off x="824" y="3638"/>
                <a:ext cx="288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rPr>
                  <a:t>5</a:t>
                </a:r>
              </a:p>
            </p:txBody>
          </p:sp>
        </p:grpSp>
        <p:sp>
          <p:nvSpPr>
            <p:cNvPr id="13" name="Line 29"/>
            <p:cNvSpPr>
              <a:spLocks noChangeShapeType="1"/>
            </p:cNvSpPr>
            <p:nvPr/>
          </p:nvSpPr>
          <p:spPr bwMode="auto">
            <a:xfrm flipH="1">
              <a:off x="887" y="3185"/>
              <a:ext cx="94" cy="414"/>
            </a:xfrm>
            <a:prstGeom prst="line">
              <a:avLst/>
            </a:prstGeom>
            <a:noFill/>
            <a:ln w="28575" cap="sq">
              <a:solidFill>
                <a:srgbClr val="466861"/>
              </a:solidFill>
              <a:round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14" name="Group 30"/>
            <p:cNvGrpSpPr>
              <a:grpSpLocks/>
            </p:cNvGrpSpPr>
            <p:nvPr/>
          </p:nvGrpSpPr>
          <p:grpSpPr bwMode="auto">
            <a:xfrm>
              <a:off x="2038" y="2867"/>
              <a:ext cx="252" cy="340"/>
              <a:chOff x="768" y="3590"/>
              <a:chExt cx="401" cy="340"/>
            </a:xfrm>
          </p:grpSpPr>
          <p:sp>
            <p:nvSpPr>
              <p:cNvPr id="30" name="AutoShape 31"/>
              <p:cNvSpPr>
                <a:spLocks noChangeArrowheads="1"/>
              </p:cNvSpPr>
              <p:nvPr/>
            </p:nvSpPr>
            <p:spPr bwMode="auto">
              <a:xfrm>
                <a:off x="768" y="3590"/>
                <a:ext cx="401" cy="340"/>
              </a:xfrm>
              <a:prstGeom prst="flowChartConnector">
                <a:avLst/>
              </a:prstGeom>
              <a:noFill/>
              <a:ln w="38100">
                <a:solidFill>
                  <a:srgbClr val="46686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1" name="Text Box 32"/>
              <p:cNvSpPr txBox="1">
                <a:spLocks noChangeArrowheads="1"/>
              </p:cNvSpPr>
              <p:nvPr/>
            </p:nvSpPr>
            <p:spPr bwMode="auto">
              <a:xfrm>
                <a:off x="824" y="3638"/>
                <a:ext cx="288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rPr>
                  <a:t>7</a:t>
                </a:r>
              </a:p>
            </p:txBody>
          </p:sp>
        </p:grpSp>
        <p:grpSp>
          <p:nvGrpSpPr>
            <p:cNvPr id="15" name="Group 33"/>
            <p:cNvGrpSpPr>
              <a:grpSpLocks/>
            </p:cNvGrpSpPr>
            <p:nvPr/>
          </p:nvGrpSpPr>
          <p:grpSpPr bwMode="auto">
            <a:xfrm>
              <a:off x="1399" y="2874"/>
              <a:ext cx="251" cy="340"/>
              <a:chOff x="768" y="3590"/>
              <a:chExt cx="401" cy="340"/>
            </a:xfrm>
          </p:grpSpPr>
          <p:sp>
            <p:nvSpPr>
              <p:cNvPr id="28" name="AutoShape 34"/>
              <p:cNvSpPr>
                <a:spLocks noChangeArrowheads="1"/>
              </p:cNvSpPr>
              <p:nvPr/>
            </p:nvSpPr>
            <p:spPr bwMode="auto">
              <a:xfrm>
                <a:off x="768" y="3590"/>
                <a:ext cx="401" cy="340"/>
              </a:xfrm>
              <a:prstGeom prst="flowChartConnector">
                <a:avLst/>
              </a:prstGeom>
              <a:noFill/>
              <a:ln w="38100">
                <a:solidFill>
                  <a:srgbClr val="46686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" name="Text Box 35"/>
              <p:cNvSpPr txBox="1">
                <a:spLocks noChangeArrowheads="1"/>
              </p:cNvSpPr>
              <p:nvPr/>
            </p:nvSpPr>
            <p:spPr bwMode="auto">
              <a:xfrm>
                <a:off x="824" y="3638"/>
                <a:ext cx="288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rPr>
                  <a:t>6</a:t>
                </a:r>
              </a:p>
            </p:txBody>
          </p:sp>
        </p:grpSp>
        <p:grpSp>
          <p:nvGrpSpPr>
            <p:cNvPr id="16" name="Group 36"/>
            <p:cNvGrpSpPr>
              <a:grpSpLocks/>
            </p:cNvGrpSpPr>
            <p:nvPr/>
          </p:nvGrpSpPr>
          <p:grpSpPr bwMode="auto">
            <a:xfrm>
              <a:off x="583" y="2187"/>
              <a:ext cx="251" cy="340"/>
              <a:chOff x="768" y="3590"/>
              <a:chExt cx="401" cy="340"/>
            </a:xfrm>
          </p:grpSpPr>
          <p:sp>
            <p:nvSpPr>
              <p:cNvPr id="26" name="AutoShape 37"/>
              <p:cNvSpPr>
                <a:spLocks noChangeArrowheads="1"/>
              </p:cNvSpPr>
              <p:nvPr/>
            </p:nvSpPr>
            <p:spPr bwMode="auto">
              <a:xfrm>
                <a:off x="768" y="3590"/>
                <a:ext cx="401" cy="340"/>
              </a:xfrm>
              <a:prstGeom prst="flowChartConnector">
                <a:avLst/>
              </a:prstGeom>
              <a:noFill/>
              <a:ln w="38100">
                <a:solidFill>
                  <a:srgbClr val="46686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" name="Text Box 38"/>
              <p:cNvSpPr txBox="1">
                <a:spLocks noChangeArrowheads="1"/>
              </p:cNvSpPr>
              <p:nvPr/>
            </p:nvSpPr>
            <p:spPr bwMode="auto">
              <a:xfrm>
                <a:off x="824" y="3638"/>
                <a:ext cx="288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rPr>
                  <a:t>2</a:t>
                </a:r>
              </a:p>
            </p:txBody>
          </p:sp>
        </p:grpSp>
        <p:grpSp>
          <p:nvGrpSpPr>
            <p:cNvPr id="17" name="Group 39"/>
            <p:cNvGrpSpPr>
              <a:grpSpLocks/>
            </p:cNvGrpSpPr>
            <p:nvPr/>
          </p:nvGrpSpPr>
          <p:grpSpPr bwMode="auto">
            <a:xfrm>
              <a:off x="1698" y="2187"/>
              <a:ext cx="251" cy="340"/>
              <a:chOff x="768" y="3590"/>
              <a:chExt cx="401" cy="340"/>
            </a:xfrm>
          </p:grpSpPr>
          <p:sp>
            <p:nvSpPr>
              <p:cNvPr id="24" name="AutoShape 40"/>
              <p:cNvSpPr>
                <a:spLocks noChangeArrowheads="1"/>
              </p:cNvSpPr>
              <p:nvPr/>
            </p:nvSpPr>
            <p:spPr bwMode="auto">
              <a:xfrm>
                <a:off x="768" y="3590"/>
                <a:ext cx="401" cy="340"/>
              </a:xfrm>
              <a:prstGeom prst="flowChartConnector">
                <a:avLst/>
              </a:prstGeom>
              <a:noFill/>
              <a:ln w="38100">
                <a:solidFill>
                  <a:srgbClr val="46686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" name="Text Box 41"/>
              <p:cNvSpPr txBox="1">
                <a:spLocks noChangeArrowheads="1"/>
              </p:cNvSpPr>
              <p:nvPr/>
            </p:nvSpPr>
            <p:spPr bwMode="auto">
              <a:xfrm>
                <a:off x="824" y="3638"/>
                <a:ext cx="288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rPr>
                  <a:t>3</a:t>
                </a:r>
              </a:p>
            </p:txBody>
          </p:sp>
        </p:grpSp>
        <p:grpSp>
          <p:nvGrpSpPr>
            <p:cNvPr id="18" name="Group 42"/>
            <p:cNvGrpSpPr>
              <a:grpSpLocks/>
            </p:cNvGrpSpPr>
            <p:nvPr/>
          </p:nvGrpSpPr>
          <p:grpSpPr bwMode="auto">
            <a:xfrm>
              <a:off x="1510" y="2466"/>
              <a:ext cx="654" cy="403"/>
              <a:chOff x="1247" y="2460"/>
              <a:chExt cx="1043" cy="403"/>
            </a:xfrm>
          </p:grpSpPr>
          <p:sp>
            <p:nvSpPr>
              <p:cNvPr id="22" name="Line 43"/>
              <p:cNvSpPr>
                <a:spLocks noChangeShapeType="1"/>
              </p:cNvSpPr>
              <p:nvPr/>
            </p:nvSpPr>
            <p:spPr bwMode="auto">
              <a:xfrm flipH="1">
                <a:off x="1247" y="2462"/>
                <a:ext cx="357" cy="401"/>
              </a:xfrm>
              <a:prstGeom prst="line">
                <a:avLst/>
              </a:prstGeom>
              <a:noFill/>
              <a:ln w="28575" cap="sq">
                <a:solidFill>
                  <a:srgbClr val="466861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" name="Line 44"/>
              <p:cNvSpPr>
                <a:spLocks noChangeShapeType="1"/>
              </p:cNvSpPr>
              <p:nvPr/>
            </p:nvSpPr>
            <p:spPr bwMode="auto">
              <a:xfrm>
                <a:off x="1919" y="2460"/>
                <a:ext cx="371" cy="403"/>
              </a:xfrm>
              <a:prstGeom prst="line">
                <a:avLst/>
              </a:prstGeom>
              <a:noFill/>
              <a:ln w="28575" cap="sq">
                <a:solidFill>
                  <a:srgbClr val="466861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19" name="Group 45"/>
            <p:cNvGrpSpPr>
              <a:grpSpLocks/>
            </p:cNvGrpSpPr>
            <p:nvPr/>
          </p:nvGrpSpPr>
          <p:grpSpPr bwMode="auto">
            <a:xfrm>
              <a:off x="1150" y="1484"/>
              <a:ext cx="252" cy="340"/>
              <a:chOff x="768" y="3590"/>
              <a:chExt cx="401" cy="340"/>
            </a:xfrm>
          </p:grpSpPr>
          <p:sp>
            <p:nvSpPr>
              <p:cNvPr id="20" name="AutoShape 46"/>
              <p:cNvSpPr>
                <a:spLocks noChangeArrowheads="1"/>
              </p:cNvSpPr>
              <p:nvPr/>
            </p:nvSpPr>
            <p:spPr bwMode="auto">
              <a:xfrm>
                <a:off x="768" y="3590"/>
                <a:ext cx="401" cy="340"/>
              </a:xfrm>
              <a:prstGeom prst="flowChartConnector">
                <a:avLst/>
              </a:prstGeom>
              <a:noFill/>
              <a:ln w="38100">
                <a:solidFill>
                  <a:srgbClr val="46686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" name="Text Box 47"/>
              <p:cNvSpPr txBox="1">
                <a:spLocks noChangeArrowheads="1"/>
              </p:cNvSpPr>
              <p:nvPr/>
            </p:nvSpPr>
            <p:spPr bwMode="auto">
              <a:xfrm>
                <a:off x="824" y="3638"/>
                <a:ext cx="288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3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rPr>
                  <a:t>1</a:t>
                </a:r>
              </a:p>
            </p:txBody>
          </p:sp>
        </p:grpSp>
      </p:grpSp>
      <p:grpSp>
        <p:nvGrpSpPr>
          <p:cNvPr id="46" name="Group 48"/>
          <p:cNvGrpSpPr>
            <a:grpSpLocks/>
          </p:cNvGrpSpPr>
          <p:nvPr/>
        </p:nvGrpSpPr>
        <p:grpSpPr bwMode="auto">
          <a:xfrm>
            <a:off x="4748726" y="314605"/>
            <a:ext cx="6182823" cy="3889375"/>
            <a:chOff x="768" y="1480"/>
            <a:chExt cx="4033" cy="2450"/>
          </a:xfrm>
        </p:grpSpPr>
        <p:grpSp>
          <p:nvGrpSpPr>
            <p:cNvPr id="47" name="Group 49"/>
            <p:cNvGrpSpPr>
              <a:grpSpLocks/>
            </p:cNvGrpSpPr>
            <p:nvPr/>
          </p:nvGrpSpPr>
          <p:grpSpPr bwMode="auto">
            <a:xfrm>
              <a:off x="768" y="3590"/>
              <a:ext cx="401" cy="340"/>
              <a:chOff x="768" y="3590"/>
              <a:chExt cx="401" cy="340"/>
            </a:xfrm>
          </p:grpSpPr>
          <p:sp>
            <p:nvSpPr>
              <p:cNvPr id="110" name="AutoShape 50"/>
              <p:cNvSpPr>
                <a:spLocks noChangeArrowheads="1"/>
              </p:cNvSpPr>
              <p:nvPr/>
            </p:nvSpPr>
            <p:spPr bwMode="auto">
              <a:xfrm>
                <a:off x="768" y="3590"/>
                <a:ext cx="401" cy="340"/>
              </a:xfrm>
              <a:prstGeom prst="flowChartConnector">
                <a:avLst/>
              </a:prstGeom>
              <a:solidFill>
                <a:srgbClr val="CCFFCC"/>
              </a:solidFill>
              <a:ln w="38100">
                <a:solidFill>
                  <a:srgbClr val="46686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1" name="Text Box 51"/>
              <p:cNvSpPr txBox="1">
                <a:spLocks noChangeArrowheads="1"/>
              </p:cNvSpPr>
              <p:nvPr/>
            </p:nvSpPr>
            <p:spPr bwMode="auto">
              <a:xfrm>
                <a:off x="824" y="3638"/>
                <a:ext cx="288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3000">
                    <a:solidFill>
                      <a:srgbClr val="FF0000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rPr>
                  <a:t>8</a:t>
                </a:r>
              </a:p>
            </p:txBody>
          </p:sp>
        </p:grpSp>
        <p:sp>
          <p:nvSpPr>
            <p:cNvPr id="48" name="Line 52"/>
            <p:cNvSpPr>
              <a:spLocks noChangeShapeType="1"/>
            </p:cNvSpPr>
            <p:nvPr/>
          </p:nvSpPr>
          <p:spPr bwMode="auto">
            <a:xfrm flipH="1">
              <a:off x="1761" y="1706"/>
              <a:ext cx="816" cy="477"/>
            </a:xfrm>
            <a:prstGeom prst="line">
              <a:avLst/>
            </a:prstGeom>
            <a:noFill/>
            <a:ln w="28575" cap="sq">
              <a:solidFill>
                <a:srgbClr val="466861"/>
              </a:solidFill>
              <a:round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9" name="Line 53"/>
            <p:cNvSpPr>
              <a:spLocks noChangeShapeType="1"/>
            </p:cNvSpPr>
            <p:nvPr/>
          </p:nvSpPr>
          <p:spPr bwMode="auto">
            <a:xfrm>
              <a:off x="2948" y="1706"/>
              <a:ext cx="862" cy="477"/>
            </a:xfrm>
            <a:prstGeom prst="line">
              <a:avLst/>
            </a:prstGeom>
            <a:noFill/>
            <a:ln w="28575" cap="sq">
              <a:solidFill>
                <a:srgbClr val="466861"/>
              </a:solidFill>
              <a:round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50" name="Group 54"/>
            <p:cNvGrpSpPr>
              <a:grpSpLocks/>
            </p:cNvGrpSpPr>
            <p:nvPr/>
          </p:nvGrpSpPr>
          <p:grpSpPr bwMode="auto">
            <a:xfrm>
              <a:off x="975" y="3181"/>
              <a:ext cx="499" cy="408"/>
              <a:chOff x="975" y="3181"/>
              <a:chExt cx="499" cy="408"/>
            </a:xfrm>
          </p:grpSpPr>
          <p:sp>
            <p:nvSpPr>
              <p:cNvPr id="108" name="Line 55"/>
              <p:cNvSpPr>
                <a:spLocks noChangeShapeType="1"/>
              </p:cNvSpPr>
              <p:nvPr/>
            </p:nvSpPr>
            <p:spPr bwMode="auto">
              <a:xfrm flipH="1">
                <a:off x="975" y="3181"/>
                <a:ext cx="136" cy="385"/>
              </a:xfrm>
              <a:prstGeom prst="line">
                <a:avLst/>
              </a:prstGeom>
              <a:noFill/>
              <a:ln w="28575" cap="sq">
                <a:solidFill>
                  <a:srgbClr val="466861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9" name="Line 56"/>
              <p:cNvSpPr>
                <a:spLocks noChangeShapeType="1"/>
              </p:cNvSpPr>
              <p:nvPr/>
            </p:nvSpPr>
            <p:spPr bwMode="auto">
              <a:xfrm>
                <a:off x="1338" y="3181"/>
                <a:ext cx="136" cy="408"/>
              </a:xfrm>
              <a:prstGeom prst="line">
                <a:avLst/>
              </a:prstGeom>
              <a:noFill/>
              <a:ln w="28575" cap="sq">
                <a:solidFill>
                  <a:srgbClr val="466861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51" name="Group 57"/>
            <p:cNvGrpSpPr>
              <a:grpSpLocks/>
            </p:cNvGrpSpPr>
            <p:nvPr/>
          </p:nvGrpSpPr>
          <p:grpSpPr bwMode="auto">
            <a:xfrm>
              <a:off x="1247" y="2460"/>
              <a:ext cx="1043" cy="403"/>
              <a:chOff x="1247" y="2460"/>
              <a:chExt cx="1043" cy="403"/>
            </a:xfrm>
          </p:grpSpPr>
          <p:sp>
            <p:nvSpPr>
              <p:cNvPr id="106" name="Line 58"/>
              <p:cNvSpPr>
                <a:spLocks noChangeShapeType="1"/>
              </p:cNvSpPr>
              <p:nvPr/>
            </p:nvSpPr>
            <p:spPr bwMode="auto">
              <a:xfrm flipH="1">
                <a:off x="1247" y="2462"/>
                <a:ext cx="357" cy="401"/>
              </a:xfrm>
              <a:prstGeom prst="line">
                <a:avLst/>
              </a:prstGeom>
              <a:noFill/>
              <a:ln w="28575" cap="sq">
                <a:solidFill>
                  <a:srgbClr val="466861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7" name="Line 59"/>
              <p:cNvSpPr>
                <a:spLocks noChangeShapeType="1"/>
              </p:cNvSpPr>
              <p:nvPr/>
            </p:nvSpPr>
            <p:spPr bwMode="auto">
              <a:xfrm>
                <a:off x="1919" y="2460"/>
                <a:ext cx="371" cy="403"/>
              </a:xfrm>
              <a:prstGeom prst="line">
                <a:avLst/>
              </a:prstGeom>
              <a:noFill/>
              <a:ln w="28575" cap="sq">
                <a:solidFill>
                  <a:srgbClr val="466861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52" name="Group 60"/>
            <p:cNvGrpSpPr>
              <a:grpSpLocks/>
            </p:cNvGrpSpPr>
            <p:nvPr/>
          </p:nvGrpSpPr>
          <p:grpSpPr bwMode="auto">
            <a:xfrm>
              <a:off x="1292" y="3589"/>
              <a:ext cx="401" cy="340"/>
              <a:chOff x="768" y="3590"/>
              <a:chExt cx="401" cy="340"/>
            </a:xfrm>
          </p:grpSpPr>
          <p:sp>
            <p:nvSpPr>
              <p:cNvPr id="104" name="AutoShape 61"/>
              <p:cNvSpPr>
                <a:spLocks noChangeArrowheads="1"/>
              </p:cNvSpPr>
              <p:nvPr/>
            </p:nvSpPr>
            <p:spPr bwMode="auto">
              <a:xfrm>
                <a:off x="768" y="3590"/>
                <a:ext cx="401" cy="340"/>
              </a:xfrm>
              <a:prstGeom prst="flowChartConnector">
                <a:avLst/>
              </a:prstGeom>
              <a:solidFill>
                <a:srgbClr val="CCFFCC"/>
              </a:solidFill>
              <a:ln w="38100">
                <a:solidFill>
                  <a:srgbClr val="46686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5" name="Text Box 62"/>
              <p:cNvSpPr txBox="1">
                <a:spLocks noChangeArrowheads="1"/>
              </p:cNvSpPr>
              <p:nvPr/>
            </p:nvSpPr>
            <p:spPr bwMode="auto">
              <a:xfrm>
                <a:off x="824" y="3638"/>
                <a:ext cx="288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3000">
                    <a:solidFill>
                      <a:srgbClr val="FF0000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rPr>
                  <a:t>9</a:t>
                </a:r>
              </a:p>
            </p:txBody>
          </p:sp>
        </p:grpSp>
        <p:grpSp>
          <p:nvGrpSpPr>
            <p:cNvPr id="53" name="Group 63"/>
            <p:cNvGrpSpPr>
              <a:grpSpLocks/>
            </p:cNvGrpSpPr>
            <p:nvPr/>
          </p:nvGrpSpPr>
          <p:grpSpPr bwMode="auto">
            <a:xfrm>
              <a:off x="1837" y="3589"/>
              <a:ext cx="401" cy="340"/>
              <a:chOff x="768" y="3590"/>
              <a:chExt cx="401" cy="340"/>
            </a:xfrm>
          </p:grpSpPr>
          <p:sp>
            <p:nvSpPr>
              <p:cNvPr id="102" name="AutoShape 64"/>
              <p:cNvSpPr>
                <a:spLocks noChangeArrowheads="1"/>
              </p:cNvSpPr>
              <p:nvPr/>
            </p:nvSpPr>
            <p:spPr bwMode="auto">
              <a:xfrm>
                <a:off x="768" y="3590"/>
                <a:ext cx="401" cy="340"/>
              </a:xfrm>
              <a:prstGeom prst="flowChartConnector">
                <a:avLst/>
              </a:prstGeom>
              <a:solidFill>
                <a:srgbClr val="CCFFCC"/>
              </a:solidFill>
              <a:ln w="38100">
                <a:solidFill>
                  <a:srgbClr val="46686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3" name="Text Box 65"/>
              <p:cNvSpPr txBox="1">
                <a:spLocks noChangeArrowheads="1"/>
              </p:cNvSpPr>
              <p:nvPr/>
            </p:nvSpPr>
            <p:spPr bwMode="auto">
              <a:xfrm>
                <a:off x="824" y="3638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500">
                    <a:solidFill>
                      <a:srgbClr val="FF0000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rPr>
                  <a:t>10</a:t>
                </a:r>
              </a:p>
            </p:txBody>
          </p:sp>
        </p:grpSp>
        <p:grpSp>
          <p:nvGrpSpPr>
            <p:cNvPr id="54" name="Group 66"/>
            <p:cNvGrpSpPr>
              <a:grpSpLocks/>
            </p:cNvGrpSpPr>
            <p:nvPr/>
          </p:nvGrpSpPr>
          <p:grpSpPr bwMode="auto">
            <a:xfrm>
              <a:off x="2358" y="3589"/>
              <a:ext cx="401" cy="340"/>
              <a:chOff x="768" y="3590"/>
              <a:chExt cx="401" cy="340"/>
            </a:xfrm>
          </p:grpSpPr>
          <p:sp>
            <p:nvSpPr>
              <p:cNvPr id="100" name="AutoShape 67"/>
              <p:cNvSpPr>
                <a:spLocks noChangeArrowheads="1"/>
              </p:cNvSpPr>
              <p:nvPr/>
            </p:nvSpPr>
            <p:spPr bwMode="auto">
              <a:xfrm>
                <a:off x="768" y="3590"/>
                <a:ext cx="401" cy="340"/>
              </a:xfrm>
              <a:prstGeom prst="flowChartConnector">
                <a:avLst/>
              </a:prstGeom>
              <a:solidFill>
                <a:srgbClr val="CCFFCC"/>
              </a:solidFill>
              <a:ln w="38100">
                <a:solidFill>
                  <a:srgbClr val="46686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1" name="Text Box 68"/>
              <p:cNvSpPr txBox="1">
                <a:spLocks noChangeArrowheads="1"/>
              </p:cNvSpPr>
              <p:nvPr/>
            </p:nvSpPr>
            <p:spPr bwMode="auto">
              <a:xfrm>
                <a:off x="824" y="3638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500">
                    <a:solidFill>
                      <a:srgbClr val="FF0000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rPr>
                  <a:t>11</a:t>
                </a:r>
              </a:p>
            </p:txBody>
          </p:sp>
        </p:grpSp>
        <p:grpSp>
          <p:nvGrpSpPr>
            <p:cNvPr id="55" name="Group 69"/>
            <p:cNvGrpSpPr>
              <a:grpSpLocks/>
            </p:cNvGrpSpPr>
            <p:nvPr/>
          </p:nvGrpSpPr>
          <p:grpSpPr bwMode="auto">
            <a:xfrm>
              <a:off x="2880" y="3589"/>
              <a:ext cx="401" cy="340"/>
              <a:chOff x="768" y="3590"/>
              <a:chExt cx="401" cy="340"/>
            </a:xfrm>
          </p:grpSpPr>
          <p:sp>
            <p:nvSpPr>
              <p:cNvPr id="98" name="AutoShape 70"/>
              <p:cNvSpPr>
                <a:spLocks noChangeArrowheads="1"/>
              </p:cNvSpPr>
              <p:nvPr/>
            </p:nvSpPr>
            <p:spPr bwMode="auto">
              <a:xfrm>
                <a:off x="768" y="3590"/>
                <a:ext cx="401" cy="340"/>
              </a:xfrm>
              <a:prstGeom prst="flowChartConnector">
                <a:avLst/>
              </a:prstGeom>
              <a:solidFill>
                <a:srgbClr val="CCFFCC"/>
              </a:solidFill>
              <a:ln w="38100">
                <a:solidFill>
                  <a:srgbClr val="46686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9" name="Text Box 71"/>
              <p:cNvSpPr txBox="1">
                <a:spLocks noChangeArrowheads="1"/>
              </p:cNvSpPr>
              <p:nvPr/>
            </p:nvSpPr>
            <p:spPr bwMode="auto">
              <a:xfrm>
                <a:off x="824" y="3638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500">
                    <a:solidFill>
                      <a:srgbClr val="FF0000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rPr>
                  <a:t>12</a:t>
                </a:r>
              </a:p>
            </p:txBody>
          </p:sp>
        </p:grpSp>
        <p:grpSp>
          <p:nvGrpSpPr>
            <p:cNvPr id="56" name="Group 72"/>
            <p:cNvGrpSpPr>
              <a:grpSpLocks/>
            </p:cNvGrpSpPr>
            <p:nvPr/>
          </p:nvGrpSpPr>
          <p:grpSpPr bwMode="auto">
            <a:xfrm>
              <a:off x="3379" y="3589"/>
              <a:ext cx="401" cy="340"/>
              <a:chOff x="768" y="3590"/>
              <a:chExt cx="401" cy="340"/>
            </a:xfrm>
          </p:grpSpPr>
          <p:sp>
            <p:nvSpPr>
              <p:cNvPr id="96" name="AutoShape 73"/>
              <p:cNvSpPr>
                <a:spLocks noChangeArrowheads="1"/>
              </p:cNvSpPr>
              <p:nvPr/>
            </p:nvSpPr>
            <p:spPr bwMode="auto">
              <a:xfrm>
                <a:off x="768" y="3590"/>
                <a:ext cx="401" cy="340"/>
              </a:xfrm>
              <a:prstGeom prst="flowChartConnector">
                <a:avLst/>
              </a:prstGeom>
              <a:solidFill>
                <a:srgbClr val="CCFFCC"/>
              </a:solidFill>
              <a:ln w="38100">
                <a:solidFill>
                  <a:srgbClr val="46686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" name="Text Box 74"/>
              <p:cNvSpPr txBox="1">
                <a:spLocks noChangeArrowheads="1"/>
              </p:cNvSpPr>
              <p:nvPr/>
            </p:nvSpPr>
            <p:spPr bwMode="auto">
              <a:xfrm>
                <a:off x="824" y="3638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500">
                    <a:solidFill>
                      <a:srgbClr val="FF0000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rPr>
                  <a:t>13</a:t>
                </a:r>
              </a:p>
            </p:txBody>
          </p:sp>
        </p:grpSp>
        <p:grpSp>
          <p:nvGrpSpPr>
            <p:cNvPr id="57" name="Group 75"/>
            <p:cNvGrpSpPr>
              <a:grpSpLocks/>
            </p:cNvGrpSpPr>
            <p:nvPr/>
          </p:nvGrpSpPr>
          <p:grpSpPr bwMode="auto">
            <a:xfrm>
              <a:off x="3923" y="3589"/>
              <a:ext cx="401" cy="340"/>
              <a:chOff x="768" y="3590"/>
              <a:chExt cx="401" cy="340"/>
            </a:xfrm>
          </p:grpSpPr>
          <p:sp>
            <p:nvSpPr>
              <p:cNvPr id="94" name="AutoShape 76"/>
              <p:cNvSpPr>
                <a:spLocks noChangeArrowheads="1"/>
              </p:cNvSpPr>
              <p:nvPr/>
            </p:nvSpPr>
            <p:spPr bwMode="auto">
              <a:xfrm>
                <a:off x="768" y="3590"/>
                <a:ext cx="401" cy="340"/>
              </a:xfrm>
              <a:prstGeom prst="flowChartConnector">
                <a:avLst/>
              </a:prstGeom>
              <a:solidFill>
                <a:srgbClr val="CCFFCC"/>
              </a:solidFill>
              <a:ln w="38100">
                <a:solidFill>
                  <a:srgbClr val="46686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" name="Text Box 77"/>
              <p:cNvSpPr txBox="1">
                <a:spLocks noChangeArrowheads="1"/>
              </p:cNvSpPr>
              <p:nvPr/>
            </p:nvSpPr>
            <p:spPr bwMode="auto">
              <a:xfrm>
                <a:off x="824" y="3638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500">
                    <a:solidFill>
                      <a:srgbClr val="FF0000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rPr>
                  <a:t>14</a:t>
                </a:r>
              </a:p>
            </p:txBody>
          </p:sp>
        </p:grpSp>
        <p:grpSp>
          <p:nvGrpSpPr>
            <p:cNvPr id="58" name="Group 78"/>
            <p:cNvGrpSpPr>
              <a:grpSpLocks/>
            </p:cNvGrpSpPr>
            <p:nvPr/>
          </p:nvGrpSpPr>
          <p:grpSpPr bwMode="auto">
            <a:xfrm>
              <a:off x="4400" y="3589"/>
              <a:ext cx="401" cy="340"/>
              <a:chOff x="768" y="3590"/>
              <a:chExt cx="401" cy="340"/>
            </a:xfrm>
          </p:grpSpPr>
          <p:sp>
            <p:nvSpPr>
              <p:cNvPr id="92" name="AutoShape 79"/>
              <p:cNvSpPr>
                <a:spLocks noChangeArrowheads="1"/>
              </p:cNvSpPr>
              <p:nvPr/>
            </p:nvSpPr>
            <p:spPr bwMode="auto">
              <a:xfrm>
                <a:off x="768" y="3590"/>
                <a:ext cx="401" cy="340"/>
              </a:xfrm>
              <a:prstGeom prst="flowChartConnector">
                <a:avLst/>
              </a:prstGeom>
              <a:solidFill>
                <a:srgbClr val="CCFFCC"/>
              </a:solidFill>
              <a:ln w="38100">
                <a:solidFill>
                  <a:srgbClr val="46686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" name="Text Box 80"/>
              <p:cNvSpPr txBox="1">
                <a:spLocks noChangeArrowheads="1"/>
              </p:cNvSpPr>
              <p:nvPr/>
            </p:nvSpPr>
            <p:spPr bwMode="auto">
              <a:xfrm>
                <a:off x="824" y="3638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500">
                    <a:solidFill>
                      <a:srgbClr val="FF0000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rPr>
                  <a:t>15</a:t>
                </a:r>
              </a:p>
            </p:txBody>
          </p:sp>
        </p:grpSp>
        <p:grpSp>
          <p:nvGrpSpPr>
            <p:cNvPr id="59" name="Group 81"/>
            <p:cNvGrpSpPr>
              <a:grpSpLocks/>
            </p:cNvGrpSpPr>
            <p:nvPr/>
          </p:nvGrpSpPr>
          <p:grpSpPr bwMode="auto">
            <a:xfrm>
              <a:off x="1042" y="2870"/>
              <a:ext cx="401" cy="340"/>
              <a:chOff x="768" y="3590"/>
              <a:chExt cx="401" cy="340"/>
            </a:xfrm>
          </p:grpSpPr>
          <p:sp>
            <p:nvSpPr>
              <p:cNvPr id="90" name="AutoShape 82"/>
              <p:cNvSpPr>
                <a:spLocks noChangeArrowheads="1"/>
              </p:cNvSpPr>
              <p:nvPr/>
            </p:nvSpPr>
            <p:spPr bwMode="auto">
              <a:xfrm>
                <a:off x="768" y="3590"/>
                <a:ext cx="401" cy="340"/>
              </a:xfrm>
              <a:prstGeom prst="flowChartConnector">
                <a:avLst/>
              </a:prstGeom>
              <a:solidFill>
                <a:srgbClr val="CCFFCC"/>
              </a:solidFill>
              <a:ln w="38100">
                <a:solidFill>
                  <a:srgbClr val="46686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" name="Text Box 83"/>
              <p:cNvSpPr txBox="1">
                <a:spLocks noChangeArrowheads="1"/>
              </p:cNvSpPr>
              <p:nvPr/>
            </p:nvSpPr>
            <p:spPr bwMode="auto">
              <a:xfrm>
                <a:off x="824" y="3638"/>
                <a:ext cx="288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3000">
                    <a:solidFill>
                      <a:srgbClr val="FF0000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rPr>
                  <a:t>4</a:t>
                </a:r>
              </a:p>
            </p:txBody>
          </p:sp>
        </p:grpSp>
        <p:grpSp>
          <p:nvGrpSpPr>
            <p:cNvPr id="60" name="Group 84"/>
            <p:cNvGrpSpPr>
              <a:grpSpLocks/>
            </p:cNvGrpSpPr>
            <p:nvPr/>
          </p:nvGrpSpPr>
          <p:grpSpPr bwMode="auto">
            <a:xfrm>
              <a:off x="2109" y="2870"/>
              <a:ext cx="401" cy="340"/>
              <a:chOff x="768" y="3590"/>
              <a:chExt cx="401" cy="340"/>
            </a:xfrm>
          </p:grpSpPr>
          <p:sp>
            <p:nvSpPr>
              <p:cNvPr id="88" name="AutoShape 85"/>
              <p:cNvSpPr>
                <a:spLocks noChangeArrowheads="1"/>
              </p:cNvSpPr>
              <p:nvPr/>
            </p:nvSpPr>
            <p:spPr bwMode="auto">
              <a:xfrm>
                <a:off x="768" y="3590"/>
                <a:ext cx="401" cy="340"/>
              </a:xfrm>
              <a:prstGeom prst="flowChartConnector">
                <a:avLst/>
              </a:prstGeom>
              <a:solidFill>
                <a:srgbClr val="CCFFCC"/>
              </a:solidFill>
              <a:ln w="38100">
                <a:solidFill>
                  <a:srgbClr val="46686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9" name="Text Box 86"/>
              <p:cNvSpPr txBox="1">
                <a:spLocks noChangeArrowheads="1"/>
              </p:cNvSpPr>
              <p:nvPr/>
            </p:nvSpPr>
            <p:spPr bwMode="auto">
              <a:xfrm>
                <a:off x="824" y="3638"/>
                <a:ext cx="288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3000">
                    <a:solidFill>
                      <a:srgbClr val="FF0000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rPr>
                  <a:t>5</a:t>
                </a:r>
              </a:p>
            </p:txBody>
          </p:sp>
        </p:grpSp>
        <p:grpSp>
          <p:nvGrpSpPr>
            <p:cNvPr id="61" name="Group 87"/>
            <p:cNvGrpSpPr>
              <a:grpSpLocks/>
            </p:cNvGrpSpPr>
            <p:nvPr/>
          </p:nvGrpSpPr>
          <p:grpSpPr bwMode="auto">
            <a:xfrm>
              <a:off x="2050" y="3181"/>
              <a:ext cx="512" cy="414"/>
              <a:chOff x="2050" y="3181"/>
              <a:chExt cx="512" cy="414"/>
            </a:xfrm>
          </p:grpSpPr>
          <p:sp>
            <p:nvSpPr>
              <p:cNvPr id="86" name="Line 88"/>
              <p:cNvSpPr>
                <a:spLocks noChangeShapeType="1"/>
              </p:cNvSpPr>
              <p:nvPr/>
            </p:nvSpPr>
            <p:spPr bwMode="auto">
              <a:xfrm flipH="1">
                <a:off x="2050" y="3181"/>
                <a:ext cx="150" cy="414"/>
              </a:xfrm>
              <a:prstGeom prst="line">
                <a:avLst/>
              </a:prstGeom>
              <a:noFill/>
              <a:ln w="28575" cap="sq">
                <a:solidFill>
                  <a:srgbClr val="466861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87" name="Line 89"/>
              <p:cNvSpPr>
                <a:spLocks noChangeShapeType="1"/>
              </p:cNvSpPr>
              <p:nvPr/>
            </p:nvSpPr>
            <p:spPr bwMode="auto">
              <a:xfrm>
                <a:off x="2397" y="3194"/>
                <a:ext cx="165" cy="395"/>
              </a:xfrm>
              <a:prstGeom prst="line">
                <a:avLst/>
              </a:prstGeom>
              <a:noFill/>
              <a:ln w="28575" cap="sq">
                <a:solidFill>
                  <a:srgbClr val="466861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62" name="Group 90"/>
            <p:cNvGrpSpPr>
              <a:grpSpLocks/>
            </p:cNvGrpSpPr>
            <p:nvPr/>
          </p:nvGrpSpPr>
          <p:grpSpPr bwMode="auto">
            <a:xfrm>
              <a:off x="4127" y="2863"/>
              <a:ext cx="401" cy="340"/>
              <a:chOff x="768" y="3590"/>
              <a:chExt cx="401" cy="340"/>
            </a:xfrm>
          </p:grpSpPr>
          <p:sp>
            <p:nvSpPr>
              <p:cNvPr id="84" name="AutoShape 91"/>
              <p:cNvSpPr>
                <a:spLocks noChangeArrowheads="1"/>
              </p:cNvSpPr>
              <p:nvPr/>
            </p:nvSpPr>
            <p:spPr bwMode="auto">
              <a:xfrm>
                <a:off x="768" y="3590"/>
                <a:ext cx="401" cy="340"/>
              </a:xfrm>
              <a:prstGeom prst="flowChartConnector">
                <a:avLst/>
              </a:prstGeom>
              <a:solidFill>
                <a:srgbClr val="CCFFCC"/>
              </a:solidFill>
              <a:ln w="38100">
                <a:solidFill>
                  <a:srgbClr val="46686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5" name="Text Box 92"/>
              <p:cNvSpPr txBox="1">
                <a:spLocks noChangeArrowheads="1"/>
              </p:cNvSpPr>
              <p:nvPr/>
            </p:nvSpPr>
            <p:spPr bwMode="auto">
              <a:xfrm>
                <a:off x="824" y="3638"/>
                <a:ext cx="288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3000">
                    <a:solidFill>
                      <a:srgbClr val="FF0000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rPr>
                  <a:t>7</a:t>
                </a:r>
              </a:p>
            </p:txBody>
          </p:sp>
        </p:grpSp>
        <p:grpSp>
          <p:nvGrpSpPr>
            <p:cNvPr id="63" name="Group 93"/>
            <p:cNvGrpSpPr>
              <a:grpSpLocks/>
            </p:cNvGrpSpPr>
            <p:nvPr/>
          </p:nvGrpSpPr>
          <p:grpSpPr bwMode="auto">
            <a:xfrm>
              <a:off x="3107" y="2870"/>
              <a:ext cx="401" cy="340"/>
              <a:chOff x="768" y="3590"/>
              <a:chExt cx="401" cy="340"/>
            </a:xfrm>
          </p:grpSpPr>
          <p:sp>
            <p:nvSpPr>
              <p:cNvPr id="82" name="AutoShape 94"/>
              <p:cNvSpPr>
                <a:spLocks noChangeArrowheads="1"/>
              </p:cNvSpPr>
              <p:nvPr/>
            </p:nvSpPr>
            <p:spPr bwMode="auto">
              <a:xfrm>
                <a:off x="768" y="3590"/>
                <a:ext cx="401" cy="340"/>
              </a:xfrm>
              <a:prstGeom prst="flowChartConnector">
                <a:avLst/>
              </a:prstGeom>
              <a:solidFill>
                <a:srgbClr val="CCFFCC"/>
              </a:solidFill>
              <a:ln w="38100">
                <a:solidFill>
                  <a:srgbClr val="46686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3" name="Text Box 95"/>
              <p:cNvSpPr txBox="1">
                <a:spLocks noChangeArrowheads="1"/>
              </p:cNvSpPr>
              <p:nvPr/>
            </p:nvSpPr>
            <p:spPr bwMode="auto">
              <a:xfrm>
                <a:off x="824" y="3638"/>
                <a:ext cx="288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3000">
                    <a:solidFill>
                      <a:srgbClr val="FF0000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rPr>
                  <a:t>6</a:t>
                </a:r>
              </a:p>
            </p:txBody>
          </p:sp>
        </p:grpSp>
        <p:grpSp>
          <p:nvGrpSpPr>
            <p:cNvPr id="64" name="Group 96"/>
            <p:cNvGrpSpPr>
              <a:grpSpLocks/>
            </p:cNvGrpSpPr>
            <p:nvPr/>
          </p:nvGrpSpPr>
          <p:grpSpPr bwMode="auto">
            <a:xfrm>
              <a:off x="3055" y="3181"/>
              <a:ext cx="512" cy="414"/>
              <a:chOff x="2050" y="3181"/>
              <a:chExt cx="512" cy="414"/>
            </a:xfrm>
          </p:grpSpPr>
          <p:sp>
            <p:nvSpPr>
              <p:cNvPr id="80" name="Line 97"/>
              <p:cNvSpPr>
                <a:spLocks noChangeShapeType="1"/>
              </p:cNvSpPr>
              <p:nvPr/>
            </p:nvSpPr>
            <p:spPr bwMode="auto">
              <a:xfrm flipH="1">
                <a:off x="2050" y="3181"/>
                <a:ext cx="150" cy="414"/>
              </a:xfrm>
              <a:prstGeom prst="line">
                <a:avLst/>
              </a:prstGeom>
              <a:noFill/>
              <a:ln w="28575" cap="sq">
                <a:solidFill>
                  <a:srgbClr val="466861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81" name="Line 98"/>
              <p:cNvSpPr>
                <a:spLocks noChangeShapeType="1"/>
              </p:cNvSpPr>
              <p:nvPr/>
            </p:nvSpPr>
            <p:spPr bwMode="auto">
              <a:xfrm>
                <a:off x="2397" y="3194"/>
                <a:ext cx="165" cy="395"/>
              </a:xfrm>
              <a:prstGeom prst="line">
                <a:avLst/>
              </a:prstGeom>
              <a:noFill/>
              <a:ln w="28575" cap="sq">
                <a:solidFill>
                  <a:srgbClr val="466861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65" name="Group 99"/>
            <p:cNvGrpSpPr>
              <a:grpSpLocks/>
            </p:cNvGrpSpPr>
            <p:nvPr/>
          </p:nvGrpSpPr>
          <p:grpSpPr bwMode="auto">
            <a:xfrm>
              <a:off x="4082" y="3181"/>
              <a:ext cx="512" cy="414"/>
              <a:chOff x="2050" y="3181"/>
              <a:chExt cx="512" cy="414"/>
            </a:xfrm>
          </p:grpSpPr>
          <p:sp>
            <p:nvSpPr>
              <p:cNvPr id="78" name="Line 100"/>
              <p:cNvSpPr>
                <a:spLocks noChangeShapeType="1"/>
              </p:cNvSpPr>
              <p:nvPr/>
            </p:nvSpPr>
            <p:spPr bwMode="auto">
              <a:xfrm flipH="1">
                <a:off x="2050" y="3181"/>
                <a:ext cx="150" cy="414"/>
              </a:xfrm>
              <a:prstGeom prst="line">
                <a:avLst/>
              </a:prstGeom>
              <a:noFill/>
              <a:ln w="28575" cap="sq">
                <a:solidFill>
                  <a:srgbClr val="466861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9" name="Line 101"/>
              <p:cNvSpPr>
                <a:spLocks noChangeShapeType="1"/>
              </p:cNvSpPr>
              <p:nvPr/>
            </p:nvSpPr>
            <p:spPr bwMode="auto">
              <a:xfrm>
                <a:off x="2397" y="3194"/>
                <a:ext cx="165" cy="395"/>
              </a:xfrm>
              <a:prstGeom prst="line">
                <a:avLst/>
              </a:prstGeom>
              <a:noFill/>
              <a:ln w="28575" cap="sq">
                <a:solidFill>
                  <a:srgbClr val="466861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66" name="Group 102"/>
            <p:cNvGrpSpPr>
              <a:grpSpLocks/>
            </p:cNvGrpSpPr>
            <p:nvPr/>
          </p:nvGrpSpPr>
          <p:grpSpPr bwMode="auto">
            <a:xfrm>
              <a:off x="1565" y="2183"/>
              <a:ext cx="401" cy="340"/>
              <a:chOff x="768" y="3590"/>
              <a:chExt cx="401" cy="340"/>
            </a:xfrm>
          </p:grpSpPr>
          <p:sp>
            <p:nvSpPr>
              <p:cNvPr id="76" name="AutoShape 103"/>
              <p:cNvSpPr>
                <a:spLocks noChangeArrowheads="1"/>
              </p:cNvSpPr>
              <p:nvPr/>
            </p:nvSpPr>
            <p:spPr bwMode="auto">
              <a:xfrm>
                <a:off x="768" y="3590"/>
                <a:ext cx="401" cy="340"/>
              </a:xfrm>
              <a:prstGeom prst="flowChartConnector">
                <a:avLst/>
              </a:prstGeom>
              <a:solidFill>
                <a:srgbClr val="CCFFCC"/>
              </a:solidFill>
              <a:ln w="38100">
                <a:solidFill>
                  <a:srgbClr val="46686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7" name="Text Box 104"/>
              <p:cNvSpPr txBox="1">
                <a:spLocks noChangeArrowheads="1"/>
              </p:cNvSpPr>
              <p:nvPr/>
            </p:nvSpPr>
            <p:spPr bwMode="auto">
              <a:xfrm>
                <a:off x="824" y="3638"/>
                <a:ext cx="288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3000">
                    <a:solidFill>
                      <a:srgbClr val="FF0000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rPr>
                  <a:t>2</a:t>
                </a:r>
              </a:p>
            </p:txBody>
          </p:sp>
        </p:grpSp>
        <p:grpSp>
          <p:nvGrpSpPr>
            <p:cNvPr id="67" name="Group 105"/>
            <p:cNvGrpSpPr>
              <a:grpSpLocks/>
            </p:cNvGrpSpPr>
            <p:nvPr/>
          </p:nvGrpSpPr>
          <p:grpSpPr bwMode="auto">
            <a:xfrm>
              <a:off x="3584" y="2183"/>
              <a:ext cx="401" cy="340"/>
              <a:chOff x="768" y="3590"/>
              <a:chExt cx="401" cy="340"/>
            </a:xfrm>
          </p:grpSpPr>
          <p:sp>
            <p:nvSpPr>
              <p:cNvPr id="74" name="AutoShape 106"/>
              <p:cNvSpPr>
                <a:spLocks noChangeArrowheads="1"/>
              </p:cNvSpPr>
              <p:nvPr/>
            </p:nvSpPr>
            <p:spPr bwMode="auto">
              <a:xfrm>
                <a:off x="768" y="3590"/>
                <a:ext cx="401" cy="340"/>
              </a:xfrm>
              <a:prstGeom prst="flowChartConnector">
                <a:avLst/>
              </a:prstGeom>
              <a:solidFill>
                <a:srgbClr val="CCFFCC"/>
              </a:solidFill>
              <a:ln w="38100">
                <a:solidFill>
                  <a:srgbClr val="46686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5" name="Text Box 107"/>
              <p:cNvSpPr txBox="1">
                <a:spLocks noChangeArrowheads="1"/>
              </p:cNvSpPr>
              <p:nvPr/>
            </p:nvSpPr>
            <p:spPr bwMode="auto">
              <a:xfrm>
                <a:off x="824" y="3638"/>
                <a:ext cx="288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3000">
                    <a:solidFill>
                      <a:srgbClr val="FF0000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rPr>
                  <a:t>3</a:t>
                </a:r>
              </a:p>
            </p:txBody>
          </p:sp>
        </p:grpSp>
        <p:grpSp>
          <p:nvGrpSpPr>
            <p:cNvPr id="68" name="Group 108"/>
            <p:cNvGrpSpPr>
              <a:grpSpLocks/>
            </p:cNvGrpSpPr>
            <p:nvPr/>
          </p:nvGrpSpPr>
          <p:grpSpPr bwMode="auto">
            <a:xfrm>
              <a:off x="3283" y="2462"/>
              <a:ext cx="1043" cy="403"/>
              <a:chOff x="1247" y="2460"/>
              <a:chExt cx="1043" cy="403"/>
            </a:xfrm>
          </p:grpSpPr>
          <p:sp>
            <p:nvSpPr>
              <p:cNvPr id="72" name="Line 109"/>
              <p:cNvSpPr>
                <a:spLocks noChangeShapeType="1"/>
              </p:cNvSpPr>
              <p:nvPr/>
            </p:nvSpPr>
            <p:spPr bwMode="auto">
              <a:xfrm flipH="1">
                <a:off x="1247" y="2462"/>
                <a:ext cx="357" cy="401"/>
              </a:xfrm>
              <a:prstGeom prst="line">
                <a:avLst/>
              </a:prstGeom>
              <a:noFill/>
              <a:ln w="28575" cap="sq">
                <a:solidFill>
                  <a:srgbClr val="466861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3" name="Line 110"/>
              <p:cNvSpPr>
                <a:spLocks noChangeShapeType="1"/>
              </p:cNvSpPr>
              <p:nvPr/>
            </p:nvSpPr>
            <p:spPr bwMode="auto">
              <a:xfrm>
                <a:off x="1919" y="2460"/>
                <a:ext cx="371" cy="403"/>
              </a:xfrm>
              <a:prstGeom prst="line">
                <a:avLst/>
              </a:prstGeom>
              <a:noFill/>
              <a:ln w="28575" cap="sq">
                <a:solidFill>
                  <a:srgbClr val="466861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69" name="Group 111"/>
            <p:cNvGrpSpPr>
              <a:grpSpLocks/>
            </p:cNvGrpSpPr>
            <p:nvPr/>
          </p:nvGrpSpPr>
          <p:grpSpPr bwMode="auto">
            <a:xfrm>
              <a:off x="2562" y="1480"/>
              <a:ext cx="401" cy="340"/>
              <a:chOff x="768" y="3590"/>
              <a:chExt cx="401" cy="340"/>
            </a:xfrm>
          </p:grpSpPr>
          <p:sp>
            <p:nvSpPr>
              <p:cNvPr id="70" name="AutoShape 112"/>
              <p:cNvSpPr>
                <a:spLocks noChangeArrowheads="1"/>
              </p:cNvSpPr>
              <p:nvPr/>
            </p:nvSpPr>
            <p:spPr bwMode="auto">
              <a:xfrm>
                <a:off x="768" y="3590"/>
                <a:ext cx="401" cy="340"/>
              </a:xfrm>
              <a:prstGeom prst="flowChartConnector">
                <a:avLst/>
              </a:prstGeom>
              <a:solidFill>
                <a:srgbClr val="CCFFCC"/>
              </a:solidFill>
              <a:ln w="38100">
                <a:solidFill>
                  <a:srgbClr val="46686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1" name="Text Box 113"/>
              <p:cNvSpPr txBox="1">
                <a:spLocks noChangeArrowheads="1"/>
              </p:cNvSpPr>
              <p:nvPr/>
            </p:nvSpPr>
            <p:spPr bwMode="auto">
              <a:xfrm>
                <a:off x="824" y="3638"/>
                <a:ext cx="288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3000">
                    <a:solidFill>
                      <a:srgbClr val="FF0000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rPr>
                  <a:t>1</a:t>
                </a:r>
              </a:p>
            </p:txBody>
          </p:sp>
        </p:grpSp>
      </p:grpSp>
      <p:sp>
        <p:nvSpPr>
          <p:cNvPr id="112" name="AutoShape 114"/>
          <p:cNvSpPr>
            <a:spLocks noChangeArrowheads="1"/>
          </p:cNvSpPr>
          <p:nvPr/>
        </p:nvSpPr>
        <p:spPr bwMode="auto">
          <a:xfrm>
            <a:off x="2640711" y="431286"/>
            <a:ext cx="1802219" cy="1042988"/>
          </a:xfrm>
          <a:prstGeom prst="wedgeRectCallout">
            <a:avLst>
              <a:gd name="adj1" fmla="val -29509"/>
              <a:gd name="adj2" fmla="val 125605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完全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二叉树</a:t>
            </a:r>
          </a:p>
        </p:txBody>
      </p:sp>
      <p:sp>
        <p:nvSpPr>
          <p:cNvPr id="113" name="AutoShape 115"/>
          <p:cNvSpPr>
            <a:spLocks noChangeArrowheads="1"/>
          </p:cNvSpPr>
          <p:nvPr/>
        </p:nvSpPr>
        <p:spPr bwMode="auto">
          <a:xfrm>
            <a:off x="4535487" y="5949950"/>
            <a:ext cx="2105113" cy="754063"/>
          </a:xfrm>
          <a:prstGeom prst="wedgeRectCallout">
            <a:avLst>
              <a:gd name="adj1" fmla="val 60704"/>
              <a:gd name="adj2" fmla="val -316528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zh-CN" altLang="en-US" sz="2800" b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满二叉树</a:t>
            </a:r>
          </a:p>
        </p:txBody>
      </p:sp>
    </p:spTree>
    <p:extLst>
      <p:ext uri="{BB962C8B-B14F-4D97-AF65-F5344CB8AC3E}">
        <p14:creationId xmlns:p14="http://schemas.microsoft.com/office/powerpoint/2010/main" val="168629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335447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完全二叉树的特点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097899" y="1125622"/>
            <a:ext cx="10101782" cy="5503862"/>
          </a:xfrm>
          <a:prstGeom prst="rect">
            <a:avLst/>
          </a:prstGeom>
        </p:spPr>
        <p:txBody>
          <a:bodyPr lIns="108000" tIns="108000" rIns="14400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indent="-358775" algn="just">
              <a:lnSpc>
                <a:spcPts val="35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750" b="1" dirty="0">
                <a:latin typeface="Times New Roman" pitchFamily="18" charset="0"/>
                <a:ea typeface="楷体" panose="02010609060101010101" pitchFamily="49" charset="-122"/>
              </a:rPr>
              <a:t>包含 </a:t>
            </a:r>
            <a:r>
              <a:rPr lang="en-US" altLang="zh-CN" sz="2750" b="1" i="1" dirty="0">
                <a:latin typeface="Times New Roman" pitchFamily="18" charset="0"/>
                <a:ea typeface="楷体" panose="02010609060101010101" pitchFamily="49" charset="-122"/>
              </a:rPr>
              <a:t>n </a:t>
            </a:r>
            <a:r>
              <a:rPr lang="zh-CN" altLang="en-US" sz="2750" b="1" dirty="0">
                <a:latin typeface="Times New Roman" pitchFamily="18" charset="0"/>
                <a:ea typeface="楷体" panose="02010609060101010101" pitchFamily="49" charset="-122"/>
              </a:rPr>
              <a:t>个结点、高为 </a:t>
            </a:r>
            <a:r>
              <a:rPr lang="en-US" altLang="zh-CN" sz="2750" b="1" i="1" dirty="0">
                <a:latin typeface="Times New Roman" pitchFamily="18" charset="0"/>
                <a:ea typeface="楷体" panose="02010609060101010101" pitchFamily="49" charset="-122"/>
              </a:rPr>
              <a:t>k </a:t>
            </a:r>
            <a:r>
              <a:rPr lang="zh-CN" altLang="en-US" sz="2750" b="1" dirty="0">
                <a:latin typeface="Times New Roman" pitchFamily="18" charset="0"/>
                <a:ea typeface="楷体" panose="02010609060101010101" pitchFamily="49" charset="-122"/>
              </a:rPr>
              <a:t>的</a:t>
            </a:r>
            <a:r>
              <a:rPr lang="zh-CN" altLang="en-US" sz="2750" b="1" dirty="0">
                <a:solidFill>
                  <a:srgbClr val="CC0000"/>
                </a:solidFill>
                <a:latin typeface="Times New Roman" pitchFamily="18" charset="0"/>
                <a:ea typeface="楷体" panose="02010609060101010101" pitchFamily="49" charset="-122"/>
              </a:rPr>
              <a:t>完全二叉树</a:t>
            </a:r>
            <a:r>
              <a:rPr lang="zh-CN" altLang="en-US" sz="2750" b="1" dirty="0">
                <a:latin typeface="Times New Roman" pitchFamily="18" charset="0"/>
                <a:ea typeface="楷体" panose="02010609060101010101" pitchFamily="49" charset="-122"/>
              </a:rPr>
              <a:t>的特点： </a:t>
            </a:r>
          </a:p>
          <a:p>
            <a:pPr marL="358775" indent="-358775" algn="just">
              <a:lnSpc>
                <a:spcPts val="3500"/>
              </a:lnSpc>
              <a:spcBef>
                <a:spcPts val="0"/>
              </a:spcBef>
              <a:buSzPct val="90000"/>
              <a:buFont typeface="Wingdings" panose="05000000000000000000" pitchFamily="2" charset="2"/>
              <a:buAutoNum type="arabicPeriod"/>
              <a:defRPr/>
            </a:pPr>
            <a:r>
              <a:rPr lang="zh-CN" altLang="en-US" sz="2750" b="1" dirty="0">
                <a:solidFill>
                  <a:srgbClr val="0000CC"/>
                </a:solidFill>
                <a:latin typeface="Times New Roman" pitchFamily="18" charset="0"/>
                <a:ea typeface="楷体" panose="02010609060101010101" pitchFamily="49" charset="-122"/>
              </a:rPr>
              <a:t>树中只有最下面两层结点的度可小于</a:t>
            </a:r>
            <a:r>
              <a:rPr lang="en-US" altLang="zh-CN" sz="2750" b="1" dirty="0">
                <a:solidFill>
                  <a:srgbClr val="0000CC"/>
                </a:solidFill>
                <a:latin typeface="Times New Roman" pitchFamily="18" charset="0"/>
                <a:ea typeface="楷体" panose="02010609060101010101" pitchFamily="49" charset="-122"/>
              </a:rPr>
              <a:t>2</a:t>
            </a:r>
            <a:r>
              <a:rPr lang="zh-CN" altLang="en-US" sz="2750" b="1" dirty="0">
                <a:solidFill>
                  <a:srgbClr val="0000CC"/>
                </a:solidFill>
                <a:latin typeface="Times New Roman" pitchFamily="18" charset="0"/>
                <a:ea typeface="楷体" panose="02010609060101010101" pitchFamily="49" charset="-122"/>
              </a:rPr>
              <a:t>； </a:t>
            </a:r>
          </a:p>
          <a:p>
            <a:pPr marL="358775" indent="-358775" algn="just">
              <a:lnSpc>
                <a:spcPts val="3500"/>
              </a:lnSpc>
              <a:spcBef>
                <a:spcPts val="0"/>
              </a:spcBef>
              <a:buSzPct val="90000"/>
              <a:buFont typeface="Wingdings" panose="05000000000000000000" pitchFamily="2" charset="2"/>
              <a:buAutoNum type="arabicPeriod"/>
              <a:defRPr/>
            </a:pPr>
            <a:r>
              <a:rPr lang="zh-CN" altLang="en-US" sz="2750" b="1" dirty="0">
                <a:solidFill>
                  <a:srgbClr val="0000FF"/>
                </a:solidFill>
                <a:latin typeface="Times New Roman" pitchFamily="18" charset="0"/>
                <a:ea typeface="楷体" panose="02010609060101010101" pitchFamily="49" charset="-122"/>
              </a:rPr>
              <a:t>树中最下面一层的结点都集中在该层最左边 </a:t>
            </a:r>
            <a:br>
              <a:rPr lang="zh-CN" altLang="en-US" sz="2750" b="1" dirty="0">
                <a:solidFill>
                  <a:srgbClr val="0000FF"/>
                </a:solidFill>
                <a:latin typeface="Times New Roman" pitchFamily="18" charset="0"/>
                <a:ea typeface="楷体" panose="02010609060101010101" pitchFamily="49" charset="-122"/>
              </a:rPr>
            </a:br>
            <a:r>
              <a:rPr lang="zh-CN" altLang="en-US" sz="2750" b="1" dirty="0">
                <a:solidFill>
                  <a:srgbClr val="0000FF"/>
                </a:solidFill>
                <a:latin typeface="Times New Roman" pitchFamily="18" charset="0"/>
                <a:ea typeface="楷体" panose="02010609060101010101" pitchFamily="49" charset="-122"/>
              </a:rPr>
              <a:t>的若干位置上</a:t>
            </a:r>
            <a:r>
              <a:rPr lang="zh-CN" altLang="en-US" sz="2750" b="1" dirty="0">
                <a:latin typeface="Times New Roman" pitchFamily="18" charset="0"/>
                <a:ea typeface="楷体" panose="02010609060101010101" pitchFamily="49" charset="-122"/>
              </a:rPr>
              <a:t>； </a:t>
            </a:r>
          </a:p>
          <a:p>
            <a:pPr marL="358775" indent="-358775" algn="just">
              <a:lnSpc>
                <a:spcPts val="3500"/>
              </a:lnSpc>
              <a:spcBef>
                <a:spcPts val="0"/>
              </a:spcBef>
              <a:buSzPct val="90000"/>
              <a:buFont typeface="Wingdings" panose="05000000000000000000" pitchFamily="2" charset="2"/>
              <a:buAutoNum type="arabicPeriod"/>
              <a:defRPr/>
            </a:pPr>
            <a:r>
              <a:rPr lang="zh-CN" altLang="en-US" sz="2750" b="1" dirty="0">
                <a:solidFill>
                  <a:srgbClr val="0000FF"/>
                </a:solidFill>
                <a:latin typeface="Times New Roman" pitchFamily="18" charset="0"/>
                <a:ea typeface="楷体" panose="02010609060101010101" pitchFamily="49" charset="-122"/>
              </a:rPr>
              <a:t>树中叶结点只能出现在层数最大、次大的两层上</a:t>
            </a:r>
            <a:r>
              <a:rPr lang="zh-CN" altLang="en-US" sz="2750" b="1" dirty="0">
                <a:latin typeface="Times New Roman" pitchFamily="18" charset="0"/>
                <a:ea typeface="楷体" panose="02010609060101010101" pitchFamily="49" charset="-122"/>
              </a:rPr>
              <a:t>，即存在一个整数 </a:t>
            </a:r>
            <a:r>
              <a:rPr lang="en-US" altLang="zh-CN" sz="2750" b="1" i="1" dirty="0">
                <a:latin typeface="Times New Roman" pitchFamily="18" charset="0"/>
                <a:ea typeface="楷体" panose="02010609060101010101" pitchFamily="49" charset="-122"/>
              </a:rPr>
              <a:t>m </a:t>
            </a:r>
            <a:r>
              <a:rPr lang="en-US" altLang="zh-CN" sz="2750" b="1" dirty="0">
                <a:latin typeface="Times New Roman" pitchFamily="18" charset="0"/>
                <a:ea typeface="楷体" panose="02010609060101010101" pitchFamily="49" charset="-122"/>
                <a:sym typeface="Symbol"/>
              </a:rPr>
              <a:t> 0</a:t>
            </a:r>
            <a:r>
              <a:rPr lang="zh-CN" altLang="en-US" sz="2750" b="1" dirty="0">
                <a:latin typeface="Times New Roman" pitchFamily="18" charset="0"/>
                <a:ea typeface="楷体" panose="02010609060101010101" pitchFamily="49" charset="-122"/>
              </a:rPr>
              <a:t>使得树中每个叶结点在第 </a:t>
            </a:r>
            <a:r>
              <a:rPr lang="en-US" altLang="zh-CN" sz="2750" b="1" i="1" dirty="0">
                <a:latin typeface="Times New Roman" pitchFamily="18" charset="0"/>
                <a:ea typeface="楷体" panose="02010609060101010101" pitchFamily="49" charset="-122"/>
              </a:rPr>
              <a:t>m </a:t>
            </a:r>
            <a:r>
              <a:rPr lang="zh-CN" altLang="en-US" sz="2750" b="1" dirty="0">
                <a:latin typeface="Times New Roman" pitchFamily="18" charset="0"/>
                <a:ea typeface="楷体" panose="02010609060101010101" pitchFamily="49" charset="-122"/>
              </a:rPr>
              <a:t>或第 </a:t>
            </a:r>
            <a:r>
              <a:rPr lang="en-US" altLang="zh-CN" sz="2750" b="1" i="1" dirty="0">
                <a:latin typeface="Times New Roman" pitchFamily="18" charset="0"/>
                <a:ea typeface="楷体" panose="02010609060101010101" pitchFamily="49" charset="-122"/>
              </a:rPr>
              <a:t>m </a:t>
            </a:r>
            <a:r>
              <a:rPr lang="en-US" altLang="zh-CN" sz="2750" b="1" dirty="0">
                <a:latin typeface="Times New Roman" pitchFamily="18" charset="0"/>
                <a:ea typeface="楷体" panose="02010609060101010101" pitchFamily="49" charset="-122"/>
                <a:sym typeface="Symbol" pitchFamily="18" charset="2"/>
              </a:rPr>
              <a:t></a:t>
            </a:r>
            <a:r>
              <a:rPr lang="en-US" altLang="zh-CN" sz="2750" b="1" dirty="0">
                <a:latin typeface="Times New Roman" pitchFamily="18" charset="0"/>
                <a:ea typeface="楷体" panose="02010609060101010101" pitchFamily="49" charset="-122"/>
              </a:rPr>
              <a:t> 1</a:t>
            </a:r>
            <a:r>
              <a:rPr lang="zh-CN" altLang="en-US" sz="2750" b="1" dirty="0">
                <a:latin typeface="Times New Roman" pitchFamily="18" charset="0"/>
                <a:ea typeface="楷体" panose="02010609060101010101" pitchFamily="49" charset="-122"/>
              </a:rPr>
              <a:t>层上；</a:t>
            </a:r>
          </a:p>
          <a:p>
            <a:pPr marL="358775" indent="-358775" algn="just">
              <a:lnSpc>
                <a:spcPts val="3500"/>
              </a:lnSpc>
              <a:spcBef>
                <a:spcPts val="0"/>
              </a:spcBef>
              <a:buSzPct val="90000"/>
              <a:buFont typeface="Wingdings" panose="05000000000000000000" pitchFamily="2" charset="2"/>
              <a:buAutoNum type="arabicPeriod"/>
              <a:defRPr/>
            </a:pPr>
            <a:r>
              <a:rPr lang="zh-CN" altLang="en-US" sz="2750" b="1" dirty="0">
                <a:solidFill>
                  <a:srgbClr val="0000FF"/>
                </a:solidFill>
                <a:latin typeface="Times New Roman" pitchFamily="18" charset="0"/>
                <a:ea typeface="楷体" panose="02010609060101010101" pitchFamily="49" charset="-122"/>
              </a:rPr>
              <a:t>对树中所有结点</a:t>
            </a:r>
            <a:r>
              <a:rPr lang="en-US" altLang="zh-CN" sz="2750" b="1" dirty="0">
                <a:solidFill>
                  <a:srgbClr val="0000FF"/>
                </a:solidFill>
                <a:latin typeface="Times New Roman" pitchFamily="18" charset="0"/>
                <a:ea typeface="楷体" panose="02010609060101010101" pitchFamily="49" charset="-122"/>
              </a:rPr>
              <a:t>, </a:t>
            </a:r>
            <a:r>
              <a:rPr lang="zh-CN" altLang="en-US" sz="2750" b="1" dirty="0">
                <a:solidFill>
                  <a:srgbClr val="0000FF"/>
                </a:solidFill>
                <a:latin typeface="Times New Roman" pitchFamily="18" charset="0"/>
                <a:ea typeface="楷体" panose="02010609060101010101" pitchFamily="49" charset="-122"/>
              </a:rPr>
              <a:t>按层次顺序</a:t>
            </a:r>
            <a:r>
              <a:rPr lang="en-US" altLang="zh-CN" sz="2750" b="1" dirty="0">
                <a:solidFill>
                  <a:srgbClr val="0000FF"/>
                </a:solidFill>
                <a:latin typeface="Times New Roman" pitchFamily="18" charset="0"/>
                <a:ea typeface="楷体" panose="02010609060101010101" pitchFamily="49" charset="-122"/>
              </a:rPr>
              <a:t>, </a:t>
            </a:r>
            <a:r>
              <a:rPr lang="zh-CN" altLang="en-US" sz="2750" b="1" dirty="0">
                <a:solidFill>
                  <a:srgbClr val="0000FF"/>
                </a:solidFill>
                <a:latin typeface="Times New Roman" pitchFamily="18" charset="0"/>
                <a:ea typeface="楷体" panose="02010609060101010101" pitchFamily="49" charset="-122"/>
              </a:rPr>
              <a:t>用正整数从</a:t>
            </a:r>
            <a:r>
              <a:rPr lang="en-US" altLang="zh-CN" sz="2750" b="1" dirty="0">
                <a:solidFill>
                  <a:srgbClr val="0000FF"/>
                </a:solidFill>
                <a:latin typeface="Times New Roman" pitchFamily="18" charset="0"/>
                <a:ea typeface="楷体" panose="02010609060101010101" pitchFamily="49" charset="-122"/>
              </a:rPr>
              <a:t>1</a:t>
            </a:r>
            <a:r>
              <a:rPr lang="zh-CN" altLang="en-US" sz="2750" b="1" dirty="0">
                <a:solidFill>
                  <a:srgbClr val="0000FF"/>
                </a:solidFill>
                <a:latin typeface="Times New Roman" pitchFamily="18" charset="0"/>
                <a:ea typeface="楷体" panose="02010609060101010101" pitchFamily="49" charset="-122"/>
              </a:rPr>
              <a:t>开始编号</a:t>
            </a:r>
            <a:r>
              <a:rPr lang="en-US" altLang="zh-CN" sz="2750" b="1" dirty="0">
                <a:solidFill>
                  <a:srgbClr val="0000FF"/>
                </a:solidFill>
                <a:latin typeface="Times New Roman" pitchFamily="18" charset="0"/>
                <a:ea typeface="楷体" panose="02010609060101010101" pitchFamily="49" charset="-122"/>
              </a:rPr>
              <a:t>, </a:t>
            </a:r>
            <a:r>
              <a:rPr lang="zh-CN" altLang="en-US" sz="275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</a:rPr>
              <a:t>仅仅编号最大的非叶结点可无右孩子</a:t>
            </a:r>
            <a:r>
              <a:rPr lang="en-US" altLang="zh-CN" sz="275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</a:rPr>
              <a:t>, </a:t>
            </a:r>
            <a:r>
              <a:rPr lang="zh-CN" altLang="en-US" sz="275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</a:rPr>
              <a:t>其余非叶结点都有两个孩子结点；</a:t>
            </a:r>
          </a:p>
          <a:p>
            <a:pPr marL="358775" indent="-358775" algn="just">
              <a:lnSpc>
                <a:spcPts val="3500"/>
              </a:lnSpc>
              <a:spcBef>
                <a:spcPts val="0"/>
              </a:spcBef>
              <a:buSzPct val="90000"/>
              <a:buFont typeface="Wingdings" panose="05000000000000000000" pitchFamily="2" charset="2"/>
              <a:buAutoNum type="arabicPeriod"/>
              <a:defRPr/>
            </a:pPr>
            <a:r>
              <a:rPr lang="zh-CN" altLang="en-US" sz="2750" b="1" dirty="0">
                <a:solidFill>
                  <a:srgbClr val="0000FF"/>
                </a:solidFill>
                <a:latin typeface="Times New Roman" pitchFamily="18" charset="0"/>
                <a:ea typeface="楷体" panose="02010609060101010101" pitchFamily="49" charset="-122"/>
              </a:rPr>
              <a:t>在层次顺序意义下</a:t>
            </a:r>
            <a:r>
              <a:rPr lang="en-US" altLang="zh-CN" sz="2750" b="1" dirty="0">
                <a:solidFill>
                  <a:srgbClr val="0000FF"/>
                </a:solidFill>
                <a:latin typeface="Times New Roman" pitchFamily="18" charset="0"/>
                <a:ea typeface="楷体" panose="02010609060101010101" pitchFamily="49" charset="-122"/>
              </a:rPr>
              <a:t>, </a:t>
            </a:r>
            <a:r>
              <a:rPr lang="zh-CN" altLang="en-US" sz="2750" b="1" dirty="0">
                <a:solidFill>
                  <a:srgbClr val="0000FF"/>
                </a:solidFill>
                <a:latin typeface="Times New Roman" pitchFamily="18" charset="0"/>
                <a:ea typeface="楷体" panose="02010609060101010101" pitchFamily="49" charset="-122"/>
              </a:rPr>
              <a:t>树中所有结点对应于高为 </a:t>
            </a:r>
            <a:r>
              <a:rPr lang="en-US" altLang="zh-CN" sz="2750" b="1" i="1" dirty="0">
                <a:solidFill>
                  <a:srgbClr val="0000FF"/>
                </a:solidFill>
                <a:latin typeface="Times New Roman" pitchFamily="18" charset="0"/>
                <a:ea typeface="楷体" panose="02010609060101010101" pitchFamily="49" charset="-122"/>
              </a:rPr>
              <a:t>k </a:t>
            </a:r>
            <a:r>
              <a:rPr lang="zh-CN" altLang="en-US" sz="2750" b="1" dirty="0">
                <a:solidFill>
                  <a:srgbClr val="0000FF"/>
                </a:solidFill>
                <a:latin typeface="Times New Roman" pitchFamily="18" charset="0"/>
                <a:ea typeface="楷体" panose="02010609060101010101" pitchFamily="49" charset="-122"/>
              </a:rPr>
              <a:t>的满二叉树中编号由 </a:t>
            </a:r>
            <a:r>
              <a:rPr lang="en-US" altLang="zh-CN" sz="2750" b="1" dirty="0">
                <a:solidFill>
                  <a:srgbClr val="0000FF"/>
                </a:solidFill>
                <a:latin typeface="Times New Roman" pitchFamily="18" charset="0"/>
                <a:ea typeface="楷体" panose="02010609060101010101" pitchFamily="49" charset="-122"/>
              </a:rPr>
              <a:t>1 </a:t>
            </a:r>
            <a:r>
              <a:rPr lang="zh-CN" altLang="en-US" sz="2750" b="1" dirty="0">
                <a:solidFill>
                  <a:srgbClr val="0000FF"/>
                </a:solidFill>
                <a:latin typeface="Times New Roman" pitchFamily="18" charset="0"/>
                <a:ea typeface="楷体" panose="02010609060101010101" pitchFamily="49" charset="-122"/>
              </a:rPr>
              <a:t>至 </a:t>
            </a:r>
            <a:r>
              <a:rPr lang="en-US" altLang="zh-CN" sz="2750" b="1" i="1" dirty="0">
                <a:solidFill>
                  <a:srgbClr val="0000FF"/>
                </a:solidFill>
                <a:latin typeface="Times New Roman" pitchFamily="18" charset="0"/>
                <a:ea typeface="楷体" panose="02010609060101010101" pitchFamily="49" charset="-122"/>
              </a:rPr>
              <a:t>n </a:t>
            </a:r>
            <a:r>
              <a:rPr lang="zh-CN" altLang="en-US" sz="2750" b="1" dirty="0">
                <a:solidFill>
                  <a:srgbClr val="0000FF"/>
                </a:solidFill>
                <a:latin typeface="Times New Roman" pitchFamily="18" charset="0"/>
                <a:ea typeface="楷体" panose="02010609060101010101" pitchFamily="49" charset="-122"/>
              </a:rPr>
              <a:t>的那些结点。</a:t>
            </a:r>
          </a:p>
        </p:txBody>
      </p:sp>
    </p:spTree>
    <p:extLst>
      <p:ext uri="{BB962C8B-B14F-4D97-AF65-F5344CB8AC3E}">
        <p14:creationId xmlns:p14="http://schemas.microsoft.com/office/powerpoint/2010/main" val="363227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196284" y="1795415"/>
            <a:ext cx="10055108" cy="36909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t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zh-CN" altLang="en-US" sz="275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</a:rPr>
              <a:t>引理</a:t>
            </a:r>
            <a:r>
              <a:rPr kumimoji="1" lang="en-US" altLang="zh-CN" sz="2750" b="1" dirty="0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</a:rPr>
              <a:t> </a:t>
            </a:r>
            <a:r>
              <a:rPr lang="zh-CN" altLang="en-US" sz="2750" b="1" dirty="0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</a:rPr>
              <a:t>若将一棵具有 </a:t>
            </a:r>
            <a:r>
              <a:rPr lang="en-US" altLang="zh-CN" sz="2750" b="1" i="1" dirty="0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</a:rPr>
              <a:t>n</a:t>
            </a:r>
            <a:r>
              <a:rPr lang="en-US" altLang="zh-CN" sz="2750" b="1" dirty="0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</a:rPr>
              <a:t> </a:t>
            </a:r>
            <a:r>
              <a:rPr lang="zh-CN" altLang="en-US" sz="2750" b="1" dirty="0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</a:rPr>
              <a:t>个结点的完全二叉树，按</a:t>
            </a:r>
            <a:r>
              <a:rPr lang="zh-CN" altLang="en-US" sz="275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</a:rPr>
              <a:t>层次顺序</a:t>
            </a:r>
            <a:r>
              <a:rPr lang="zh-CN" altLang="en-US" sz="2750" b="1" dirty="0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</a:rPr>
              <a:t>用自然数从 </a:t>
            </a:r>
            <a:r>
              <a:rPr lang="en-US" altLang="zh-CN" sz="2750" b="1" dirty="0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</a:rPr>
              <a:t>1 </a:t>
            </a:r>
            <a:r>
              <a:rPr lang="zh-CN" altLang="en-US" sz="2750" b="1" dirty="0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</a:rPr>
              <a:t>开始编号，则对编号为 </a:t>
            </a:r>
            <a:r>
              <a:rPr lang="en-US" altLang="zh-CN" sz="2750" b="1" i="1" dirty="0" err="1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</a:rPr>
              <a:t>i</a:t>
            </a:r>
            <a:r>
              <a:rPr lang="en-US" altLang="zh-CN" sz="2750" b="1" dirty="0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</a:rPr>
              <a:t> (1</a:t>
            </a:r>
            <a:r>
              <a:rPr lang="en-US" altLang="zh-CN" sz="2750" b="1" dirty="0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  <a:sym typeface="Symbol"/>
              </a:rPr>
              <a:t> </a:t>
            </a:r>
            <a:r>
              <a:rPr lang="en-US" altLang="zh-CN" sz="2750" b="1" dirty="0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  <a:sym typeface="Symbol" pitchFamily="18" charset="2"/>
              </a:rPr>
              <a:t> </a:t>
            </a:r>
            <a:r>
              <a:rPr lang="en-US" altLang="zh-CN" sz="2750" b="1" i="1" dirty="0" err="1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</a:rPr>
              <a:t>i</a:t>
            </a:r>
            <a:r>
              <a:rPr lang="en-US" altLang="zh-CN" sz="2750" b="1" dirty="0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</a:rPr>
              <a:t> </a:t>
            </a:r>
            <a:r>
              <a:rPr lang="en-US" altLang="zh-CN" sz="2750" b="1" dirty="0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  <a:sym typeface="Symbol" pitchFamily="18" charset="2"/>
              </a:rPr>
              <a:t> </a:t>
            </a:r>
            <a:r>
              <a:rPr lang="en-US" altLang="zh-CN" sz="2750" b="1" dirty="0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</a:rPr>
              <a:t>n )</a:t>
            </a:r>
            <a:r>
              <a:rPr lang="zh-CN" altLang="en-US" sz="2750" b="1" dirty="0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</a:rPr>
              <a:t>的结点有：</a:t>
            </a:r>
          </a:p>
          <a:p>
            <a:pPr marL="0" indent="0">
              <a:lnSpc>
                <a:spcPts val="4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750" b="1" dirty="0">
                <a:solidFill>
                  <a:srgbClr val="000099"/>
                </a:solidFill>
                <a:ea typeface="楷体" panose="02010609060101010101" pitchFamily="49" charset="-122"/>
              </a:rPr>
              <a:t>⑴ </a:t>
            </a:r>
            <a:r>
              <a:rPr lang="zh-CN" altLang="en-US" sz="2750" b="1" dirty="0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</a:rPr>
              <a:t>若</a:t>
            </a:r>
            <a:r>
              <a:rPr lang="en-US" altLang="zh-CN" sz="2750" b="1" dirty="0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</a:rPr>
              <a:t>1</a:t>
            </a:r>
            <a:r>
              <a:rPr lang="zh-CN" altLang="en-US" sz="2750" b="1" dirty="0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  <a:sym typeface="Symbol"/>
              </a:rPr>
              <a:t> </a:t>
            </a:r>
            <a:r>
              <a:rPr lang="en-US" altLang="zh-CN" sz="2750" b="1" i="1" dirty="0" err="1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</a:rPr>
              <a:t>i</a:t>
            </a:r>
            <a:r>
              <a:rPr lang="en-US" altLang="zh-CN" sz="2750" b="1" dirty="0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</a:rPr>
              <a:t> </a:t>
            </a:r>
            <a:r>
              <a:rPr lang="en-US" altLang="zh-CN" sz="2750" b="1" dirty="0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  <a:sym typeface="Symbol"/>
              </a:rPr>
              <a:t>n</a:t>
            </a:r>
            <a:r>
              <a:rPr lang="en-US" altLang="zh-CN" sz="2750" b="1" i="1" dirty="0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</a:rPr>
              <a:t>, </a:t>
            </a:r>
            <a:r>
              <a:rPr lang="zh-CN" altLang="en-US" sz="2750" b="1" dirty="0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</a:rPr>
              <a:t>则编号为 </a:t>
            </a:r>
            <a:r>
              <a:rPr lang="en-US" altLang="zh-CN" sz="2750" b="1" i="1" dirty="0" err="1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</a:rPr>
              <a:t>i</a:t>
            </a:r>
            <a:r>
              <a:rPr lang="en-US" altLang="zh-CN" sz="2750" b="1" i="1" dirty="0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</a:rPr>
              <a:t> </a:t>
            </a:r>
            <a:r>
              <a:rPr lang="zh-CN" altLang="en-US" sz="2750" b="1" dirty="0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</a:rPr>
              <a:t>之结点的父结点编号为 </a:t>
            </a:r>
            <a:r>
              <a:rPr kumimoji="1" lang="zh-CN" altLang="en-US" sz="2750" b="1" dirty="0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  <a:sym typeface="Symbol" pitchFamily="18" charset="2"/>
              </a:rPr>
              <a:t></a:t>
            </a:r>
            <a:r>
              <a:rPr lang="en-US" altLang="zh-CN" sz="2750" b="1" i="1" dirty="0" err="1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</a:rPr>
              <a:t>i</a:t>
            </a:r>
            <a:r>
              <a:rPr lang="en-US" altLang="zh-CN" sz="2750" b="1" dirty="0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</a:rPr>
              <a:t>/2</a:t>
            </a:r>
            <a:r>
              <a:rPr kumimoji="1" lang="en-US" altLang="zh-CN" sz="2750" b="1" dirty="0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  <a:sym typeface="Symbol" pitchFamily="18" charset="2"/>
              </a:rPr>
              <a:t></a:t>
            </a:r>
            <a:r>
              <a:rPr lang="en-US" altLang="zh-CN" sz="2750" b="1" dirty="0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</a:rPr>
              <a:t>.</a:t>
            </a:r>
          </a:p>
          <a:p>
            <a:pPr marL="0" indent="0">
              <a:lnSpc>
                <a:spcPts val="4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750" b="1" dirty="0">
                <a:solidFill>
                  <a:srgbClr val="000099"/>
                </a:solidFill>
                <a:ea typeface="楷体" panose="02010609060101010101" pitchFamily="49" charset="-122"/>
              </a:rPr>
              <a:t>⑵ </a:t>
            </a:r>
            <a:r>
              <a:rPr lang="zh-CN" altLang="en-US" sz="2750" b="1" dirty="0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</a:rPr>
              <a:t>若</a:t>
            </a:r>
            <a:r>
              <a:rPr lang="en-US" altLang="zh-CN" sz="2750" b="1" dirty="0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</a:rPr>
              <a:t>2</a:t>
            </a:r>
            <a:r>
              <a:rPr lang="en-US" altLang="zh-CN" sz="2750" b="1" i="1" dirty="0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</a:rPr>
              <a:t>i</a:t>
            </a:r>
            <a:r>
              <a:rPr lang="en-US" altLang="zh-CN" sz="2750" b="1" dirty="0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</a:rPr>
              <a:t> </a:t>
            </a:r>
            <a:r>
              <a:rPr lang="en-US" altLang="zh-CN" sz="2750" b="1" dirty="0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  <a:sym typeface="Symbol" pitchFamily="18" charset="2"/>
              </a:rPr>
              <a:t></a:t>
            </a:r>
            <a:r>
              <a:rPr lang="en-US" altLang="zh-CN" sz="2750" b="1" dirty="0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</a:rPr>
              <a:t> n, </a:t>
            </a:r>
            <a:r>
              <a:rPr lang="zh-CN" altLang="en-US" sz="2750" b="1" dirty="0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</a:rPr>
              <a:t>则编号为 </a:t>
            </a:r>
            <a:r>
              <a:rPr lang="en-US" altLang="zh-CN" sz="2750" b="1" i="1" dirty="0" err="1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</a:rPr>
              <a:t>i</a:t>
            </a:r>
            <a:r>
              <a:rPr lang="en-US" altLang="zh-CN" sz="2750" b="1" dirty="0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</a:rPr>
              <a:t> </a:t>
            </a:r>
            <a:r>
              <a:rPr lang="zh-CN" altLang="en-US" sz="2750" b="1" dirty="0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</a:rPr>
              <a:t>的结点的左孩子的编号为</a:t>
            </a:r>
            <a:r>
              <a:rPr lang="en-US" altLang="zh-CN" sz="2750" b="1" dirty="0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</a:rPr>
              <a:t>2</a:t>
            </a:r>
            <a:r>
              <a:rPr lang="en-US" altLang="zh-CN" sz="2750" b="1" i="1" dirty="0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</a:rPr>
              <a:t>i</a:t>
            </a:r>
            <a:r>
              <a:rPr lang="zh-CN" altLang="en-US" sz="2750" b="1" i="1" dirty="0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2750" b="1" dirty="0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</a:rPr>
              <a:t/>
            </a:r>
            <a:br>
              <a:rPr lang="en-US" altLang="zh-CN" sz="2750" b="1" dirty="0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</a:rPr>
            </a:br>
            <a:r>
              <a:rPr lang="en-US" altLang="zh-CN" sz="2750" b="1" dirty="0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</a:rPr>
              <a:t>     </a:t>
            </a:r>
            <a:r>
              <a:rPr lang="zh-CN" altLang="en-US" sz="2750" b="1" dirty="0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</a:rPr>
              <a:t>否则 </a:t>
            </a:r>
            <a:r>
              <a:rPr lang="en-US" altLang="zh-CN" sz="2750" b="1" i="1" dirty="0" err="1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</a:rPr>
              <a:t>i</a:t>
            </a:r>
            <a:r>
              <a:rPr lang="en-US" altLang="zh-CN" sz="2750" b="1" dirty="0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</a:rPr>
              <a:t> </a:t>
            </a:r>
            <a:r>
              <a:rPr lang="zh-CN" altLang="en-US" sz="2750" b="1" dirty="0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</a:rPr>
              <a:t>无左孩子。</a:t>
            </a:r>
          </a:p>
          <a:p>
            <a:pPr marL="0" indent="0">
              <a:lnSpc>
                <a:spcPts val="4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750" b="1" dirty="0">
                <a:solidFill>
                  <a:srgbClr val="000099"/>
                </a:solidFill>
                <a:ea typeface="楷体" panose="02010609060101010101" pitchFamily="49" charset="-122"/>
              </a:rPr>
              <a:t>⑶ </a:t>
            </a:r>
            <a:r>
              <a:rPr lang="zh-CN" altLang="en-US" sz="2750" b="1" dirty="0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</a:rPr>
              <a:t>若</a:t>
            </a:r>
            <a:r>
              <a:rPr lang="en-US" altLang="zh-CN" sz="2750" b="1" dirty="0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</a:rPr>
              <a:t>2</a:t>
            </a:r>
            <a:r>
              <a:rPr lang="en-US" altLang="zh-CN" sz="2750" b="1" i="1" dirty="0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</a:rPr>
              <a:t>i</a:t>
            </a:r>
            <a:r>
              <a:rPr lang="en-US" altLang="zh-CN" sz="2750" b="1" dirty="0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  <a:sym typeface="Symbol" pitchFamily="18" charset="2"/>
              </a:rPr>
              <a:t></a:t>
            </a:r>
            <a:r>
              <a:rPr lang="en-US" altLang="zh-CN" sz="2750" b="1" dirty="0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</a:rPr>
              <a:t>1</a:t>
            </a:r>
            <a:r>
              <a:rPr lang="en-US" altLang="zh-CN" sz="2750" b="1" dirty="0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  <a:sym typeface="Symbol" pitchFamily="18" charset="2"/>
              </a:rPr>
              <a:t></a:t>
            </a:r>
            <a:r>
              <a:rPr lang="en-US" altLang="zh-CN" sz="2750" b="1" dirty="0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</a:rPr>
              <a:t> n, </a:t>
            </a:r>
            <a:r>
              <a:rPr lang="zh-CN" altLang="en-US" sz="2750" b="1" dirty="0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</a:rPr>
              <a:t>则结点 </a:t>
            </a:r>
            <a:r>
              <a:rPr lang="en-US" altLang="zh-CN" sz="2750" b="1" i="1" dirty="0" err="1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</a:rPr>
              <a:t>i</a:t>
            </a:r>
            <a:r>
              <a:rPr lang="en-US" altLang="zh-CN" sz="2750" b="1" dirty="0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</a:rPr>
              <a:t> </a:t>
            </a:r>
            <a:r>
              <a:rPr lang="zh-CN" altLang="en-US" sz="2750" b="1" dirty="0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</a:rPr>
              <a:t>的右孩子结点编号为</a:t>
            </a:r>
            <a:r>
              <a:rPr lang="en-US" altLang="zh-CN" sz="2750" b="1" dirty="0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</a:rPr>
              <a:t>2</a:t>
            </a:r>
            <a:r>
              <a:rPr lang="en-US" altLang="zh-CN" sz="2750" b="1" i="1" dirty="0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</a:rPr>
              <a:t>i</a:t>
            </a:r>
            <a:r>
              <a:rPr lang="en-US" altLang="zh-CN" sz="2750" b="1" dirty="0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</a:rPr>
              <a:t>+1</a:t>
            </a:r>
            <a:r>
              <a:rPr lang="zh-CN" altLang="en-US" sz="2750" b="1" dirty="0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</a:rPr>
              <a:t>，否</a:t>
            </a:r>
            <a:br>
              <a:rPr lang="zh-CN" altLang="en-US" sz="2750" b="1" dirty="0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</a:rPr>
            </a:br>
            <a:r>
              <a:rPr lang="zh-CN" altLang="en-US" sz="2750" b="1" dirty="0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</a:rPr>
              <a:t>      则 </a:t>
            </a:r>
            <a:r>
              <a:rPr lang="en-US" altLang="zh-CN" sz="2750" b="1" i="1" dirty="0" err="1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</a:rPr>
              <a:t>i</a:t>
            </a:r>
            <a:r>
              <a:rPr lang="en-US" altLang="zh-CN" sz="2750" b="1" dirty="0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</a:rPr>
              <a:t> </a:t>
            </a:r>
            <a:r>
              <a:rPr lang="zh-CN" altLang="en-US" sz="2750" b="1" dirty="0">
                <a:solidFill>
                  <a:srgbClr val="000099"/>
                </a:solidFill>
                <a:latin typeface="Times New Roman" pitchFamily="18" charset="0"/>
                <a:ea typeface="楷体" panose="02010609060101010101" pitchFamily="49" charset="-122"/>
              </a:rPr>
              <a:t>无右孩子。</a:t>
            </a:r>
          </a:p>
        </p:txBody>
      </p:sp>
      <p:sp>
        <p:nvSpPr>
          <p:cNvPr id="4" name="TextBox 2"/>
          <p:cNvSpPr txBox="1"/>
          <p:nvPr/>
        </p:nvSpPr>
        <p:spPr>
          <a:xfrm>
            <a:off x="2128822" y="192506"/>
            <a:ext cx="9153525" cy="1477963"/>
          </a:xfrm>
          <a:prstGeom prst="rect">
            <a:avLst/>
          </a:prstGeom>
          <a:solidFill>
            <a:srgbClr val="FFFF99"/>
          </a:solidFill>
          <a:ln w="19050">
            <a:solidFill>
              <a:srgbClr val="FF0000"/>
            </a:solidFill>
          </a:ln>
        </p:spPr>
        <p:txBody>
          <a:bodyPr>
            <a:spAutoFit/>
          </a:bodyPr>
          <a:lstStyle/>
          <a:p>
            <a:pPr eaLnBrk="1" hangingPunct="1">
              <a:lnSpc>
                <a:spcPts val="27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Wingdings" pitchFamily="2" charset="2"/>
              <a:buNone/>
              <a:defRPr/>
            </a:pPr>
            <a:r>
              <a:rPr lang="zh-CN" altLang="en-US" sz="2500" b="1" dirty="0">
                <a:solidFill>
                  <a:srgbClr val="FF0000"/>
                </a:solidFill>
                <a:ea typeface="楷体" panose="02010609060101010101" pitchFamily="49" charset="-122"/>
              </a:rPr>
              <a:t>引理的思路：</a:t>
            </a:r>
            <a:endParaRPr lang="en-US" altLang="zh-CN" sz="2500" b="1" dirty="0">
              <a:solidFill>
                <a:srgbClr val="FF0000"/>
              </a:solidFill>
              <a:ea typeface="楷体" panose="02010609060101010101" pitchFamily="49" charset="-122"/>
            </a:endParaRPr>
          </a:p>
          <a:p>
            <a:pPr marL="361950" indent="-361950" eaLnBrk="1" hangingPunct="1">
              <a:lnSpc>
                <a:spcPts val="27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+mj-ea"/>
              <a:buAutoNum type="circleNumDbPlain"/>
              <a:defRPr/>
            </a:pPr>
            <a:r>
              <a:rPr lang="zh-CN" altLang="en-US" sz="2500" b="1" dirty="0">
                <a:solidFill>
                  <a:srgbClr val="FF0000"/>
                </a:solidFill>
                <a:ea typeface="楷体" panose="02010609060101010101" pitchFamily="49" charset="-122"/>
              </a:rPr>
              <a:t>以  </a:t>
            </a:r>
            <a:r>
              <a:rPr lang="en-US" altLang="zh-CN" sz="2500" b="1" i="1" dirty="0">
                <a:solidFill>
                  <a:srgbClr val="FF0000"/>
                </a:solidFill>
                <a:ea typeface="楷体" panose="02010609060101010101" pitchFamily="49" charset="-122"/>
              </a:rPr>
              <a:t>i</a:t>
            </a:r>
            <a:r>
              <a:rPr lang="zh-CN" altLang="en-US" sz="2500" b="1" dirty="0">
                <a:solidFill>
                  <a:srgbClr val="FF0000"/>
                </a:solidFill>
                <a:ea typeface="楷体" panose="02010609060101010101" pitchFamily="49" charset="-122"/>
              </a:rPr>
              <a:t> 为参考点</a:t>
            </a:r>
            <a:r>
              <a:rPr lang="en-US" altLang="zh-CN" sz="2500" b="1" dirty="0">
                <a:solidFill>
                  <a:srgbClr val="FF0000"/>
                </a:solidFill>
                <a:ea typeface="楷体" panose="02010609060101010101" pitchFamily="49" charset="-122"/>
              </a:rPr>
              <a:t>, </a:t>
            </a:r>
            <a:r>
              <a:rPr lang="zh-CN" altLang="en-US" sz="2500" b="1" dirty="0">
                <a:solidFill>
                  <a:srgbClr val="FF0000"/>
                </a:solidFill>
                <a:ea typeface="楷体" panose="02010609060101010101" pitchFamily="49" charset="-122"/>
              </a:rPr>
              <a:t>先找其父结点的编号</a:t>
            </a:r>
            <a:r>
              <a:rPr lang="en-US" altLang="zh-CN" sz="2500" b="1" dirty="0">
                <a:solidFill>
                  <a:srgbClr val="FF0000"/>
                </a:solidFill>
                <a:ea typeface="楷体" panose="02010609060101010101" pitchFamily="49" charset="-122"/>
              </a:rPr>
              <a:t>, </a:t>
            </a:r>
            <a:r>
              <a:rPr lang="zh-CN" altLang="en-US" sz="2500" b="1" dirty="0">
                <a:solidFill>
                  <a:srgbClr val="FF0000"/>
                </a:solidFill>
                <a:ea typeface="楷体" panose="02010609060101010101" pitchFamily="49" charset="-122"/>
              </a:rPr>
              <a:t>再找其孩子结点的编号</a:t>
            </a:r>
            <a:r>
              <a:rPr lang="en-US" altLang="zh-CN" sz="2500" b="1" dirty="0">
                <a:solidFill>
                  <a:srgbClr val="FF0000"/>
                </a:solidFill>
                <a:ea typeface="楷体" panose="02010609060101010101" pitchFamily="49" charset="-122"/>
              </a:rPr>
              <a:t>.</a:t>
            </a:r>
          </a:p>
          <a:p>
            <a:pPr marL="361950" indent="-361950" eaLnBrk="1" hangingPunct="1">
              <a:lnSpc>
                <a:spcPts val="27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+mj-ea"/>
              <a:buAutoNum type="circleNumDbPlain"/>
              <a:defRPr/>
            </a:pPr>
            <a:r>
              <a:rPr lang="zh-CN" altLang="en-US" sz="2500" b="1" dirty="0">
                <a:solidFill>
                  <a:srgbClr val="FF0000"/>
                </a:solidFill>
                <a:ea typeface="楷体" panose="02010609060101010101" pitchFamily="49" charset="-122"/>
              </a:rPr>
              <a:t>但其左、右孩子有所不同，</a:t>
            </a:r>
            <a:r>
              <a:rPr lang="zh-CN" altLang="en-US" sz="2500" b="1" dirty="0">
                <a:solidFill>
                  <a:srgbClr val="0000CC"/>
                </a:solidFill>
                <a:ea typeface="楷体" panose="02010609060101010101" pitchFamily="49" charset="-122"/>
                <a:cs typeface="Times New Roman" pitchFamily="18" charset="0"/>
              </a:rPr>
              <a:t>若</a:t>
            </a:r>
            <a:r>
              <a:rPr lang="zh-CN" altLang="en-US" sz="2500" b="1" i="1" dirty="0">
                <a:solidFill>
                  <a:srgbClr val="0000CC"/>
                </a:solidFill>
                <a:ea typeface="楷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500" b="1" i="1" dirty="0">
                <a:solidFill>
                  <a:srgbClr val="0000CC"/>
                </a:solidFill>
                <a:ea typeface="楷体" panose="02010609060101010101" pitchFamily="49" charset="-122"/>
                <a:cs typeface="Times New Roman" pitchFamily="18" charset="0"/>
              </a:rPr>
              <a:t>i</a:t>
            </a:r>
            <a:r>
              <a:rPr lang="en-US" altLang="zh-CN" sz="2500" b="1" dirty="0">
                <a:solidFill>
                  <a:srgbClr val="0000CC"/>
                </a:solidFill>
                <a:ea typeface="楷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500" b="1" dirty="0">
                <a:solidFill>
                  <a:srgbClr val="0000CC"/>
                </a:solidFill>
                <a:ea typeface="楷体" panose="02010609060101010101" pitchFamily="49" charset="-122"/>
                <a:cs typeface="Times New Roman" pitchFamily="18" charset="0"/>
              </a:rPr>
              <a:t>有左孩子其编号为 </a:t>
            </a:r>
            <a:r>
              <a:rPr lang="en-US" altLang="zh-CN" sz="2500" b="1" dirty="0">
                <a:solidFill>
                  <a:srgbClr val="0000CC"/>
                </a:solidFill>
                <a:ea typeface="楷体" panose="02010609060101010101" pitchFamily="49" charset="-122"/>
                <a:cs typeface="Times New Roman" pitchFamily="18" charset="0"/>
              </a:rPr>
              <a:t>2</a:t>
            </a:r>
            <a:r>
              <a:rPr lang="en-US" altLang="zh-CN" sz="2500" b="1" i="1" dirty="0">
                <a:solidFill>
                  <a:srgbClr val="0000CC"/>
                </a:solidFill>
                <a:ea typeface="楷体" panose="02010609060101010101" pitchFamily="49" charset="-122"/>
                <a:cs typeface="Times New Roman" pitchFamily="18" charset="0"/>
              </a:rPr>
              <a:t>i</a:t>
            </a:r>
            <a:r>
              <a:rPr lang="zh-CN" altLang="en-US" sz="2500" b="1" dirty="0">
                <a:solidFill>
                  <a:srgbClr val="0000CC"/>
                </a:solidFill>
                <a:ea typeface="楷体" panose="02010609060101010101" pitchFamily="49" charset="-122"/>
                <a:cs typeface="Times New Roman" pitchFamily="18" charset="0"/>
              </a:rPr>
              <a:t>，若 </a:t>
            </a:r>
            <a:r>
              <a:rPr lang="en-US" altLang="zh-CN" sz="2500" b="1" i="1" dirty="0">
                <a:solidFill>
                  <a:srgbClr val="0000CC"/>
                </a:solidFill>
                <a:ea typeface="楷体" panose="02010609060101010101" pitchFamily="49" charset="-122"/>
                <a:cs typeface="Times New Roman" pitchFamily="18" charset="0"/>
              </a:rPr>
              <a:t>i</a:t>
            </a:r>
            <a:r>
              <a:rPr lang="en-US" altLang="zh-CN" sz="2500" b="1" dirty="0">
                <a:solidFill>
                  <a:srgbClr val="0000CC"/>
                </a:solidFill>
                <a:ea typeface="楷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500" b="1" dirty="0">
                <a:solidFill>
                  <a:srgbClr val="0000CC"/>
                </a:solidFill>
                <a:ea typeface="楷体" panose="02010609060101010101" pitchFamily="49" charset="-122"/>
                <a:cs typeface="Times New Roman" pitchFamily="18" charset="0"/>
              </a:rPr>
              <a:t>有右孩子其编号为 </a:t>
            </a:r>
            <a:r>
              <a:rPr lang="en-US" altLang="zh-CN" sz="2500" b="1" dirty="0">
                <a:solidFill>
                  <a:srgbClr val="0000CC"/>
                </a:solidFill>
                <a:ea typeface="楷体" panose="02010609060101010101" pitchFamily="49" charset="-122"/>
                <a:cs typeface="Times New Roman" pitchFamily="18" charset="0"/>
              </a:rPr>
              <a:t>2</a:t>
            </a:r>
            <a:r>
              <a:rPr lang="en-US" altLang="zh-CN" sz="2500" b="1" i="1" dirty="0">
                <a:solidFill>
                  <a:srgbClr val="0000CC"/>
                </a:solidFill>
                <a:ea typeface="楷体" panose="02010609060101010101" pitchFamily="49" charset="-122"/>
                <a:cs typeface="Times New Roman" pitchFamily="18" charset="0"/>
              </a:rPr>
              <a:t>i</a:t>
            </a:r>
            <a:r>
              <a:rPr lang="en-US" altLang="zh-CN" sz="2500" b="1" dirty="0">
                <a:solidFill>
                  <a:srgbClr val="0000CC"/>
                </a:solidFill>
                <a:ea typeface="楷体" panose="02010609060101010101" pitchFamily="49" charset="-122"/>
                <a:cs typeface="Times New Roman" pitchFamily="18" charset="0"/>
                <a:sym typeface="Symbol" pitchFamily="18" charset="2"/>
              </a:rPr>
              <a:t></a:t>
            </a:r>
            <a:r>
              <a:rPr lang="en-US" altLang="zh-CN" sz="2500" b="1" dirty="0">
                <a:solidFill>
                  <a:srgbClr val="0000CC"/>
                </a:solidFill>
                <a:ea typeface="楷体" panose="02010609060101010101" pitchFamily="49" charset="-122"/>
                <a:cs typeface="Times New Roman" pitchFamily="18" charset="0"/>
              </a:rPr>
              <a:t>1 .</a:t>
            </a: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2912743" y="5391019"/>
            <a:ext cx="7723188" cy="809625"/>
          </a:xfrm>
          <a:prstGeom prst="rect">
            <a:avLst/>
          </a:prstGeom>
          <a:solidFill>
            <a:srgbClr val="FFFF99"/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800"/>
              </a:lnSpc>
              <a:buSzPct val="100000"/>
              <a:buFont typeface="Wingdings" panose="05000000000000000000" pitchFamily="2" charset="2"/>
              <a:buNone/>
            </a:pPr>
            <a:r>
              <a:rPr lang="zh-CN" altLang="en-US" sz="25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仅仅编号最大的非叶结点可无右孩子（但必须有左孩子）</a:t>
            </a:r>
            <a:r>
              <a:rPr lang="en-US" altLang="zh-CN" sz="25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5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其余非叶结点都有两个孩子结点。</a:t>
            </a:r>
          </a:p>
        </p:txBody>
      </p:sp>
    </p:spTree>
    <p:extLst>
      <p:ext uri="{BB962C8B-B14F-4D97-AF65-F5344CB8AC3E}">
        <p14:creationId xmlns:p14="http://schemas.microsoft.com/office/powerpoint/2010/main" val="109767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93400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树的简介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218172" y="1191450"/>
            <a:ext cx="9658375" cy="4176712"/>
          </a:xfrm>
          <a:prstGeom prst="rect">
            <a:avLst/>
          </a:prstGeom>
        </p:spPr>
        <p:txBody>
          <a:bodyPr rIns="7200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FFCC00"/>
              </a:buClr>
              <a:buFont typeface="Wingdings" panose="05000000000000000000" pitchFamily="2" charset="2"/>
              <a:buNone/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在客观世界中，树（或曰树结构）大量存在，例如用树可形象地表示</a:t>
            </a:r>
            <a:r>
              <a:rPr lang="zh-CN" altLang="en-US" sz="3200" b="1" dirty="0">
                <a:solidFill>
                  <a:srgbClr val="CC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家谱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zh-CN" altLang="en-US" sz="3200" b="1" dirty="0">
                <a:solidFill>
                  <a:srgbClr val="CC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行政组织机构、著作目录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等。</a:t>
            </a:r>
          </a:p>
          <a:p>
            <a:pPr marL="0" indent="0">
              <a:lnSpc>
                <a:spcPct val="150000"/>
              </a:lnSpc>
              <a:buClr>
                <a:srgbClr val="FFCC00"/>
              </a:buClr>
              <a:buFont typeface="Wingdings" panose="05000000000000000000" pitchFamily="2" charset="2"/>
              <a:buNone/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树在计算机领域中也有着广泛的应用，例如在编译程序的过程中，用树来表示</a:t>
            </a:r>
            <a:r>
              <a:rPr lang="zh-CN" altLang="en-US" sz="3200" b="1" dirty="0">
                <a:solidFill>
                  <a:srgbClr val="CC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源程序的语法结构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；在数据库系统中，可用树来</a:t>
            </a:r>
            <a:r>
              <a:rPr lang="zh-CN" altLang="en-US" sz="3200" b="1" dirty="0">
                <a:solidFill>
                  <a:srgbClr val="CC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组织信息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；在分析算法的行为时，可用树来</a:t>
            </a:r>
            <a:r>
              <a:rPr lang="zh-CN" altLang="en-US" sz="3200" b="1" dirty="0">
                <a:solidFill>
                  <a:srgbClr val="CC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描述其执行过程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75806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893774" y="1045064"/>
            <a:ext cx="10904049" cy="51165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5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用归纳法证明（</a:t>
            </a:r>
            <a:r>
              <a:rPr lang="en-US" altLang="zh-CN" sz="28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</a:t>
            </a:r>
            <a:r>
              <a:rPr lang="zh-CN" altLang="en-US" sz="28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）</a:t>
            </a:r>
            <a:endParaRPr lang="en-US" altLang="zh-CN" sz="2850" b="1" dirty="0"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  <a:p>
            <a:pPr marL="0" indent="0">
              <a:lnSpc>
                <a:spcPct val="105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5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若 </a:t>
            </a:r>
            <a:r>
              <a:rPr lang="en-US" altLang="zh-CN" sz="2850" b="1" i="1" dirty="0" err="1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i</a:t>
            </a:r>
            <a:r>
              <a:rPr lang="en-US" altLang="zh-CN" sz="285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85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 </a:t>
            </a:r>
            <a:r>
              <a:rPr lang="en-US" altLang="zh-CN" sz="285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</a:t>
            </a:r>
            <a:r>
              <a:rPr lang="zh-CN" altLang="en-US" sz="28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，</a:t>
            </a:r>
            <a:r>
              <a:rPr lang="en-US" altLang="zh-CN" sz="28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n </a:t>
            </a:r>
            <a:r>
              <a:rPr lang="en-US" altLang="zh-CN" sz="28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 pitchFamily="18" charset="2"/>
              </a:rPr>
              <a:t> </a:t>
            </a:r>
            <a:r>
              <a:rPr lang="en-US" altLang="zh-CN" sz="28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</a:t>
            </a:r>
            <a:r>
              <a:rPr lang="zh-CN" altLang="en-US" sz="28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，则其左孩子的编号显然为 </a:t>
            </a:r>
            <a:r>
              <a:rPr lang="en-US" altLang="zh-CN" sz="28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2  .</a:t>
            </a:r>
          </a:p>
          <a:p>
            <a:pPr marL="0" indent="0">
              <a:lnSpc>
                <a:spcPct val="105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5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假定对所有</a:t>
            </a:r>
            <a:r>
              <a:rPr lang="en-US" altLang="zh-CN" sz="2850" b="1" i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j</a:t>
            </a:r>
            <a:r>
              <a:rPr lang="en-US" altLang="zh-CN" sz="285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85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 </a:t>
            </a:r>
            <a:r>
              <a:rPr lang="en-US" altLang="zh-CN" sz="2850" b="1" i="1" dirty="0" err="1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i</a:t>
            </a:r>
            <a:r>
              <a:rPr lang="zh-CN" altLang="en-US" sz="285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8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，其左孩子的编号为 </a:t>
            </a:r>
            <a:r>
              <a:rPr lang="en-US" altLang="zh-CN" sz="28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 </a:t>
            </a:r>
            <a:r>
              <a:rPr lang="en-US" altLang="zh-CN" sz="2850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i</a:t>
            </a:r>
            <a:r>
              <a:rPr lang="en-US" altLang="zh-CN" sz="28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.</a:t>
            </a:r>
          </a:p>
          <a:p>
            <a:pPr marL="0" indent="0">
              <a:lnSpc>
                <a:spcPct val="105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如果 </a:t>
            </a:r>
            <a:r>
              <a:rPr lang="en-US" altLang="zh-CN" sz="28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2(</a:t>
            </a:r>
            <a:r>
              <a:rPr lang="en-US" altLang="zh-CN" sz="2850" b="1" i="1" dirty="0" err="1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i</a:t>
            </a:r>
            <a:r>
              <a:rPr lang="en-US" altLang="zh-CN" sz="2850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8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</a:t>
            </a:r>
            <a:r>
              <a:rPr lang="en-US" altLang="zh-CN" sz="28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1) </a:t>
            </a:r>
            <a:r>
              <a:rPr lang="en-US" altLang="zh-CN" sz="28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 pitchFamily="18" charset="2"/>
              </a:rPr>
              <a:t> </a:t>
            </a:r>
            <a:r>
              <a:rPr lang="en-US" altLang="zh-CN" sz="28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n </a:t>
            </a:r>
            <a:r>
              <a:rPr lang="zh-CN" altLang="en-US" sz="28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，那么</a:t>
            </a:r>
            <a:r>
              <a:rPr lang="zh-CN" altLang="en-US" sz="285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对结点  </a:t>
            </a:r>
            <a:r>
              <a:rPr lang="en-US" altLang="zh-CN" sz="2850" b="1" i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j</a:t>
            </a:r>
            <a:r>
              <a:rPr lang="en-US" altLang="zh-CN" sz="285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85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 </a:t>
            </a:r>
            <a:r>
              <a:rPr lang="en-US" altLang="zh-CN" sz="2850" b="1" i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i</a:t>
            </a:r>
            <a:r>
              <a:rPr lang="en-US" altLang="zh-CN" sz="285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</a:t>
            </a:r>
            <a:r>
              <a:rPr lang="en-US" altLang="zh-CN" sz="285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</a:t>
            </a:r>
            <a:r>
              <a:rPr lang="zh-CN" altLang="en-US" sz="28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，证其左孩子的编号为 </a:t>
            </a:r>
            <a:r>
              <a:rPr lang="en-US" altLang="zh-CN" sz="28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2(</a:t>
            </a:r>
            <a:r>
              <a:rPr lang="en-US" altLang="zh-CN" sz="2850" b="1" i="1" dirty="0" err="1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i</a:t>
            </a:r>
            <a:r>
              <a:rPr lang="en-US" altLang="zh-CN" sz="2850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8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 </a:t>
            </a:r>
            <a:r>
              <a:rPr lang="en-US" altLang="zh-CN" sz="28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1) .  </a:t>
            </a:r>
          </a:p>
          <a:p>
            <a:pPr marL="0" indent="0">
              <a:lnSpc>
                <a:spcPct val="105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由层次顺序知， </a:t>
            </a:r>
            <a:r>
              <a:rPr lang="en-US" altLang="zh-CN" sz="2850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i</a:t>
            </a:r>
            <a:r>
              <a:rPr lang="en-US" altLang="zh-CN" sz="28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</a:t>
            </a:r>
            <a:r>
              <a:rPr lang="en-US" altLang="zh-CN" sz="28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</a:t>
            </a:r>
            <a:r>
              <a:rPr lang="zh-CN" altLang="en-US" sz="28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的左孩子之前的两个结点就是 </a:t>
            </a:r>
            <a:r>
              <a:rPr lang="en-US" altLang="zh-CN" sz="2850" b="1" i="1" dirty="0" err="1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i</a:t>
            </a:r>
            <a:r>
              <a:rPr lang="en-US" altLang="zh-CN" sz="2850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8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的左孩子和右孩子，由归纳假设知 </a:t>
            </a:r>
            <a:r>
              <a:rPr lang="en-US" altLang="zh-CN" sz="2850" b="1" i="1" dirty="0" err="1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i</a:t>
            </a:r>
            <a:r>
              <a:rPr lang="en-US" altLang="zh-CN" sz="28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8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的左孩子编号为 </a:t>
            </a:r>
            <a:r>
              <a:rPr lang="en-US" altLang="zh-CN" sz="28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</a:t>
            </a:r>
            <a:r>
              <a:rPr lang="en-US" altLang="zh-CN" sz="2850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i</a:t>
            </a:r>
            <a:r>
              <a:rPr lang="en-US" altLang="zh-CN" sz="28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8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，</a:t>
            </a:r>
            <a:r>
              <a:rPr lang="en-US" altLang="zh-CN" sz="2850" b="1" i="1" dirty="0" err="1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i</a:t>
            </a:r>
            <a:r>
              <a:rPr lang="en-US" altLang="zh-CN" sz="28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8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的右孩子编号为 </a:t>
            </a:r>
            <a:r>
              <a:rPr lang="en-US" altLang="zh-CN" sz="28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</a:t>
            </a:r>
            <a:r>
              <a:rPr lang="en-US" altLang="zh-CN" sz="2850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i</a:t>
            </a:r>
            <a:r>
              <a:rPr lang="en-US" altLang="zh-CN" sz="28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</a:t>
            </a:r>
            <a:r>
              <a:rPr lang="en-US" altLang="zh-CN" sz="28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</a:t>
            </a:r>
            <a:r>
              <a:rPr lang="zh-CN" altLang="en-US" sz="28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，从而</a:t>
            </a:r>
            <a:r>
              <a:rPr lang="en-US" altLang="zh-CN" sz="2850" b="1" i="1" dirty="0" err="1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i</a:t>
            </a:r>
            <a:r>
              <a:rPr lang="en-US" altLang="zh-CN" sz="2850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8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 </a:t>
            </a:r>
            <a:r>
              <a:rPr lang="en-US" altLang="zh-CN" sz="28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</a:t>
            </a:r>
            <a:r>
              <a:rPr lang="zh-CN" altLang="en-US" sz="28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的左孩子编号为 </a:t>
            </a:r>
            <a:r>
              <a:rPr lang="en-US" altLang="zh-CN" sz="28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</a:t>
            </a:r>
            <a:r>
              <a:rPr lang="en-US" altLang="zh-CN" sz="2850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i</a:t>
            </a:r>
            <a:r>
              <a:rPr lang="en-US" altLang="zh-CN" sz="28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</a:t>
            </a:r>
            <a:r>
              <a:rPr lang="en-US" altLang="zh-CN" sz="28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</a:t>
            </a:r>
            <a:r>
              <a:rPr lang="en-US" altLang="zh-CN" sz="28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</a:t>
            </a:r>
            <a:r>
              <a:rPr lang="en-US" altLang="zh-CN" sz="28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2(</a:t>
            </a:r>
            <a:r>
              <a:rPr lang="en-US" altLang="zh-CN" sz="2850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i</a:t>
            </a:r>
            <a:r>
              <a:rPr lang="en-US" altLang="zh-CN" sz="28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</a:t>
            </a:r>
            <a:r>
              <a:rPr lang="en-US" altLang="zh-CN" sz="28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1) .</a:t>
            </a:r>
          </a:p>
          <a:p>
            <a:pPr marL="0" indent="0">
              <a:lnSpc>
                <a:spcPct val="105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5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证毕▐</a:t>
            </a:r>
          </a:p>
        </p:txBody>
      </p:sp>
    </p:spTree>
    <p:extLst>
      <p:ext uri="{BB962C8B-B14F-4D97-AF65-F5344CB8AC3E}">
        <p14:creationId xmlns:p14="http://schemas.microsoft.com/office/powerpoint/2010/main" val="395641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797523" y="1166872"/>
            <a:ext cx="10340282" cy="44561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tIns="8280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引理 </a:t>
            </a:r>
            <a:r>
              <a:rPr lang="zh-CN" altLang="en-US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具有 </a:t>
            </a:r>
            <a:r>
              <a:rPr lang="en-US" altLang="zh-CN" b="1" i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n</a:t>
            </a:r>
            <a:r>
              <a:rPr lang="en-US" altLang="zh-CN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zh-CN" altLang="en-US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个结点的完全二叉树的高度是 </a:t>
            </a:r>
            <a:r>
              <a:rPr kumimoji="1" lang="zh-CN" altLang="en-US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</a:t>
            </a:r>
            <a:r>
              <a:rPr lang="en-US" altLang="zh-CN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log</a:t>
            </a:r>
            <a:r>
              <a:rPr lang="en-US" altLang="zh-CN" b="1" baseline="-25000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b="1" i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kumimoji="1" lang="en-US" altLang="zh-CN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</a:t>
            </a:r>
            <a:r>
              <a:rPr lang="en-US" altLang="zh-CN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.</a:t>
            </a:r>
          </a:p>
          <a:p>
            <a:pPr marL="0" indent="0">
              <a:spcBef>
                <a:spcPct val="0"/>
              </a:spcBef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证明：</a:t>
            </a:r>
          </a:p>
          <a:p>
            <a:pPr marL="0" indent="0">
              <a:spcBef>
                <a:spcPct val="0"/>
              </a:spcBef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设二叉树高度为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k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，由定义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4.5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知，完全二叉树的结点个数介于高度为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k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1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和高度为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k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的满二叉树的结点数之间，即有：</a:t>
            </a:r>
          </a:p>
          <a:p>
            <a:pPr marL="0" indent="0">
              <a:spcBef>
                <a:spcPct val="0"/>
              </a:spcBef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                              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  <a:r>
              <a:rPr lang="en-US" altLang="zh-CN" b="1" i="1" baseline="30000" dirty="0">
                <a:latin typeface="Times New Roman" panose="02020603050405020304" pitchFamily="18" charset="0"/>
                <a:ea typeface="楷体" panose="02010609060101010101" pitchFamily="49" charset="-122"/>
              </a:rPr>
              <a:t>k</a:t>
            </a:r>
            <a:r>
              <a:rPr lang="en-US" altLang="zh-CN" b="1" baseline="30000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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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n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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b="1" i="1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en-US" altLang="zh-CN" b="1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+1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</a:p>
          <a:p>
            <a:pPr marL="0" indent="0">
              <a:spcBef>
                <a:spcPct val="0"/>
              </a:spcBef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从而有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  <a:r>
              <a:rPr lang="en-US" altLang="zh-CN" b="1" i="1" baseline="30000" dirty="0">
                <a:latin typeface="Times New Roman" panose="02020603050405020304" pitchFamily="18" charset="0"/>
                <a:ea typeface="楷体" panose="02010609060101010101" pitchFamily="49" charset="-122"/>
              </a:rPr>
              <a:t>k</a:t>
            </a:r>
            <a:r>
              <a:rPr lang="en-US" altLang="zh-CN" b="1" baseline="30000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n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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b="1" i="1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en-US" altLang="zh-CN" b="1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+1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，即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k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log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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+1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，因为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k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为整数，故有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k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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kumimoji="1"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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log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kumimoji="1"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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.     </a:t>
            </a:r>
          </a:p>
          <a:p>
            <a:pPr marL="0" indent="0">
              <a:spcBef>
                <a:spcPct val="0"/>
              </a:spcBef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</a:p>
          <a:p>
            <a:pPr marL="0" indent="0">
              <a:spcBef>
                <a:spcPct val="0"/>
              </a:spcBef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证毕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▐</a:t>
            </a:r>
          </a:p>
        </p:txBody>
      </p:sp>
    </p:spTree>
    <p:extLst>
      <p:ext uri="{BB962C8B-B14F-4D97-AF65-F5344CB8AC3E}">
        <p14:creationId xmlns:p14="http://schemas.microsoft.com/office/powerpoint/2010/main" val="265860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335447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二叉树的存储结构</a:t>
            </a: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097899" y="1415274"/>
            <a:ext cx="10727424" cy="4054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rgbClr val="FFFF00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rgbClr val="FFFF00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rgbClr val="FFFF00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rgbClr val="FFFF00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rgbClr val="FFFF00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defRPr sz="3600" b="1">
                <a:solidFill>
                  <a:srgbClr val="FFFF00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defRPr sz="3600" b="1">
                <a:solidFill>
                  <a:srgbClr val="FFFF00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defRPr sz="3600" b="1">
                <a:solidFill>
                  <a:srgbClr val="FFFF00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defRPr sz="3600" b="1">
                <a:solidFill>
                  <a:srgbClr val="FFFF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bg2"/>
              </a:buClr>
              <a:buSzPct val="75000"/>
              <a:buFont typeface="Wingdings" pitchFamily="2" charset="2"/>
              <a:buNone/>
              <a:defRPr/>
            </a:pPr>
            <a:r>
              <a:rPr lang="zh-CN" altLang="en-US" sz="4000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二叉树的存储结构</a:t>
            </a:r>
          </a:p>
          <a:p>
            <a:pPr marL="571500" indent="-571500" algn="just" eaLnBrk="1" hangingPunct="1">
              <a:lnSpc>
                <a:spcPts val="4500"/>
              </a:lnSpc>
              <a:spcBef>
                <a:spcPts val="1800"/>
              </a:spcBef>
              <a:buClr>
                <a:schemeClr val="bg2"/>
              </a:buClr>
              <a:buSzPct val="75000"/>
              <a:buFont typeface="Wingdings" pitchFamily="2" charset="2"/>
              <a:buChar char="l"/>
              <a:defRPr/>
            </a:pPr>
            <a:r>
              <a:rPr lang="zh-CN" altLang="en-US" dirty="0">
                <a:solidFill>
                  <a:srgbClr val="04440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要存储一棵二叉树，需存储其所有结点的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数据信息</a:t>
            </a:r>
            <a:r>
              <a:rPr lang="zh-CN" altLang="en-US" dirty="0">
                <a:solidFill>
                  <a:srgbClr val="04440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，以及其左、右孩子的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地址</a:t>
            </a:r>
            <a:r>
              <a:rPr lang="zh-CN" altLang="en-US" dirty="0">
                <a:solidFill>
                  <a:srgbClr val="04440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dirty="0">
              <a:solidFill>
                <a:srgbClr val="04440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571500" indent="-571500" algn="just" eaLnBrk="1" hangingPunct="1">
              <a:lnSpc>
                <a:spcPts val="4500"/>
              </a:lnSpc>
              <a:spcBef>
                <a:spcPts val="1800"/>
              </a:spcBef>
              <a:buClr>
                <a:schemeClr val="bg2"/>
              </a:buClr>
              <a:buSzPct val="75000"/>
              <a:buFont typeface="Wingdings" pitchFamily="2" charset="2"/>
              <a:buChar char="l"/>
              <a:defRPr/>
            </a:pPr>
            <a:r>
              <a:rPr lang="zh-CN" altLang="en-US" dirty="0">
                <a:solidFill>
                  <a:srgbClr val="04440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通常有两种存储方式：</a:t>
            </a:r>
            <a:endParaRPr lang="en-US" altLang="zh-CN" dirty="0">
              <a:solidFill>
                <a:srgbClr val="04440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314450" lvl="1" indent="-571500" algn="just" eaLnBrk="1" hangingPunct="1">
              <a:lnSpc>
                <a:spcPts val="4500"/>
              </a:lnSpc>
              <a:spcBef>
                <a:spcPts val="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顺序存储</a:t>
            </a:r>
            <a:endParaRPr lang="en-US" altLang="zh-CN" dirty="0">
              <a:solidFill>
                <a:srgbClr val="04440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314450" lvl="1" indent="-571500" algn="just" eaLnBrk="1" hangingPunct="1">
              <a:lnSpc>
                <a:spcPts val="4500"/>
              </a:lnSpc>
              <a:spcBef>
                <a:spcPts val="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链接存储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5706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335447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二叉树的顺序存储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793964" y="1380695"/>
            <a:ext cx="10687600" cy="4248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zh-CN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二叉树的</a:t>
            </a:r>
            <a:r>
              <a:rPr lang="zh-CN" altLang="en-US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顺序存储（或曰顺序存储方式，顺序存储方法）：</a:t>
            </a:r>
            <a:r>
              <a:rPr lang="en-US" altLang="zh-CN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/>
            </a:r>
            <a:br>
              <a:rPr lang="en-US" altLang="zh-CN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系指将二叉树的所有结点按</a:t>
            </a:r>
            <a:r>
              <a:rPr lang="zh-CN" altLang="en-US" sz="3200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层次顺序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存放在</a:t>
            </a:r>
            <a:r>
              <a:rPr lang="zh-CN" altLang="en-US" sz="3200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一块地址连续的存储空间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中，同时要反映出二叉树中</a:t>
            </a:r>
            <a:r>
              <a:rPr lang="zh-CN" altLang="en-US" sz="3200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结点间的逻辑关系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631817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218150" y="1333452"/>
            <a:ext cx="10009032" cy="48974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  <a:buFont typeface="Wingdings" panose="05000000000000000000" pitchFamily="2" charset="2"/>
              <a:buChar char="l"/>
            </a:pP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对于任一完全二叉树 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T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zh-CN" altLang="en-US" sz="3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结点的层次顺序反映了其结构，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可按</a:t>
            </a:r>
            <a:r>
              <a:rPr lang="zh-CN" altLang="en-US" sz="30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层次顺序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给出其结点编号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——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这就是 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T 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的顺序存储方式，</a:t>
            </a:r>
            <a:r>
              <a:rPr lang="zh-CN" altLang="en-US" sz="3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结点编号恰好反映了 </a:t>
            </a:r>
            <a:r>
              <a:rPr lang="en-US" altLang="zh-CN" sz="3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T </a:t>
            </a:r>
            <a:r>
              <a:rPr lang="zh-CN" altLang="en-US" sz="3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结点间的逻辑关系。</a:t>
            </a:r>
            <a:endParaRPr lang="en-US" altLang="zh-CN" sz="3000" b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just">
              <a:lnSpc>
                <a:spcPct val="110000"/>
              </a:lnSpc>
              <a:buFont typeface="Wingdings" panose="05000000000000000000" pitchFamily="2" charset="2"/>
              <a:buChar char="l"/>
            </a:pP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若对</a:t>
            </a:r>
            <a:r>
              <a:rPr lang="zh-CN" altLang="en-US" sz="30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完全二叉树 </a:t>
            </a:r>
            <a:r>
              <a:rPr lang="en-US" altLang="zh-CN" sz="30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T 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之结点按</a:t>
            </a:r>
            <a:r>
              <a:rPr lang="zh-CN" altLang="en-US" sz="30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层次顺序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编号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, 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则可用一维数组 </a:t>
            </a:r>
            <a:r>
              <a:rPr lang="en-US" altLang="zh-CN" sz="3000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A 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对其进行存储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, </a:t>
            </a:r>
            <a:r>
              <a:rPr lang="en-US" altLang="zh-CN" sz="30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en-US" altLang="zh-CN" sz="3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[</a:t>
            </a:r>
            <a:r>
              <a:rPr lang="en-US" altLang="zh-CN" sz="30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i</a:t>
            </a:r>
            <a:r>
              <a:rPr lang="en-US" altLang="zh-CN" sz="3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] </a:t>
            </a:r>
            <a:r>
              <a: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存储 </a:t>
            </a:r>
            <a:r>
              <a:rPr lang="en-US" altLang="zh-CN" sz="3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T </a:t>
            </a:r>
            <a:r>
              <a: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中编号为 </a:t>
            </a:r>
            <a:r>
              <a:rPr lang="en-US" altLang="zh-CN" sz="30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i</a:t>
            </a:r>
            <a:r>
              <a:rPr lang="en-US" altLang="zh-CN" sz="30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的结点，其中</a:t>
            </a:r>
            <a:r>
              <a:rPr lang="en-US" altLang="zh-CN" sz="30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en-US" altLang="zh-CN" sz="3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[1]</a:t>
            </a:r>
            <a:r>
              <a: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存储 </a:t>
            </a:r>
            <a:r>
              <a:rPr lang="en-US" altLang="zh-CN" sz="3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T </a:t>
            </a:r>
            <a:r>
              <a: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的根结点；若结点 </a:t>
            </a:r>
            <a:r>
              <a:rPr lang="en-US" altLang="zh-CN" sz="30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en-US" altLang="zh-CN" sz="3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[</a:t>
            </a:r>
            <a:r>
              <a:rPr lang="en-US" altLang="zh-CN" sz="30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i</a:t>
            </a:r>
            <a:r>
              <a:rPr lang="en-US" altLang="zh-CN" sz="3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] </a:t>
            </a:r>
            <a:r>
              <a: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的有左孩子，则其存放在 </a:t>
            </a:r>
            <a:r>
              <a:rPr lang="en-US" altLang="zh-CN" sz="30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en-US" altLang="zh-CN" sz="3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[2</a:t>
            </a:r>
            <a:r>
              <a:rPr lang="en-US" altLang="zh-CN" sz="30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i</a:t>
            </a:r>
            <a:r>
              <a:rPr lang="en-US" altLang="zh-CN" sz="3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] </a:t>
            </a:r>
            <a:r>
              <a: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处；若结点</a:t>
            </a:r>
            <a:r>
              <a:rPr lang="en-US" altLang="zh-CN" sz="30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en-US" altLang="zh-CN" sz="3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[</a:t>
            </a:r>
            <a:r>
              <a:rPr lang="en-US" altLang="zh-CN" sz="30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i</a:t>
            </a:r>
            <a:r>
              <a:rPr lang="en-US" altLang="zh-CN" sz="3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]</a:t>
            </a:r>
            <a:r>
              <a: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有右孩子，则其存放在 </a:t>
            </a:r>
            <a:r>
              <a:rPr lang="en-US" altLang="zh-CN" sz="30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en-US" altLang="zh-CN" sz="3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[</a:t>
            </a:r>
            <a:r>
              <a:rPr lang="en-US" altLang="zh-CN" sz="30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2i</a:t>
            </a:r>
            <a:r>
              <a:rPr lang="en-US" altLang="zh-CN" sz="3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</a:t>
            </a:r>
            <a:r>
              <a:rPr lang="en-US" altLang="zh-CN" sz="3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1] </a:t>
            </a:r>
            <a:r>
              <a: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处</a:t>
            </a:r>
            <a:r>
              <a:rPr lang="en-US" altLang="zh-CN" sz="3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275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2649600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顺序存储结构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3310645" y="5303419"/>
            <a:ext cx="5278437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ts val="3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图</a:t>
            </a:r>
            <a:r>
              <a:rPr lang="en-US" altLang="zh-CN" sz="2400" dirty="0">
                <a:latin typeface="Times New Roman" panose="02020603050405020304" pitchFamily="18" charset="0"/>
              </a:rPr>
              <a:t>   </a:t>
            </a:r>
            <a:r>
              <a:rPr lang="zh-CN" altLang="en-US" sz="2400" dirty="0">
                <a:latin typeface="Times New Roman" panose="02020603050405020304" pitchFamily="18" charset="0"/>
              </a:rPr>
              <a:t>完全二叉树的顺序存储结构</a:t>
            </a:r>
          </a:p>
        </p:txBody>
      </p:sp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6168145" y="4481094"/>
            <a:ext cx="3679825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ts val="3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(b)  </a:t>
            </a:r>
            <a:r>
              <a:rPr lang="zh-CN" altLang="en-US" sz="2400" dirty="0">
                <a:latin typeface="Times New Roman" panose="02020603050405020304" pitchFamily="18" charset="0"/>
              </a:rPr>
              <a:t>图</a:t>
            </a:r>
            <a:r>
              <a:rPr lang="en-US" altLang="zh-CN" sz="2400" dirty="0">
                <a:latin typeface="Times New Roman" panose="02020603050405020304" pitchFamily="18" charset="0"/>
              </a:rPr>
              <a:t>(a)</a:t>
            </a:r>
            <a:r>
              <a:rPr lang="zh-CN" altLang="en-US" sz="2400" dirty="0">
                <a:latin typeface="Times New Roman" panose="02020603050405020304" pitchFamily="18" charset="0"/>
              </a:rPr>
              <a:t>的顺序存储结构</a:t>
            </a:r>
          </a:p>
        </p:txBody>
      </p:sp>
      <p:sp>
        <p:nvSpPr>
          <p:cNvPr id="5" name="Text Box 15"/>
          <p:cNvSpPr txBox="1">
            <a:spLocks noChangeArrowheads="1"/>
          </p:cNvSpPr>
          <p:nvPr/>
        </p:nvSpPr>
        <p:spPr bwMode="auto">
          <a:xfrm>
            <a:off x="3910720" y="1504532"/>
            <a:ext cx="179387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6" name="Line 16"/>
          <p:cNvSpPr>
            <a:spLocks noChangeShapeType="1"/>
          </p:cNvSpPr>
          <p:nvPr/>
        </p:nvSpPr>
        <p:spPr bwMode="auto">
          <a:xfrm flipH="1">
            <a:off x="1788232" y="1691857"/>
            <a:ext cx="1870075" cy="23685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Line 17"/>
          <p:cNvSpPr>
            <a:spLocks noChangeShapeType="1"/>
          </p:cNvSpPr>
          <p:nvPr/>
        </p:nvSpPr>
        <p:spPr bwMode="auto">
          <a:xfrm>
            <a:off x="3780545" y="1877594"/>
            <a:ext cx="542925" cy="7302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Text Box 18"/>
          <p:cNvSpPr txBox="1">
            <a:spLocks noChangeArrowheads="1"/>
          </p:cNvSpPr>
          <p:nvPr/>
        </p:nvSpPr>
        <p:spPr bwMode="auto">
          <a:xfrm>
            <a:off x="1648532" y="4535069"/>
            <a:ext cx="37909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8000"/>
              </a:lnSpc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(a) 5</a:t>
            </a:r>
            <a:r>
              <a:rPr lang="zh-CN" altLang="en-US" sz="2400">
                <a:latin typeface="Times New Roman" panose="02020603050405020304" pitchFamily="18" charset="0"/>
              </a:rPr>
              <a:t>个结点的完全二叉树</a:t>
            </a:r>
          </a:p>
        </p:txBody>
      </p:sp>
      <p:sp>
        <p:nvSpPr>
          <p:cNvPr id="9" name="Oval 19"/>
          <p:cNvSpPr>
            <a:spLocks noChangeArrowheads="1"/>
          </p:cNvSpPr>
          <p:nvPr/>
        </p:nvSpPr>
        <p:spPr bwMode="auto">
          <a:xfrm>
            <a:off x="4266320" y="2495132"/>
            <a:ext cx="387350" cy="690562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700">
                <a:latin typeface="Times New Roman" panose="02020603050405020304" pitchFamily="18" charset="0"/>
              </a:rPr>
              <a:t>E</a:t>
            </a:r>
          </a:p>
        </p:txBody>
      </p:sp>
      <p:sp>
        <p:nvSpPr>
          <p:cNvPr id="10" name="Oval 20"/>
          <p:cNvSpPr>
            <a:spLocks noChangeArrowheads="1"/>
          </p:cNvSpPr>
          <p:nvPr/>
        </p:nvSpPr>
        <p:spPr bwMode="auto">
          <a:xfrm>
            <a:off x="2545470" y="2490369"/>
            <a:ext cx="387350" cy="692150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700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11" name="Oval 21"/>
          <p:cNvSpPr>
            <a:spLocks noChangeArrowheads="1"/>
          </p:cNvSpPr>
          <p:nvPr/>
        </p:nvSpPr>
        <p:spPr bwMode="auto">
          <a:xfrm>
            <a:off x="3439232" y="1364832"/>
            <a:ext cx="385763" cy="685800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700"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12" name="Oval 22"/>
          <p:cNvSpPr>
            <a:spLocks noChangeArrowheads="1"/>
          </p:cNvSpPr>
          <p:nvPr/>
        </p:nvSpPr>
        <p:spPr bwMode="auto">
          <a:xfrm>
            <a:off x="1517564" y="3750844"/>
            <a:ext cx="385762" cy="687388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700" dirty="0"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13" name="Oval 23"/>
          <p:cNvSpPr>
            <a:spLocks noChangeArrowheads="1"/>
          </p:cNvSpPr>
          <p:nvPr/>
        </p:nvSpPr>
        <p:spPr bwMode="auto">
          <a:xfrm>
            <a:off x="3355095" y="3742907"/>
            <a:ext cx="388937" cy="684212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700"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14" name="Text Box 24"/>
          <p:cNvSpPr txBox="1">
            <a:spLocks noChangeArrowheads="1"/>
          </p:cNvSpPr>
          <p:nvPr/>
        </p:nvSpPr>
        <p:spPr bwMode="auto">
          <a:xfrm>
            <a:off x="3018545" y="2639594"/>
            <a:ext cx="165100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5" name="Text Box 25"/>
          <p:cNvSpPr txBox="1">
            <a:spLocks noChangeArrowheads="1"/>
          </p:cNvSpPr>
          <p:nvPr/>
        </p:nvSpPr>
        <p:spPr bwMode="auto">
          <a:xfrm>
            <a:off x="4740982" y="2625307"/>
            <a:ext cx="1857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16" name="Text Box 26"/>
          <p:cNvSpPr txBox="1">
            <a:spLocks noChangeArrowheads="1"/>
          </p:cNvSpPr>
          <p:nvPr/>
        </p:nvSpPr>
        <p:spPr bwMode="auto">
          <a:xfrm>
            <a:off x="2018420" y="3934994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17" name="Text Box 27"/>
          <p:cNvSpPr txBox="1">
            <a:spLocks noChangeArrowheads="1"/>
          </p:cNvSpPr>
          <p:nvPr/>
        </p:nvSpPr>
        <p:spPr bwMode="auto">
          <a:xfrm>
            <a:off x="3829757" y="3873082"/>
            <a:ext cx="185738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18" name="Line 28"/>
          <p:cNvSpPr>
            <a:spLocks noChangeShapeType="1"/>
          </p:cNvSpPr>
          <p:nvPr/>
        </p:nvSpPr>
        <p:spPr bwMode="auto">
          <a:xfrm>
            <a:off x="2896307" y="3076157"/>
            <a:ext cx="520700" cy="7731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9" name="Group 1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9695128"/>
              </p:ext>
            </p:extLst>
          </p:nvPr>
        </p:nvGraphicFramePr>
        <p:xfrm>
          <a:off x="5399795" y="2812632"/>
          <a:ext cx="4932362" cy="793750"/>
        </p:xfrm>
        <a:graphic>
          <a:graphicData uri="http://schemas.openxmlformats.org/drawingml/2006/table">
            <a:tbl>
              <a:tblPr/>
              <a:tblGrid>
                <a:gridCol w="985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7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58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7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58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93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4440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rgbClr val="04440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rgbClr val="04440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4440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rgbClr val="04440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0" name="Group 119"/>
          <p:cNvGrpSpPr>
            <a:grpSpLocks/>
          </p:cNvGrpSpPr>
          <p:nvPr/>
        </p:nvGrpSpPr>
        <p:grpSpPr bwMode="auto">
          <a:xfrm>
            <a:off x="5518857" y="3746082"/>
            <a:ext cx="4659313" cy="363537"/>
            <a:chOff x="2642" y="2481"/>
            <a:chExt cx="2935" cy="229"/>
          </a:xfrm>
        </p:grpSpPr>
        <p:sp>
          <p:nvSpPr>
            <p:cNvPr id="21" name="Rectangle 12"/>
            <p:cNvSpPr>
              <a:spLocks noChangeArrowheads="1"/>
            </p:cNvSpPr>
            <p:nvPr/>
          </p:nvSpPr>
          <p:spPr bwMode="auto">
            <a:xfrm>
              <a:off x="2642" y="2484"/>
              <a:ext cx="454" cy="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72000"/>
                </a:lnSpc>
                <a:buFont typeface="Wingdings" panose="05000000000000000000" pitchFamily="2" charset="2"/>
                <a:buNone/>
              </a:pPr>
              <a:r>
                <a:rPr lang="en-US" altLang="zh-CN" sz="2900">
                  <a:latin typeface="Times New Roman" panose="02020603050405020304" pitchFamily="18" charset="0"/>
                </a:rPr>
                <a:t>A[1]</a:t>
              </a:r>
            </a:p>
          </p:txBody>
        </p:sp>
        <p:sp>
          <p:nvSpPr>
            <p:cNvPr id="22" name="Rectangle 111"/>
            <p:cNvSpPr>
              <a:spLocks noChangeArrowheads="1"/>
            </p:cNvSpPr>
            <p:nvPr/>
          </p:nvSpPr>
          <p:spPr bwMode="auto">
            <a:xfrm>
              <a:off x="3270" y="2484"/>
              <a:ext cx="454" cy="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72000"/>
                </a:lnSpc>
                <a:buFont typeface="Wingdings" panose="05000000000000000000" pitchFamily="2" charset="2"/>
                <a:buNone/>
              </a:pPr>
              <a:r>
                <a:rPr lang="en-US" altLang="zh-CN" sz="2900">
                  <a:latin typeface="Times New Roman" panose="02020603050405020304" pitchFamily="18" charset="0"/>
                </a:rPr>
                <a:t>A[2]</a:t>
              </a:r>
            </a:p>
          </p:txBody>
        </p:sp>
        <p:sp>
          <p:nvSpPr>
            <p:cNvPr id="23" name="Rectangle 113"/>
            <p:cNvSpPr>
              <a:spLocks noChangeArrowheads="1"/>
            </p:cNvSpPr>
            <p:nvPr/>
          </p:nvSpPr>
          <p:spPr bwMode="auto">
            <a:xfrm>
              <a:off x="3885" y="2481"/>
              <a:ext cx="454" cy="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72000"/>
                </a:lnSpc>
                <a:buFont typeface="Wingdings" panose="05000000000000000000" pitchFamily="2" charset="2"/>
                <a:buNone/>
              </a:pPr>
              <a:r>
                <a:rPr lang="en-US" altLang="zh-CN" sz="2900">
                  <a:latin typeface="Times New Roman" panose="02020603050405020304" pitchFamily="18" charset="0"/>
                </a:rPr>
                <a:t>A[3]</a:t>
              </a:r>
            </a:p>
          </p:txBody>
        </p:sp>
        <p:sp>
          <p:nvSpPr>
            <p:cNvPr id="24" name="Rectangle 114"/>
            <p:cNvSpPr>
              <a:spLocks noChangeArrowheads="1"/>
            </p:cNvSpPr>
            <p:nvPr/>
          </p:nvSpPr>
          <p:spPr bwMode="auto">
            <a:xfrm>
              <a:off x="4510" y="2484"/>
              <a:ext cx="454" cy="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72000"/>
                </a:lnSpc>
                <a:buFont typeface="Wingdings" panose="05000000000000000000" pitchFamily="2" charset="2"/>
                <a:buNone/>
              </a:pPr>
              <a:r>
                <a:rPr lang="en-US" altLang="zh-CN" sz="2900">
                  <a:latin typeface="Times New Roman" panose="02020603050405020304" pitchFamily="18" charset="0"/>
                </a:rPr>
                <a:t>A[4]</a:t>
              </a:r>
            </a:p>
          </p:txBody>
        </p:sp>
        <p:sp>
          <p:nvSpPr>
            <p:cNvPr id="25" name="Rectangle 115"/>
            <p:cNvSpPr>
              <a:spLocks noChangeArrowheads="1"/>
            </p:cNvSpPr>
            <p:nvPr/>
          </p:nvSpPr>
          <p:spPr bwMode="auto">
            <a:xfrm>
              <a:off x="5123" y="2484"/>
              <a:ext cx="454" cy="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72000"/>
                </a:lnSpc>
                <a:buFont typeface="Wingdings" panose="05000000000000000000" pitchFamily="2" charset="2"/>
                <a:buNone/>
              </a:pPr>
              <a:r>
                <a:rPr lang="en-US" altLang="zh-CN" sz="2900">
                  <a:latin typeface="Times New Roman" panose="02020603050405020304" pitchFamily="18" charset="0"/>
                </a:rPr>
                <a:t>A[5]</a:t>
              </a:r>
            </a:p>
          </p:txBody>
        </p:sp>
      </p:grpSp>
      <p:grpSp>
        <p:nvGrpSpPr>
          <p:cNvPr id="26" name="组合 11"/>
          <p:cNvGrpSpPr>
            <a:grpSpLocks/>
          </p:cNvGrpSpPr>
          <p:nvPr/>
        </p:nvGrpSpPr>
        <p:grpSpPr bwMode="auto">
          <a:xfrm>
            <a:off x="5858582" y="2242719"/>
            <a:ext cx="1038225" cy="592138"/>
            <a:chOff x="4533271" y="2435226"/>
            <a:chExt cx="1039482" cy="591344"/>
          </a:xfrm>
        </p:grpSpPr>
        <p:cxnSp>
          <p:nvCxnSpPr>
            <p:cNvPr id="27" name="直接连接符 2"/>
            <p:cNvCxnSpPr>
              <a:cxnSpLocks noChangeShapeType="1"/>
            </p:cNvCxnSpPr>
            <p:nvPr/>
          </p:nvCxnSpPr>
          <p:spPr bwMode="auto">
            <a:xfrm flipV="1">
              <a:off x="4554537" y="2435226"/>
              <a:ext cx="0" cy="591344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直接连接符 4"/>
            <p:cNvCxnSpPr>
              <a:cxnSpLocks noChangeShapeType="1"/>
            </p:cNvCxnSpPr>
            <p:nvPr/>
          </p:nvCxnSpPr>
          <p:spPr bwMode="auto">
            <a:xfrm>
              <a:off x="4533271" y="2435226"/>
              <a:ext cx="1039482" cy="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直接箭头连接符 6"/>
            <p:cNvCxnSpPr>
              <a:cxnSpLocks noChangeShapeType="1"/>
            </p:cNvCxnSpPr>
            <p:nvPr/>
          </p:nvCxnSpPr>
          <p:spPr bwMode="auto">
            <a:xfrm>
              <a:off x="5551487" y="2435226"/>
              <a:ext cx="0" cy="591344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30" name="直接连接符 38"/>
          <p:cNvCxnSpPr>
            <a:cxnSpLocks noChangeShapeType="1"/>
          </p:cNvCxnSpPr>
          <p:nvPr/>
        </p:nvCxnSpPr>
        <p:spPr bwMode="auto">
          <a:xfrm flipV="1">
            <a:off x="5695070" y="1963319"/>
            <a:ext cx="0" cy="831850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直接连接符 39"/>
          <p:cNvCxnSpPr>
            <a:cxnSpLocks noChangeShapeType="1"/>
          </p:cNvCxnSpPr>
          <p:nvPr/>
        </p:nvCxnSpPr>
        <p:spPr bwMode="auto">
          <a:xfrm>
            <a:off x="5669670" y="1963319"/>
            <a:ext cx="2197100" cy="0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直接箭头连接符 40"/>
          <p:cNvCxnSpPr>
            <a:cxnSpLocks noChangeShapeType="1"/>
          </p:cNvCxnSpPr>
          <p:nvPr/>
        </p:nvCxnSpPr>
        <p:spPr bwMode="auto">
          <a:xfrm>
            <a:off x="7855657" y="1963319"/>
            <a:ext cx="0" cy="83185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45180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858791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例</a:t>
            </a:r>
          </a:p>
        </p:txBody>
      </p:sp>
      <p:sp>
        <p:nvSpPr>
          <p:cNvPr id="3" name="TextBox 7"/>
          <p:cNvSpPr txBox="1">
            <a:spLocks noChangeArrowheads="1"/>
          </p:cNvSpPr>
          <p:nvPr/>
        </p:nvSpPr>
        <p:spPr bwMode="auto">
          <a:xfrm>
            <a:off x="1971102" y="157150"/>
            <a:ext cx="8969375" cy="5153025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endParaRPr lang="en-US" altLang="zh-CN">
              <a:solidFill>
                <a:srgbClr val="FFFF00"/>
              </a:solidFill>
              <a:latin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>
              <a:solidFill>
                <a:srgbClr val="FFFF00"/>
              </a:solidFill>
              <a:latin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>
              <a:solidFill>
                <a:srgbClr val="FFFF00"/>
              </a:solidFill>
              <a:latin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>
              <a:solidFill>
                <a:srgbClr val="FFFF00"/>
              </a:solidFill>
              <a:latin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>
              <a:solidFill>
                <a:srgbClr val="FFFF00"/>
              </a:solidFill>
              <a:latin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>
              <a:solidFill>
                <a:srgbClr val="FFFF00"/>
              </a:solidFill>
              <a:latin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800">
              <a:solidFill>
                <a:srgbClr val="FFFF00"/>
              </a:solidFill>
              <a:latin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800">
              <a:solidFill>
                <a:srgbClr val="FFFF00"/>
              </a:solidFill>
              <a:latin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800">
              <a:solidFill>
                <a:srgbClr val="FFFF00"/>
              </a:solidFill>
              <a:latin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800">
              <a:solidFill>
                <a:srgbClr val="FFFF00"/>
              </a:solidFill>
              <a:latin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800">
              <a:solidFill>
                <a:srgbClr val="FFFF00"/>
              </a:solidFill>
              <a:latin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800">
              <a:solidFill>
                <a:srgbClr val="FFFF00"/>
              </a:solidFill>
              <a:latin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800">
              <a:solidFill>
                <a:srgbClr val="FFFF00"/>
              </a:solidFill>
              <a:latin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80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4" name="Group 2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6627018"/>
              </p:ext>
            </p:extLst>
          </p:nvPr>
        </p:nvGraphicFramePr>
        <p:xfrm>
          <a:off x="2231452" y="5346688"/>
          <a:ext cx="8502650" cy="993775"/>
        </p:xfrm>
        <a:graphic>
          <a:graphicData uri="http://schemas.openxmlformats.org/drawingml/2006/table">
            <a:tbl>
              <a:tblPr/>
              <a:tblGrid>
                <a:gridCol w="1692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1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10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10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10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10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10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103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810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8103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969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4440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结点值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4440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31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4440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23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4440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12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4440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66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4440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94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4440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17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4440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5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4440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70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4440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62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4440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49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8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结点编号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5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6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7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8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10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" name="组合 8"/>
          <p:cNvGrpSpPr>
            <a:grpSpLocks/>
          </p:cNvGrpSpPr>
          <p:nvPr/>
        </p:nvGrpSpPr>
        <p:grpSpPr bwMode="auto">
          <a:xfrm>
            <a:off x="2850577" y="492113"/>
            <a:ext cx="6877050" cy="4224337"/>
            <a:chOff x="945980" y="471143"/>
            <a:chExt cx="6876763" cy="4224224"/>
          </a:xfrm>
        </p:grpSpPr>
        <p:sp>
          <p:nvSpPr>
            <p:cNvPr id="6" name="TextBox 3"/>
            <p:cNvSpPr txBox="1">
              <a:spLocks noChangeArrowheads="1"/>
            </p:cNvSpPr>
            <p:nvPr/>
          </p:nvSpPr>
          <p:spPr bwMode="auto">
            <a:xfrm>
              <a:off x="3185739" y="4344184"/>
              <a:ext cx="415515" cy="320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ts val="25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500">
                  <a:solidFill>
                    <a:srgbClr val="FF0000"/>
                  </a:solidFill>
                  <a:latin typeface="Times New Roman" panose="02020603050405020304" pitchFamily="18" charset="0"/>
                </a:rPr>
                <a:t>10</a:t>
              </a:r>
              <a:endParaRPr lang="zh-CN" altLang="en-US" sz="25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7" name="组合 6"/>
            <p:cNvGrpSpPr>
              <a:grpSpLocks/>
            </p:cNvGrpSpPr>
            <p:nvPr/>
          </p:nvGrpSpPr>
          <p:grpSpPr bwMode="auto">
            <a:xfrm>
              <a:off x="945980" y="471143"/>
              <a:ext cx="6876763" cy="3841142"/>
              <a:chOff x="945980" y="566840"/>
              <a:chExt cx="6876763" cy="3841142"/>
            </a:xfrm>
          </p:grpSpPr>
          <p:grpSp>
            <p:nvGrpSpPr>
              <p:cNvPr id="10" name="组合 4"/>
              <p:cNvGrpSpPr>
                <a:grpSpLocks/>
              </p:cNvGrpSpPr>
              <p:nvPr/>
            </p:nvGrpSpPr>
            <p:grpSpPr bwMode="auto">
              <a:xfrm>
                <a:off x="1433663" y="2685211"/>
                <a:ext cx="956116" cy="615377"/>
                <a:chOff x="1433663" y="2685211"/>
                <a:chExt cx="956116" cy="615377"/>
              </a:xfrm>
            </p:grpSpPr>
            <p:sp>
              <p:nvSpPr>
                <p:cNvPr id="52" name="AutoShape 63"/>
                <p:cNvSpPr>
                  <a:spLocks noChangeArrowheads="1"/>
                </p:cNvSpPr>
                <p:nvPr/>
              </p:nvSpPr>
              <p:spPr bwMode="auto">
                <a:xfrm>
                  <a:off x="1433663" y="2685211"/>
                  <a:ext cx="956116" cy="615377"/>
                </a:xfrm>
                <a:prstGeom prst="flowChartConnector">
                  <a:avLst/>
                </a:prstGeom>
                <a:solidFill>
                  <a:srgbClr val="FFCCFF"/>
                </a:solidFill>
                <a:ln w="38100">
                  <a:solidFill>
                    <a:srgbClr val="46686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Ø"/>
                    <a:defRPr sz="36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ü"/>
                    <a:defRPr sz="32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FF"/>
                    </a:buClr>
                    <a:buFont typeface="Wingdings" panose="05000000000000000000" pitchFamily="2" charset="2"/>
                    <a:buChar char="¶"/>
                    <a:defRPr sz="28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Wingdings" panose="05000000000000000000" pitchFamily="2" charset="2"/>
                    <a:buNone/>
                  </a:pPr>
                  <a:endParaRPr lang="zh-CN" altLang="en-US">
                    <a:solidFill>
                      <a:srgbClr val="FFFF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" name="Text Box 64"/>
                <p:cNvSpPr txBox="1">
                  <a:spLocks noChangeArrowheads="1"/>
                </p:cNvSpPr>
                <p:nvPr/>
              </p:nvSpPr>
              <p:spPr bwMode="auto">
                <a:xfrm>
                  <a:off x="1639003" y="2803611"/>
                  <a:ext cx="534740" cy="35907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0" cap="sq">
                      <a:solidFill>
                        <a:srgbClr val="993366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Ø"/>
                    <a:defRPr sz="36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ü"/>
                    <a:defRPr sz="32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FF"/>
                    </a:buClr>
                    <a:buFont typeface="Wingdings" panose="05000000000000000000" pitchFamily="2" charset="2"/>
                    <a:buChar char="¶"/>
                    <a:defRPr sz="28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ts val="28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幼圆" panose="02010509060101010101" pitchFamily="49" charset="-122"/>
                    </a:rPr>
                    <a:t>66</a:t>
                  </a:r>
                </a:p>
              </p:txBody>
            </p:sp>
          </p:grpSp>
          <p:grpSp>
            <p:nvGrpSpPr>
              <p:cNvPr id="11" name="组合 5"/>
              <p:cNvGrpSpPr>
                <a:grpSpLocks/>
              </p:cNvGrpSpPr>
              <p:nvPr/>
            </p:nvGrpSpPr>
            <p:grpSpPr bwMode="auto">
              <a:xfrm>
                <a:off x="945980" y="566840"/>
                <a:ext cx="6876763" cy="3841142"/>
                <a:chOff x="945980" y="566840"/>
                <a:chExt cx="6876763" cy="3841142"/>
              </a:xfrm>
            </p:grpSpPr>
            <p:sp>
              <p:nvSpPr>
                <p:cNvPr id="19" name="Line 36"/>
                <p:cNvSpPr>
                  <a:spLocks noChangeShapeType="1"/>
                </p:cNvSpPr>
                <p:nvPr/>
              </p:nvSpPr>
              <p:spPr bwMode="auto">
                <a:xfrm>
                  <a:off x="2160910" y="3256632"/>
                  <a:ext cx="340095" cy="611123"/>
                </a:xfrm>
                <a:prstGeom prst="line">
                  <a:avLst/>
                </a:prstGeom>
                <a:noFill/>
                <a:ln w="28575" cap="sq">
                  <a:solidFill>
                    <a:srgbClr val="466861"/>
                  </a:solidFill>
                  <a:round/>
                  <a:headEnd type="none" w="sm" len="sm"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/>
                <a:lstStyle/>
                <a:p>
                  <a:endParaRPr lang="zh-CN" altLang="en-US"/>
                </a:p>
              </p:txBody>
            </p:sp>
            <p:sp>
              <p:nvSpPr>
                <p:cNvPr id="20" name="AutoShape 22"/>
                <p:cNvSpPr>
                  <a:spLocks noChangeArrowheads="1"/>
                </p:cNvSpPr>
                <p:nvPr/>
              </p:nvSpPr>
              <p:spPr bwMode="auto">
                <a:xfrm>
                  <a:off x="2000488" y="3857784"/>
                  <a:ext cx="857724" cy="550198"/>
                </a:xfrm>
                <a:prstGeom prst="flowChartConnector">
                  <a:avLst/>
                </a:prstGeom>
                <a:solidFill>
                  <a:srgbClr val="FFCCFF"/>
                </a:solidFill>
                <a:ln w="38100">
                  <a:solidFill>
                    <a:srgbClr val="46686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Ø"/>
                    <a:defRPr sz="36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ü"/>
                    <a:defRPr sz="32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FF"/>
                    </a:buClr>
                    <a:buFont typeface="Wingdings" panose="05000000000000000000" pitchFamily="2" charset="2"/>
                    <a:buChar char="¶"/>
                    <a:defRPr sz="28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Wingdings" panose="05000000000000000000" pitchFamily="2" charset="2"/>
                    <a:buNone/>
                  </a:pPr>
                  <a:endParaRPr lang="zh-CN" altLang="en-US">
                    <a:solidFill>
                      <a:srgbClr val="FFFF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1" name="AutoShape 25"/>
                <p:cNvSpPr>
                  <a:spLocks noChangeArrowheads="1"/>
                </p:cNvSpPr>
                <p:nvPr/>
              </p:nvSpPr>
              <p:spPr bwMode="auto">
                <a:xfrm>
                  <a:off x="945980" y="3879099"/>
                  <a:ext cx="857724" cy="527770"/>
                </a:xfrm>
                <a:prstGeom prst="flowChartConnector">
                  <a:avLst/>
                </a:prstGeom>
                <a:solidFill>
                  <a:srgbClr val="FFCCFF"/>
                </a:solidFill>
                <a:ln w="38100">
                  <a:solidFill>
                    <a:srgbClr val="46686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Ø"/>
                    <a:defRPr sz="36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ü"/>
                    <a:defRPr sz="32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FF"/>
                    </a:buClr>
                    <a:buFont typeface="Wingdings" panose="05000000000000000000" pitchFamily="2" charset="2"/>
                    <a:buChar char="¶"/>
                    <a:defRPr sz="28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Wingdings" panose="05000000000000000000" pitchFamily="2" charset="2"/>
                    <a:buNone/>
                  </a:pPr>
                  <a:endParaRPr lang="zh-CN" altLang="en-US">
                    <a:solidFill>
                      <a:srgbClr val="FFFF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2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3179056" y="1095724"/>
                  <a:ext cx="1197819" cy="564332"/>
                </a:xfrm>
                <a:prstGeom prst="line">
                  <a:avLst/>
                </a:prstGeom>
                <a:noFill/>
                <a:ln w="28575" cap="sq">
                  <a:solidFill>
                    <a:srgbClr val="466861"/>
                  </a:solidFill>
                  <a:round/>
                  <a:headEnd type="none" w="sm" len="sm"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/>
                <a:lstStyle/>
                <a:p>
                  <a:endParaRPr lang="zh-CN" altLang="en-US"/>
                </a:p>
              </p:txBody>
            </p:sp>
            <p:sp>
              <p:nvSpPr>
                <p:cNvPr id="23" name="Line 28"/>
                <p:cNvSpPr>
                  <a:spLocks noChangeShapeType="1"/>
                </p:cNvSpPr>
                <p:nvPr/>
              </p:nvSpPr>
              <p:spPr bwMode="auto">
                <a:xfrm>
                  <a:off x="5039953" y="1085798"/>
                  <a:ext cx="1195680" cy="574257"/>
                </a:xfrm>
                <a:prstGeom prst="line">
                  <a:avLst/>
                </a:prstGeom>
                <a:noFill/>
                <a:ln w="28575" cap="sq">
                  <a:solidFill>
                    <a:srgbClr val="466861"/>
                  </a:solidFill>
                  <a:round/>
                  <a:headEnd type="none" w="sm" len="sm"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/>
                <a:lstStyle/>
                <a:p>
                  <a:endParaRPr lang="zh-CN" altLang="en-US"/>
                </a:p>
              </p:txBody>
            </p:sp>
            <p:sp>
              <p:nvSpPr>
                <p:cNvPr id="24" name="AutoShape 30"/>
                <p:cNvSpPr>
                  <a:spLocks noChangeArrowheads="1"/>
                </p:cNvSpPr>
                <p:nvPr/>
              </p:nvSpPr>
              <p:spPr bwMode="auto">
                <a:xfrm>
                  <a:off x="2984411" y="3846441"/>
                  <a:ext cx="857724" cy="550198"/>
                </a:xfrm>
                <a:prstGeom prst="flowChartConnector">
                  <a:avLst/>
                </a:prstGeom>
                <a:solidFill>
                  <a:srgbClr val="FFCCFF"/>
                </a:solidFill>
                <a:ln w="38100">
                  <a:solidFill>
                    <a:srgbClr val="46686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Ø"/>
                    <a:defRPr sz="36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ü"/>
                    <a:defRPr sz="32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FF"/>
                    </a:buClr>
                    <a:buFont typeface="Wingdings" panose="05000000000000000000" pitchFamily="2" charset="2"/>
                    <a:buChar char="¶"/>
                    <a:defRPr sz="28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Wingdings" panose="05000000000000000000" pitchFamily="2" charset="2"/>
                    <a:buNone/>
                  </a:pPr>
                  <a:endParaRPr lang="zh-CN" altLang="en-US">
                    <a:solidFill>
                      <a:srgbClr val="FFFF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5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3181257" y="3946934"/>
                  <a:ext cx="462016" cy="3718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Ø"/>
                    <a:defRPr sz="36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ü"/>
                    <a:defRPr sz="32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FF"/>
                    </a:buClr>
                    <a:buFont typeface="Wingdings" panose="05000000000000000000" pitchFamily="2" charset="2"/>
                    <a:buChar char="¶"/>
                    <a:defRPr sz="28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ts val="29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幼圆" panose="02010509060101010101" pitchFamily="49" charset="-122"/>
                    </a:rPr>
                    <a:t>49</a:t>
                  </a:r>
                </a:p>
              </p:txBody>
            </p:sp>
            <p:sp>
              <p:nvSpPr>
                <p:cNvPr id="26" name="Line 32"/>
                <p:cNvSpPr>
                  <a:spLocks noChangeShapeType="1"/>
                </p:cNvSpPr>
                <p:nvPr/>
              </p:nvSpPr>
              <p:spPr bwMode="auto">
                <a:xfrm flipH="1">
                  <a:off x="2015461" y="2170506"/>
                  <a:ext cx="630994" cy="486346"/>
                </a:xfrm>
                <a:prstGeom prst="line">
                  <a:avLst/>
                </a:prstGeom>
                <a:noFill/>
                <a:ln w="28575" cap="sq">
                  <a:solidFill>
                    <a:srgbClr val="466861"/>
                  </a:solidFill>
                  <a:round/>
                  <a:headEnd type="none" w="sm" len="sm"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/>
                <a:lstStyle/>
                <a:p>
                  <a:endParaRPr lang="zh-CN" altLang="en-US"/>
                </a:p>
              </p:txBody>
            </p:sp>
            <p:sp>
              <p:nvSpPr>
                <p:cNvPr id="27" name="Line 33"/>
                <p:cNvSpPr>
                  <a:spLocks noChangeShapeType="1"/>
                </p:cNvSpPr>
                <p:nvPr/>
              </p:nvSpPr>
              <p:spPr bwMode="auto">
                <a:xfrm>
                  <a:off x="6686954" y="2221551"/>
                  <a:ext cx="470572" cy="467913"/>
                </a:xfrm>
                <a:prstGeom prst="line">
                  <a:avLst/>
                </a:prstGeom>
                <a:noFill/>
                <a:ln w="28575" cap="sq">
                  <a:solidFill>
                    <a:srgbClr val="466861"/>
                  </a:solidFill>
                  <a:round/>
                  <a:headEnd type="none" w="sm" len="sm"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/>
                <a:lstStyle/>
                <a:p>
                  <a:endParaRPr lang="zh-CN" altLang="en-US"/>
                </a:p>
              </p:txBody>
            </p:sp>
            <p:sp>
              <p:nvSpPr>
                <p:cNvPr id="28" name="Line 34"/>
                <p:cNvSpPr>
                  <a:spLocks noChangeShapeType="1"/>
                </p:cNvSpPr>
                <p:nvPr/>
              </p:nvSpPr>
              <p:spPr bwMode="auto">
                <a:xfrm flipH="1">
                  <a:off x="5703032" y="2221551"/>
                  <a:ext cx="534741" cy="467913"/>
                </a:xfrm>
                <a:prstGeom prst="line">
                  <a:avLst/>
                </a:prstGeom>
                <a:noFill/>
                <a:ln w="28575" cap="sq">
                  <a:solidFill>
                    <a:srgbClr val="466861"/>
                  </a:solidFill>
                  <a:round/>
                  <a:headEnd type="none" w="sm" len="sm"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/>
                <a:lstStyle/>
                <a:p>
                  <a:endParaRPr lang="zh-CN" altLang="en-US"/>
                </a:p>
              </p:txBody>
            </p:sp>
            <p:sp>
              <p:nvSpPr>
                <p:cNvPr id="29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1288214" y="3236781"/>
                  <a:ext cx="337956" cy="642317"/>
                </a:xfrm>
                <a:prstGeom prst="line">
                  <a:avLst/>
                </a:prstGeom>
                <a:noFill/>
                <a:ln w="28575" cap="sq">
                  <a:solidFill>
                    <a:srgbClr val="466861"/>
                  </a:solidFill>
                  <a:round/>
                  <a:headEnd type="none" w="sm" len="sm"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/>
                <a:lstStyle/>
                <a:p>
                  <a:endParaRPr lang="zh-CN" altLang="en-US"/>
                </a:p>
              </p:txBody>
            </p:sp>
            <p:sp>
              <p:nvSpPr>
                <p:cNvPr id="30" name="Line 37"/>
                <p:cNvSpPr>
                  <a:spLocks noChangeShapeType="1"/>
                </p:cNvSpPr>
                <p:nvPr/>
              </p:nvSpPr>
              <p:spPr bwMode="auto">
                <a:xfrm>
                  <a:off x="3277449" y="2174760"/>
                  <a:ext cx="532602" cy="482092"/>
                </a:xfrm>
                <a:prstGeom prst="line">
                  <a:avLst/>
                </a:prstGeom>
                <a:noFill/>
                <a:ln w="28575" cap="sq">
                  <a:solidFill>
                    <a:srgbClr val="466861"/>
                  </a:solidFill>
                  <a:round/>
                  <a:headEnd type="none" w="sm" len="sm"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/>
                <a:lstStyle/>
                <a:p>
                  <a:endParaRPr lang="zh-CN" altLang="en-US"/>
                </a:p>
              </p:txBody>
            </p:sp>
            <p:sp>
              <p:nvSpPr>
                <p:cNvPr id="31" name="Line 38"/>
                <p:cNvSpPr>
                  <a:spLocks noChangeShapeType="1"/>
                </p:cNvSpPr>
                <p:nvPr/>
              </p:nvSpPr>
              <p:spPr bwMode="auto">
                <a:xfrm flipH="1">
                  <a:off x="3373702" y="3279319"/>
                  <a:ext cx="370040" cy="578511"/>
                </a:xfrm>
                <a:prstGeom prst="line">
                  <a:avLst/>
                </a:prstGeom>
                <a:noFill/>
                <a:ln w="28575" cap="sq">
                  <a:solidFill>
                    <a:srgbClr val="466861"/>
                  </a:solidFill>
                  <a:round/>
                  <a:headEnd type="none" w="sm" len="sm"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/>
                <a:lstStyle/>
                <a:p>
                  <a:endParaRPr lang="zh-CN" altLang="en-US"/>
                </a:p>
              </p:txBody>
            </p:sp>
            <p:grpSp>
              <p:nvGrpSpPr>
                <p:cNvPr id="32" name="Group 54"/>
                <p:cNvGrpSpPr>
                  <a:grpSpLocks/>
                </p:cNvGrpSpPr>
                <p:nvPr/>
              </p:nvGrpSpPr>
              <p:grpSpPr bwMode="auto">
                <a:xfrm>
                  <a:off x="4220731" y="566840"/>
                  <a:ext cx="956116" cy="615377"/>
                  <a:chOff x="2653" y="663"/>
                  <a:chExt cx="447" cy="434"/>
                </a:xfrm>
                <a:solidFill>
                  <a:srgbClr val="FFCCFF"/>
                </a:solidFill>
              </p:grpSpPr>
              <p:sp>
                <p:nvSpPr>
                  <p:cNvPr id="50" name="AutoShape 39"/>
                  <p:cNvSpPr>
                    <a:spLocks noChangeArrowheads="1"/>
                  </p:cNvSpPr>
                  <p:nvPr/>
                </p:nvSpPr>
                <p:spPr bwMode="auto">
                  <a:xfrm>
                    <a:off x="2653" y="663"/>
                    <a:ext cx="447" cy="434"/>
                  </a:xfrm>
                  <a:prstGeom prst="flowChartConnector">
                    <a:avLst/>
                  </a:prstGeom>
                  <a:grpFill/>
                  <a:ln w="38100">
                    <a:solidFill>
                      <a:srgbClr val="46686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0" tIns="0" rIns="0" bIns="0" anchor="ctr"/>
                  <a:lstStyle/>
                  <a:p>
                    <a:pPr eaLnBrk="1" hangingPunct="1"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itchFamily="2" charset="2"/>
                      <a:buNone/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51" name="Text Box 4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749" y="741"/>
                    <a:ext cx="250" cy="262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31750" cap="sq">
                        <a:solidFill>
                          <a:srgbClr val="993366"/>
                        </a:solidFill>
                        <a:miter lim="800000"/>
                        <a:headEnd type="none" w="sm" len="sm"/>
                        <a:tailEnd type="none" w="med" len="lg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>
                    <a:spAutoFit/>
                  </a:bodyPr>
                  <a:lstStyle>
                    <a:lvl1pPr eaLnBrk="0" hangingPunct="0">
                      <a:defRPr sz="3600" b="1">
                        <a:solidFill>
                          <a:srgbClr val="FFFF00"/>
                        </a:solidFill>
                        <a:latin typeface="Times New Roman" pitchFamily="18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 sz="3600" b="1">
                        <a:solidFill>
                          <a:srgbClr val="FFFF00"/>
                        </a:solidFill>
                        <a:latin typeface="Times New Roman" pitchFamily="18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 sz="3600" b="1">
                        <a:solidFill>
                          <a:srgbClr val="FFFF00"/>
                        </a:solidFill>
                        <a:latin typeface="Times New Roman" pitchFamily="18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 sz="3600" b="1">
                        <a:solidFill>
                          <a:srgbClr val="FFFF00"/>
                        </a:solidFill>
                        <a:latin typeface="Times New Roman" pitchFamily="18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 sz="3600" b="1">
                        <a:solidFill>
                          <a:srgbClr val="FFFF00"/>
                        </a:solidFill>
                        <a:latin typeface="Times New Roman" pitchFamily="18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SzPct val="75000"/>
                      <a:buFont typeface="Wingdings" pitchFamily="2" charset="2"/>
                      <a:defRPr sz="3600" b="1">
                        <a:solidFill>
                          <a:srgbClr val="FFFF00"/>
                        </a:solidFill>
                        <a:latin typeface="Times New Roman" pitchFamily="18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SzPct val="75000"/>
                      <a:buFont typeface="Wingdings" pitchFamily="2" charset="2"/>
                      <a:defRPr sz="3600" b="1">
                        <a:solidFill>
                          <a:srgbClr val="FFFF00"/>
                        </a:solidFill>
                        <a:latin typeface="Times New Roman" pitchFamily="18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SzPct val="75000"/>
                      <a:buFont typeface="Wingdings" pitchFamily="2" charset="2"/>
                      <a:defRPr sz="3600" b="1">
                        <a:solidFill>
                          <a:srgbClr val="FFFF00"/>
                        </a:solidFill>
                        <a:latin typeface="Times New Roman" pitchFamily="18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SzPct val="75000"/>
                      <a:buFont typeface="Wingdings" pitchFamily="2" charset="2"/>
                      <a:defRPr sz="3600" b="1">
                        <a:solidFill>
                          <a:srgbClr val="FFFF00"/>
                        </a:solidFill>
                        <a:latin typeface="Times New Roman" pitchFamily="18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>
                      <a:lnSpc>
                        <a:spcPts val="2900"/>
                      </a:lnSpc>
                      <a:defRPr/>
                    </a:pPr>
                    <a:r>
                      <a:rPr kumimoji="1" lang="en-US" altLang="zh-CN" sz="2800" dirty="0">
                        <a:solidFill>
                          <a:schemeClr val="tx1"/>
                        </a:solidFill>
                        <a:ea typeface="幼圆" pitchFamily="49" charset="-122"/>
                      </a:rPr>
                      <a:t>31</a:t>
                    </a:r>
                  </a:p>
                </p:txBody>
              </p:sp>
            </p:grpSp>
            <p:grpSp>
              <p:nvGrpSpPr>
                <p:cNvPr id="33" name="Group 55"/>
                <p:cNvGrpSpPr>
                  <a:grpSpLocks/>
                </p:cNvGrpSpPr>
                <p:nvPr/>
              </p:nvGrpSpPr>
              <p:grpSpPr bwMode="auto">
                <a:xfrm>
                  <a:off x="2458226" y="1628861"/>
                  <a:ext cx="956116" cy="615377"/>
                  <a:chOff x="2653" y="663"/>
                  <a:chExt cx="447" cy="434"/>
                </a:xfrm>
                <a:solidFill>
                  <a:srgbClr val="FFCCFF"/>
                </a:solidFill>
              </p:grpSpPr>
              <p:sp>
                <p:nvSpPr>
                  <p:cNvPr id="48" name="AutoShape 56"/>
                  <p:cNvSpPr>
                    <a:spLocks noChangeArrowheads="1"/>
                  </p:cNvSpPr>
                  <p:nvPr/>
                </p:nvSpPr>
                <p:spPr bwMode="auto">
                  <a:xfrm>
                    <a:off x="2653" y="663"/>
                    <a:ext cx="447" cy="434"/>
                  </a:xfrm>
                  <a:prstGeom prst="flowChartConnector">
                    <a:avLst/>
                  </a:prstGeom>
                  <a:grpFill/>
                  <a:ln w="38100">
                    <a:solidFill>
                      <a:srgbClr val="46686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0" tIns="0" rIns="0" bIns="0" anchor="ctr"/>
                  <a:lstStyle/>
                  <a:p>
                    <a:pPr eaLnBrk="1" hangingPunct="1"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itchFamily="2" charset="2"/>
                      <a:buNone/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49" name="Text Box 5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749" y="769"/>
                    <a:ext cx="250" cy="274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31750" cap="sq">
                        <a:solidFill>
                          <a:srgbClr val="993366"/>
                        </a:solidFill>
                        <a:miter lim="800000"/>
                        <a:headEnd type="none" w="sm" len="sm"/>
                        <a:tailEnd type="none" w="med" len="lg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>
                    <a:spAutoFit/>
                  </a:bodyPr>
                  <a:lstStyle>
                    <a:lvl1pPr eaLnBrk="0" hangingPunct="0">
                      <a:defRPr sz="3600" b="1">
                        <a:solidFill>
                          <a:srgbClr val="FFFF00"/>
                        </a:solidFill>
                        <a:latin typeface="Times New Roman" pitchFamily="18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 sz="3600" b="1">
                        <a:solidFill>
                          <a:srgbClr val="FFFF00"/>
                        </a:solidFill>
                        <a:latin typeface="Times New Roman" pitchFamily="18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 sz="3600" b="1">
                        <a:solidFill>
                          <a:srgbClr val="FFFF00"/>
                        </a:solidFill>
                        <a:latin typeface="Times New Roman" pitchFamily="18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 sz="3600" b="1">
                        <a:solidFill>
                          <a:srgbClr val="FFFF00"/>
                        </a:solidFill>
                        <a:latin typeface="Times New Roman" pitchFamily="18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 sz="3600" b="1">
                        <a:solidFill>
                          <a:srgbClr val="FFFF00"/>
                        </a:solidFill>
                        <a:latin typeface="Times New Roman" pitchFamily="18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SzPct val="75000"/>
                      <a:buFont typeface="Wingdings" pitchFamily="2" charset="2"/>
                      <a:defRPr sz="3600" b="1">
                        <a:solidFill>
                          <a:srgbClr val="FFFF00"/>
                        </a:solidFill>
                        <a:latin typeface="Times New Roman" pitchFamily="18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SzPct val="75000"/>
                      <a:buFont typeface="Wingdings" pitchFamily="2" charset="2"/>
                      <a:defRPr sz="3600" b="1">
                        <a:solidFill>
                          <a:srgbClr val="FFFF00"/>
                        </a:solidFill>
                        <a:latin typeface="Times New Roman" pitchFamily="18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SzPct val="75000"/>
                      <a:buFont typeface="Wingdings" pitchFamily="2" charset="2"/>
                      <a:defRPr sz="3600" b="1">
                        <a:solidFill>
                          <a:srgbClr val="FFFF00"/>
                        </a:solidFill>
                        <a:latin typeface="Times New Roman" pitchFamily="18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SzPct val="75000"/>
                      <a:buFont typeface="Wingdings" pitchFamily="2" charset="2"/>
                      <a:defRPr sz="3600" b="1">
                        <a:solidFill>
                          <a:srgbClr val="FFFF00"/>
                        </a:solidFill>
                        <a:latin typeface="Times New Roman" pitchFamily="18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>
                      <a:lnSpc>
                        <a:spcPct val="80000"/>
                      </a:lnSpc>
                      <a:defRPr/>
                    </a:pPr>
                    <a:r>
                      <a:rPr kumimoji="1" lang="en-US" altLang="zh-CN" sz="2800">
                        <a:solidFill>
                          <a:schemeClr val="tx1"/>
                        </a:solidFill>
                        <a:ea typeface="幼圆" pitchFamily="49" charset="-122"/>
                      </a:rPr>
                      <a:t>23</a:t>
                    </a:r>
                  </a:p>
                </p:txBody>
              </p:sp>
            </p:grpSp>
            <p:grpSp>
              <p:nvGrpSpPr>
                <p:cNvPr id="34" name="Group 59"/>
                <p:cNvGrpSpPr>
                  <a:grpSpLocks/>
                </p:cNvGrpSpPr>
                <p:nvPr/>
              </p:nvGrpSpPr>
              <p:grpSpPr bwMode="auto">
                <a:xfrm>
                  <a:off x="5987514" y="1628861"/>
                  <a:ext cx="956116" cy="615377"/>
                  <a:chOff x="2653" y="663"/>
                  <a:chExt cx="447" cy="434"/>
                </a:xfrm>
                <a:solidFill>
                  <a:srgbClr val="FFCCFF"/>
                </a:solidFill>
              </p:grpSpPr>
              <p:sp>
                <p:nvSpPr>
                  <p:cNvPr id="46" name="AutoShape 60"/>
                  <p:cNvSpPr>
                    <a:spLocks noChangeArrowheads="1"/>
                  </p:cNvSpPr>
                  <p:nvPr/>
                </p:nvSpPr>
                <p:spPr bwMode="auto">
                  <a:xfrm>
                    <a:off x="2653" y="663"/>
                    <a:ext cx="447" cy="434"/>
                  </a:xfrm>
                  <a:prstGeom prst="flowChartConnector">
                    <a:avLst/>
                  </a:prstGeom>
                  <a:grpFill/>
                  <a:ln w="38100">
                    <a:solidFill>
                      <a:srgbClr val="46686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0" tIns="0" rIns="0" bIns="0" anchor="ctr"/>
                  <a:lstStyle/>
                  <a:p>
                    <a:pPr eaLnBrk="1" hangingPunct="1"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itchFamily="2" charset="2"/>
                      <a:buNone/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47" name="Text Box 6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749" y="769"/>
                    <a:ext cx="250" cy="274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31750" cap="sq">
                        <a:solidFill>
                          <a:srgbClr val="993366"/>
                        </a:solidFill>
                        <a:miter lim="800000"/>
                        <a:headEnd type="none" w="sm" len="sm"/>
                        <a:tailEnd type="none" w="med" len="lg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>
                    <a:spAutoFit/>
                  </a:bodyPr>
                  <a:lstStyle>
                    <a:lvl1pPr eaLnBrk="0" hangingPunct="0">
                      <a:defRPr sz="3600" b="1">
                        <a:solidFill>
                          <a:srgbClr val="FFFF00"/>
                        </a:solidFill>
                        <a:latin typeface="Times New Roman" pitchFamily="18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 sz="3600" b="1">
                        <a:solidFill>
                          <a:srgbClr val="FFFF00"/>
                        </a:solidFill>
                        <a:latin typeface="Times New Roman" pitchFamily="18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 sz="3600" b="1">
                        <a:solidFill>
                          <a:srgbClr val="FFFF00"/>
                        </a:solidFill>
                        <a:latin typeface="Times New Roman" pitchFamily="18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 sz="3600" b="1">
                        <a:solidFill>
                          <a:srgbClr val="FFFF00"/>
                        </a:solidFill>
                        <a:latin typeface="Times New Roman" pitchFamily="18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 sz="3600" b="1">
                        <a:solidFill>
                          <a:srgbClr val="FFFF00"/>
                        </a:solidFill>
                        <a:latin typeface="Times New Roman" pitchFamily="18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SzPct val="75000"/>
                      <a:buFont typeface="Wingdings" pitchFamily="2" charset="2"/>
                      <a:defRPr sz="3600" b="1">
                        <a:solidFill>
                          <a:srgbClr val="FFFF00"/>
                        </a:solidFill>
                        <a:latin typeface="Times New Roman" pitchFamily="18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SzPct val="75000"/>
                      <a:buFont typeface="Wingdings" pitchFamily="2" charset="2"/>
                      <a:defRPr sz="3600" b="1">
                        <a:solidFill>
                          <a:srgbClr val="FFFF00"/>
                        </a:solidFill>
                        <a:latin typeface="Times New Roman" pitchFamily="18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SzPct val="75000"/>
                      <a:buFont typeface="Wingdings" pitchFamily="2" charset="2"/>
                      <a:defRPr sz="3600" b="1">
                        <a:solidFill>
                          <a:srgbClr val="FFFF00"/>
                        </a:solidFill>
                        <a:latin typeface="Times New Roman" pitchFamily="18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SzPct val="75000"/>
                      <a:buFont typeface="Wingdings" pitchFamily="2" charset="2"/>
                      <a:defRPr sz="3600" b="1">
                        <a:solidFill>
                          <a:srgbClr val="FFFF00"/>
                        </a:solidFill>
                        <a:latin typeface="Times New Roman" pitchFamily="18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>
                      <a:lnSpc>
                        <a:spcPct val="80000"/>
                      </a:lnSpc>
                      <a:defRPr/>
                    </a:pPr>
                    <a:r>
                      <a:rPr kumimoji="1" lang="en-US" altLang="zh-CN" sz="2800">
                        <a:solidFill>
                          <a:schemeClr val="tx1"/>
                        </a:solidFill>
                        <a:ea typeface="幼圆" pitchFamily="49" charset="-122"/>
                      </a:rPr>
                      <a:t>12</a:t>
                    </a:r>
                  </a:p>
                </p:txBody>
              </p:sp>
            </p:grpSp>
            <p:grpSp>
              <p:nvGrpSpPr>
                <p:cNvPr id="35" name="Group 65"/>
                <p:cNvGrpSpPr>
                  <a:grpSpLocks/>
                </p:cNvGrpSpPr>
                <p:nvPr/>
              </p:nvGrpSpPr>
              <p:grpSpPr bwMode="auto">
                <a:xfrm>
                  <a:off x="3422898" y="2685211"/>
                  <a:ext cx="956116" cy="615377"/>
                  <a:chOff x="2653" y="663"/>
                  <a:chExt cx="447" cy="434"/>
                </a:xfrm>
                <a:solidFill>
                  <a:srgbClr val="FFCCFF"/>
                </a:solidFill>
              </p:grpSpPr>
              <p:sp>
                <p:nvSpPr>
                  <p:cNvPr id="44" name="AutoShape 66"/>
                  <p:cNvSpPr>
                    <a:spLocks noChangeArrowheads="1"/>
                  </p:cNvSpPr>
                  <p:nvPr/>
                </p:nvSpPr>
                <p:spPr bwMode="auto">
                  <a:xfrm>
                    <a:off x="2653" y="663"/>
                    <a:ext cx="447" cy="434"/>
                  </a:xfrm>
                  <a:prstGeom prst="flowChartConnector">
                    <a:avLst/>
                  </a:prstGeom>
                  <a:grpFill/>
                  <a:ln w="38100">
                    <a:solidFill>
                      <a:srgbClr val="46686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0" tIns="0" rIns="0" bIns="0" anchor="ctr"/>
                  <a:lstStyle/>
                  <a:p>
                    <a:pPr eaLnBrk="1" hangingPunct="1"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itchFamily="2" charset="2"/>
                      <a:buNone/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45" name="Text Box 6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749" y="769"/>
                    <a:ext cx="250" cy="274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31750" cap="sq">
                        <a:solidFill>
                          <a:srgbClr val="993366"/>
                        </a:solidFill>
                        <a:miter lim="800000"/>
                        <a:headEnd type="none" w="sm" len="sm"/>
                        <a:tailEnd type="none" w="med" len="lg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>
                    <a:spAutoFit/>
                  </a:bodyPr>
                  <a:lstStyle>
                    <a:lvl1pPr eaLnBrk="0" hangingPunct="0">
                      <a:defRPr sz="3600" b="1">
                        <a:solidFill>
                          <a:srgbClr val="FFFF00"/>
                        </a:solidFill>
                        <a:latin typeface="Times New Roman" pitchFamily="18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 sz="3600" b="1">
                        <a:solidFill>
                          <a:srgbClr val="FFFF00"/>
                        </a:solidFill>
                        <a:latin typeface="Times New Roman" pitchFamily="18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 sz="3600" b="1">
                        <a:solidFill>
                          <a:srgbClr val="FFFF00"/>
                        </a:solidFill>
                        <a:latin typeface="Times New Roman" pitchFamily="18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 sz="3600" b="1">
                        <a:solidFill>
                          <a:srgbClr val="FFFF00"/>
                        </a:solidFill>
                        <a:latin typeface="Times New Roman" pitchFamily="18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 sz="3600" b="1">
                        <a:solidFill>
                          <a:srgbClr val="FFFF00"/>
                        </a:solidFill>
                        <a:latin typeface="Times New Roman" pitchFamily="18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SzPct val="75000"/>
                      <a:buFont typeface="Wingdings" pitchFamily="2" charset="2"/>
                      <a:defRPr sz="3600" b="1">
                        <a:solidFill>
                          <a:srgbClr val="FFFF00"/>
                        </a:solidFill>
                        <a:latin typeface="Times New Roman" pitchFamily="18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SzPct val="75000"/>
                      <a:buFont typeface="Wingdings" pitchFamily="2" charset="2"/>
                      <a:defRPr sz="3600" b="1">
                        <a:solidFill>
                          <a:srgbClr val="FFFF00"/>
                        </a:solidFill>
                        <a:latin typeface="Times New Roman" pitchFamily="18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SzPct val="75000"/>
                      <a:buFont typeface="Wingdings" pitchFamily="2" charset="2"/>
                      <a:defRPr sz="3600" b="1">
                        <a:solidFill>
                          <a:srgbClr val="FFFF00"/>
                        </a:solidFill>
                        <a:latin typeface="Times New Roman" pitchFamily="18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SzPct val="75000"/>
                      <a:buFont typeface="Wingdings" pitchFamily="2" charset="2"/>
                      <a:defRPr sz="3600" b="1">
                        <a:solidFill>
                          <a:srgbClr val="FFFF00"/>
                        </a:solidFill>
                        <a:latin typeface="Times New Roman" pitchFamily="18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>
                      <a:lnSpc>
                        <a:spcPct val="80000"/>
                      </a:lnSpc>
                      <a:defRPr/>
                    </a:pPr>
                    <a:r>
                      <a:rPr kumimoji="1" lang="en-US" altLang="zh-CN" sz="2800">
                        <a:solidFill>
                          <a:schemeClr val="tx1"/>
                        </a:solidFill>
                        <a:ea typeface="幼圆" pitchFamily="49" charset="-122"/>
                      </a:rPr>
                      <a:t>94</a:t>
                    </a:r>
                  </a:p>
                </p:txBody>
              </p:sp>
            </p:grpSp>
            <p:grpSp>
              <p:nvGrpSpPr>
                <p:cNvPr id="36" name="Group 68"/>
                <p:cNvGrpSpPr>
                  <a:grpSpLocks/>
                </p:cNvGrpSpPr>
                <p:nvPr/>
              </p:nvGrpSpPr>
              <p:grpSpPr bwMode="auto">
                <a:xfrm>
                  <a:off x="5110539" y="2689465"/>
                  <a:ext cx="956116" cy="615377"/>
                  <a:chOff x="2653" y="663"/>
                  <a:chExt cx="447" cy="434"/>
                </a:xfrm>
                <a:solidFill>
                  <a:srgbClr val="FFCCFF"/>
                </a:solidFill>
              </p:grpSpPr>
              <p:sp>
                <p:nvSpPr>
                  <p:cNvPr id="42" name="AutoShape 69"/>
                  <p:cNvSpPr>
                    <a:spLocks noChangeArrowheads="1"/>
                  </p:cNvSpPr>
                  <p:nvPr/>
                </p:nvSpPr>
                <p:spPr bwMode="auto">
                  <a:xfrm>
                    <a:off x="2653" y="663"/>
                    <a:ext cx="447" cy="434"/>
                  </a:xfrm>
                  <a:prstGeom prst="flowChartConnector">
                    <a:avLst/>
                  </a:prstGeom>
                  <a:grpFill/>
                  <a:ln w="38100">
                    <a:solidFill>
                      <a:srgbClr val="46686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0" tIns="0" rIns="0" bIns="0" anchor="ctr"/>
                  <a:lstStyle/>
                  <a:p>
                    <a:pPr eaLnBrk="1" hangingPunct="1"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itchFamily="2" charset="2"/>
                      <a:buNone/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43" name="Text Box 7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749" y="769"/>
                    <a:ext cx="250" cy="274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31750" cap="sq">
                        <a:solidFill>
                          <a:srgbClr val="993366"/>
                        </a:solidFill>
                        <a:miter lim="800000"/>
                        <a:headEnd type="none" w="sm" len="sm"/>
                        <a:tailEnd type="none" w="med" len="lg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>
                    <a:spAutoFit/>
                  </a:bodyPr>
                  <a:lstStyle>
                    <a:lvl1pPr eaLnBrk="0" hangingPunct="0">
                      <a:defRPr sz="3600" b="1">
                        <a:solidFill>
                          <a:srgbClr val="FFFF00"/>
                        </a:solidFill>
                        <a:latin typeface="Times New Roman" pitchFamily="18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 sz="3600" b="1">
                        <a:solidFill>
                          <a:srgbClr val="FFFF00"/>
                        </a:solidFill>
                        <a:latin typeface="Times New Roman" pitchFamily="18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 sz="3600" b="1">
                        <a:solidFill>
                          <a:srgbClr val="FFFF00"/>
                        </a:solidFill>
                        <a:latin typeface="Times New Roman" pitchFamily="18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 sz="3600" b="1">
                        <a:solidFill>
                          <a:srgbClr val="FFFF00"/>
                        </a:solidFill>
                        <a:latin typeface="Times New Roman" pitchFamily="18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 sz="3600" b="1">
                        <a:solidFill>
                          <a:srgbClr val="FFFF00"/>
                        </a:solidFill>
                        <a:latin typeface="Times New Roman" pitchFamily="18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SzPct val="75000"/>
                      <a:buFont typeface="Wingdings" pitchFamily="2" charset="2"/>
                      <a:defRPr sz="3600" b="1">
                        <a:solidFill>
                          <a:srgbClr val="FFFF00"/>
                        </a:solidFill>
                        <a:latin typeface="Times New Roman" pitchFamily="18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SzPct val="75000"/>
                      <a:buFont typeface="Wingdings" pitchFamily="2" charset="2"/>
                      <a:defRPr sz="3600" b="1">
                        <a:solidFill>
                          <a:srgbClr val="FFFF00"/>
                        </a:solidFill>
                        <a:latin typeface="Times New Roman" pitchFamily="18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SzPct val="75000"/>
                      <a:buFont typeface="Wingdings" pitchFamily="2" charset="2"/>
                      <a:defRPr sz="3600" b="1">
                        <a:solidFill>
                          <a:srgbClr val="FFFF00"/>
                        </a:solidFill>
                        <a:latin typeface="Times New Roman" pitchFamily="18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SzPct val="75000"/>
                      <a:buFont typeface="Wingdings" pitchFamily="2" charset="2"/>
                      <a:defRPr sz="3600" b="1">
                        <a:solidFill>
                          <a:srgbClr val="FFFF00"/>
                        </a:solidFill>
                        <a:latin typeface="Times New Roman" pitchFamily="18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>
                      <a:lnSpc>
                        <a:spcPct val="80000"/>
                      </a:lnSpc>
                      <a:defRPr/>
                    </a:pPr>
                    <a:r>
                      <a:rPr kumimoji="1" lang="en-US" altLang="zh-CN" sz="2800">
                        <a:solidFill>
                          <a:schemeClr val="tx1"/>
                        </a:solidFill>
                        <a:ea typeface="幼圆" pitchFamily="49" charset="-122"/>
                      </a:rPr>
                      <a:t>17</a:t>
                    </a:r>
                  </a:p>
                </p:txBody>
              </p:sp>
            </p:grpSp>
            <p:grpSp>
              <p:nvGrpSpPr>
                <p:cNvPr id="37" name="Group 71"/>
                <p:cNvGrpSpPr>
                  <a:grpSpLocks/>
                </p:cNvGrpSpPr>
                <p:nvPr/>
              </p:nvGrpSpPr>
              <p:grpSpPr bwMode="auto">
                <a:xfrm>
                  <a:off x="6866627" y="2689465"/>
                  <a:ext cx="956116" cy="615377"/>
                  <a:chOff x="2653" y="663"/>
                  <a:chExt cx="447" cy="434"/>
                </a:xfrm>
                <a:solidFill>
                  <a:srgbClr val="FFCCFF"/>
                </a:solidFill>
              </p:grpSpPr>
              <p:sp>
                <p:nvSpPr>
                  <p:cNvPr id="40" name="AutoShape 72"/>
                  <p:cNvSpPr>
                    <a:spLocks noChangeArrowheads="1"/>
                  </p:cNvSpPr>
                  <p:nvPr/>
                </p:nvSpPr>
                <p:spPr bwMode="auto">
                  <a:xfrm>
                    <a:off x="2653" y="663"/>
                    <a:ext cx="447" cy="434"/>
                  </a:xfrm>
                  <a:prstGeom prst="flowChartConnector">
                    <a:avLst/>
                  </a:prstGeom>
                  <a:grpFill/>
                  <a:ln w="38100">
                    <a:solidFill>
                      <a:srgbClr val="46686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0" tIns="0" rIns="0" bIns="0" anchor="ctr"/>
                  <a:lstStyle/>
                  <a:p>
                    <a:pPr eaLnBrk="1" hangingPunct="1"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itchFamily="2" charset="2"/>
                      <a:buNone/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41" name="Text Box 7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749" y="769"/>
                    <a:ext cx="250" cy="274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31750" cap="sq">
                        <a:solidFill>
                          <a:srgbClr val="993366"/>
                        </a:solidFill>
                        <a:miter lim="800000"/>
                        <a:headEnd type="none" w="sm" len="sm"/>
                        <a:tailEnd type="none" w="med" len="lg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>
                    <a:spAutoFit/>
                  </a:bodyPr>
                  <a:lstStyle>
                    <a:lvl1pPr eaLnBrk="0" hangingPunct="0">
                      <a:defRPr sz="3600" b="1">
                        <a:solidFill>
                          <a:srgbClr val="FFFF00"/>
                        </a:solidFill>
                        <a:latin typeface="Times New Roman" pitchFamily="18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 sz="3600" b="1">
                        <a:solidFill>
                          <a:srgbClr val="FFFF00"/>
                        </a:solidFill>
                        <a:latin typeface="Times New Roman" pitchFamily="18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 sz="3600" b="1">
                        <a:solidFill>
                          <a:srgbClr val="FFFF00"/>
                        </a:solidFill>
                        <a:latin typeface="Times New Roman" pitchFamily="18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 sz="3600" b="1">
                        <a:solidFill>
                          <a:srgbClr val="FFFF00"/>
                        </a:solidFill>
                        <a:latin typeface="Times New Roman" pitchFamily="18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 sz="3600" b="1">
                        <a:solidFill>
                          <a:srgbClr val="FFFF00"/>
                        </a:solidFill>
                        <a:latin typeface="Times New Roman" pitchFamily="18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SzPct val="75000"/>
                      <a:buFont typeface="Wingdings" pitchFamily="2" charset="2"/>
                      <a:defRPr sz="3600" b="1">
                        <a:solidFill>
                          <a:srgbClr val="FFFF00"/>
                        </a:solidFill>
                        <a:latin typeface="Times New Roman" pitchFamily="18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SzPct val="75000"/>
                      <a:buFont typeface="Wingdings" pitchFamily="2" charset="2"/>
                      <a:defRPr sz="3600" b="1">
                        <a:solidFill>
                          <a:srgbClr val="FFFF00"/>
                        </a:solidFill>
                        <a:latin typeface="Times New Roman" pitchFamily="18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SzPct val="75000"/>
                      <a:buFont typeface="Wingdings" pitchFamily="2" charset="2"/>
                      <a:defRPr sz="3600" b="1">
                        <a:solidFill>
                          <a:srgbClr val="FFFF00"/>
                        </a:solidFill>
                        <a:latin typeface="Times New Roman" pitchFamily="18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SzPct val="75000"/>
                      <a:buFont typeface="Wingdings" pitchFamily="2" charset="2"/>
                      <a:defRPr sz="3600" b="1">
                        <a:solidFill>
                          <a:srgbClr val="FFFF00"/>
                        </a:solidFill>
                        <a:latin typeface="Times New Roman" pitchFamily="18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>
                      <a:lnSpc>
                        <a:spcPct val="80000"/>
                      </a:lnSpc>
                      <a:defRPr/>
                    </a:pPr>
                    <a:r>
                      <a:rPr kumimoji="1" lang="en-US" altLang="zh-CN" sz="2800">
                        <a:solidFill>
                          <a:schemeClr val="tx1"/>
                        </a:solidFill>
                        <a:ea typeface="幼圆" pitchFamily="49" charset="-122"/>
                      </a:rPr>
                      <a:t>5</a:t>
                    </a:r>
                  </a:p>
                </p:txBody>
              </p:sp>
            </p:grpSp>
            <p:sp>
              <p:nvSpPr>
                <p:cNvPr id="38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1130487" y="3979419"/>
                  <a:ext cx="462016" cy="3718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Ø"/>
                    <a:defRPr sz="36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ü"/>
                    <a:defRPr sz="32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FF"/>
                    </a:buClr>
                    <a:buFont typeface="Wingdings" panose="05000000000000000000" pitchFamily="2" charset="2"/>
                    <a:buChar char="¶"/>
                    <a:defRPr sz="28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ts val="29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幼圆" panose="02010509060101010101" pitchFamily="49" charset="-122"/>
                    </a:rPr>
                    <a:t>70</a:t>
                  </a:r>
                </a:p>
              </p:txBody>
            </p:sp>
            <p:sp>
              <p:nvSpPr>
                <p:cNvPr id="39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2201550" y="3957567"/>
                  <a:ext cx="462016" cy="3718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Ø"/>
                    <a:defRPr sz="36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ü"/>
                    <a:defRPr sz="32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FF"/>
                    </a:buClr>
                    <a:buFont typeface="Wingdings" panose="05000000000000000000" pitchFamily="2" charset="2"/>
                    <a:buChar char="¶"/>
                    <a:defRPr sz="28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ts val="29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幼圆" panose="02010509060101010101" pitchFamily="49" charset="-122"/>
                    </a:rPr>
                    <a:t>62</a:t>
                  </a:r>
                </a:p>
              </p:txBody>
            </p:sp>
          </p:grpSp>
          <p:sp>
            <p:nvSpPr>
              <p:cNvPr id="12" name="TextBox 86"/>
              <p:cNvSpPr txBox="1"/>
              <p:nvPr/>
            </p:nvSpPr>
            <p:spPr>
              <a:xfrm>
                <a:off x="4490720" y="1254209"/>
                <a:ext cx="415908" cy="371465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/>
              <a:p>
                <a:pPr algn="ctr" eaLnBrk="1" hangingPunct="1">
                  <a:lnSpc>
                    <a:spcPts val="2800"/>
                  </a:lnSpc>
                  <a:spcBef>
                    <a:spcPts val="0"/>
                  </a:spcBef>
                  <a:buClr>
                    <a:schemeClr val="bg2"/>
                  </a:buClr>
                  <a:buSzPct val="75000"/>
                  <a:buFont typeface="Wingdings" pitchFamily="2" charset="2"/>
                  <a:buNone/>
                  <a:defRPr/>
                </a:pPr>
                <a:r>
                  <a:rPr lang="en-US" altLang="zh-CN" sz="2650" dirty="0">
                    <a:solidFill>
                      <a:srgbClr val="FF0000"/>
                    </a:solidFill>
                  </a:rPr>
                  <a:t>1</a:t>
                </a:r>
                <a:endParaRPr lang="zh-CN" altLang="en-US" sz="265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3" name="TextBox 87"/>
              <p:cNvSpPr txBox="1"/>
              <p:nvPr/>
            </p:nvSpPr>
            <p:spPr>
              <a:xfrm>
                <a:off x="2711206" y="2292406"/>
                <a:ext cx="415908" cy="373053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/>
              <a:p>
                <a:pPr algn="ctr" eaLnBrk="1" hangingPunct="1">
                  <a:lnSpc>
                    <a:spcPts val="2800"/>
                  </a:lnSpc>
                  <a:spcBef>
                    <a:spcPts val="0"/>
                  </a:spcBef>
                  <a:buClr>
                    <a:schemeClr val="bg2"/>
                  </a:buClr>
                  <a:buSzPct val="75000"/>
                  <a:buFont typeface="Wingdings" pitchFamily="2" charset="2"/>
                  <a:buNone/>
                  <a:defRPr/>
                </a:pPr>
                <a:r>
                  <a:rPr lang="en-US" altLang="zh-CN" sz="2650" dirty="0">
                    <a:solidFill>
                      <a:srgbClr val="FF0000"/>
                    </a:solidFill>
                  </a:rPr>
                  <a:t>2</a:t>
                </a:r>
                <a:endParaRPr lang="zh-CN" altLang="en-US" sz="265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4" name="TextBox 88"/>
              <p:cNvSpPr txBox="1"/>
              <p:nvPr/>
            </p:nvSpPr>
            <p:spPr>
              <a:xfrm>
                <a:off x="6252772" y="2282881"/>
                <a:ext cx="415908" cy="371465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/>
              <a:p>
                <a:pPr algn="ctr" eaLnBrk="1" hangingPunct="1">
                  <a:lnSpc>
                    <a:spcPts val="2800"/>
                  </a:lnSpc>
                  <a:spcBef>
                    <a:spcPts val="0"/>
                  </a:spcBef>
                  <a:buClr>
                    <a:schemeClr val="bg2"/>
                  </a:buClr>
                  <a:buSzPct val="75000"/>
                  <a:buFont typeface="Wingdings" pitchFamily="2" charset="2"/>
                  <a:buNone/>
                  <a:defRPr/>
                </a:pPr>
                <a:r>
                  <a:rPr lang="en-US" altLang="zh-CN" sz="2650" dirty="0">
                    <a:solidFill>
                      <a:srgbClr val="FF0000"/>
                    </a:solidFill>
                  </a:rPr>
                  <a:t>3</a:t>
                </a:r>
                <a:endParaRPr lang="zh-CN" altLang="en-US" sz="265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" name="TextBox 89"/>
              <p:cNvSpPr txBox="1">
                <a:spLocks noChangeArrowheads="1"/>
              </p:cNvSpPr>
              <p:nvPr/>
            </p:nvSpPr>
            <p:spPr bwMode="auto">
              <a:xfrm>
                <a:off x="1677349" y="3312469"/>
                <a:ext cx="415515" cy="3206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ts val="25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lang="en-US" altLang="zh-CN" sz="250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4</a:t>
                </a:r>
                <a:endParaRPr lang="zh-CN" altLang="en-US" sz="250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TextBox 90"/>
              <p:cNvSpPr txBox="1">
                <a:spLocks noChangeArrowheads="1"/>
              </p:cNvSpPr>
              <p:nvPr/>
            </p:nvSpPr>
            <p:spPr bwMode="auto">
              <a:xfrm>
                <a:off x="3693198" y="3312469"/>
                <a:ext cx="415515" cy="3206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ts val="25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lang="en-US" altLang="zh-CN" sz="250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5</a:t>
                </a:r>
                <a:endParaRPr lang="zh-CN" altLang="en-US" sz="250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TextBox 91"/>
              <p:cNvSpPr txBox="1">
                <a:spLocks noChangeArrowheads="1"/>
              </p:cNvSpPr>
              <p:nvPr/>
            </p:nvSpPr>
            <p:spPr bwMode="auto">
              <a:xfrm>
                <a:off x="5375491" y="3329221"/>
                <a:ext cx="415515" cy="3206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ts val="25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lang="en-US" altLang="zh-CN" sz="250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6</a:t>
                </a:r>
                <a:endParaRPr lang="zh-CN" altLang="en-US" sz="250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" name="TextBox 92"/>
              <p:cNvSpPr txBox="1">
                <a:spLocks noChangeArrowheads="1"/>
              </p:cNvSpPr>
              <p:nvPr/>
            </p:nvSpPr>
            <p:spPr bwMode="auto">
              <a:xfrm>
                <a:off x="7157526" y="3329221"/>
                <a:ext cx="415515" cy="3206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ts val="25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lang="en-US" altLang="zh-CN" sz="250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7</a:t>
                </a:r>
                <a:endParaRPr lang="zh-CN" altLang="en-US" sz="250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8" name="TextBox 96"/>
            <p:cNvSpPr txBox="1">
              <a:spLocks noChangeArrowheads="1"/>
            </p:cNvSpPr>
            <p:nvPr/>
          </p:nvSpPr>
          <p:spPr bwMode="auto">
            <a:xfrm>
              <a:off x="1130487" y="4344184"/>
              <a:ext cx="415515" cy="320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ts val="25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500">
                  <a:solidFill>
                    <a:srgbClr val="FF0000"/>
                  </a:solidFill>
                  <a:latin typeface="Times New Roman" panose="02020603050405020304" pitchFamily="18" charset="0"/>
                </a:rPr>
                <a:t>8</a:t>
              </a:r>
              <a:endParaRPr lang="zh-CN" altLang="en-US" sz="25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" name="TextBox 97"/>
            <p:cNvSpPr txBox="1">
              <a:spLocks noChangeArrowheads="1"/>
            </p:cNvSpPr>
            <p:nvPr/>
          </p:nvSpPr>
          <p:spPr bwMode="auto">
            <a:xfrm>
              <a:off x="2213920" y="4374766"/>
              <a:ext cx="415515" cy="320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ts val="25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500">
                  <a:solidFill>
                    <a:srgbClr val="FF0000"/>
                  </a:solidFill>
                  <a:latin typeface="Times New Roman" panose="02020603050405020304" pitchFamily="18" charset="0"/>
                </a:rPr>
                <a:t>9</a:t>
              </a:r>
              <a:endParaRPr lang="zh-CN" altLang="en-US" sz="25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54" name="TextBox 9"/>
          <p:cNvSpPr txBox="1">
            <a:spLocks noChangeArrowheads="1"/>
          </p:cNvSpPr>
          <p:nvPr/>
        </p:nvSpPr>
        <p:spPr bwMode="auto">
          <a:xfrm>
            <a:off x="2082227" y="328600"/>
            <a:ext cx="2500313" cy="862013"/>
          </a:xfrm>
          <a:prstGeom prst="rect">
            <a:avLst/>
          </a:prstGeom>
          <a:solidFill>
            <a:srgbClr val="FFFF99"/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500">
                <a:solidFill>
                  <a:srgbClr val="FF0000"/>
                </a:solidFill>
                <a:latin typeface="Times New Roman" panose="02020603050405020304" pitchFamily="18" charset="0"/>
              </a:rPr>
              <a:t>哪个是编号最大的非页结点？</a:t>
            </a:r>
          </a:p>
        </p:txBody>
      </p:sp>
      <p:sp>
        <p:nvSpPr>
          <p:cNvPr id="55" name="TextBox 100"/>
          <p:cNvSpPr txBox="1">
            <a:spLocks noChangeArrowheads="1"/>
          </p:cNvSpPr>
          <p:nvPr/>
        </p:nvSpPr>
        <p:spPr bwMode="auto">
          <a:xfrm>
            <a:off x="8559227" y="53963"/>
            <a:ext cx="2500313" cy="476250"/>
          </a:xfrm>
          <a:prstGeom prst="rect">
            <a:avLst/>
          </a:prstGeom>
          <a:solidFill>
            <a:srgbClr val="FFFF99"/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500">
                <a:solidFill>
                  <a:srgbClr val="FF0000"/>
                </a:solidFill>
                <a:latin typeface="Times New Roman" panose="02020603050405020304" pitchFamily="18" charset="0"/>
              </a:rPr>
              <a:t>答：结点</a:t>
            </a:r>
            <a:r>
              <a:rPr lang="en-US" altLang="zh-CN" sz="2500">
                <a:solidFill>
                  <a:srgbClr val="FF0000"/>
                </a:solidFill>
                <a:latin typeface="Times New Roman" panose="02020603050405020304" pitchFamily="18" charset="0"/>
              </a:rPr>
              <a:t>5</a:t>
            </a:r>
            <a:endParaRPr lang="zh-CN" altLang="en-US" sz="25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6" name="TextBox 10"/>
          <p:cNvSpPr txBox="1">
            <a:spLocks noChangeArrowheads="1"/>
          </p:cNvSpPr>
          <p:nvPr/>
        </p:nvSpPr>
        <p:spPr bwMode="auto">
          <a:xfrm>
            <a:off x="9141840" y="561963"/>
            <a:ext cx="1906587" cy="862012"/>
          </a:xfrm>
          <a:prstGeom prst="rect">
            <a:avLst/>
          </a:prstGeom>
          <a:solidFill>
            <a:srgbClr val="99FF99"/>
          </a:solidFill>
          <a:ln w="28575">
            <a:solidFill>
              <a:srgbClr val="0000CC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500">
                <a:solidFill>
                  <a:srgbClr val="0000CC"/>
                </a:solidFill>
                <a:latin typeface="Times New Roman" panose="02020603050405020304" pitchFamily="18" charset="0"/>
              </a:rPr>
              <a:t>结点 </a:t>
            </a:r>
            <a:r>
              <a:rPr lang="en-US" altLang="zh-CN" sz="2500">
                <a:solidFill>
                  <a:srgbClr val="0000CC"/>
                </a:solidFill>
                <a:latin typeface="Times New Roman" panose="02020603050405020304" pitchFamily="18" charset="0"/>
              </a:rPr>
              <a:t>5 </a:t>
            </a:r>
            <a:r>
              <a:rPr lang="zh-CN" altLang="en-US" sz="2500">
                <a:solidFill>
                  <a:srgbClr val="0000CC"/>
                </a:solidFill>
                <a:latin typeface="Times New Roman" panose="02020603050405020304" pitchFamily="18" charset="0"/>
              </a:rPr>
              <a:t>一定无右孩子吗？</a:t>
            </a:r>
          </a:p>
        </p:txBody>
      </p:sp>
    </p:spTree>
    <p:extLst>
      <p:ext uri="{BB962C8B-B14F-4D97-AF65-F5344CB8AC3E}">
        <p14:creationId xmlns:p14="http://schemas.microsoft.com/office/powerpoint/2010/main" val="332825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327972" y="1926390"/>
            <a:ext cx="9490382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若将上述方法用于</a:t>
            </a:r>
            <a:r>
              <a:rPr lang="zh-CN" altLang="en-US" sz="2800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非完全二叉树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，却有很多缺点。</a:t>
            </a:r>
            <a:endParaRPr lang="en-US" altLang="zh-CN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如果采用上述顺序存储方式，按层次顺序，对非完全二叉树之结点进行编号，则编号不能表达结点间的逻辑关系</a:t>
            </a:r>
            <a:r>
              <a:rPr lang="en-US" altLang="zh-CN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. 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为此先通过添加虚结点将其转换成一棵“完全二叉树”</a:t>
            </a:r>
            <a:r>
              <a:rPr lang="en-US" altLang="zh-CN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然后再对原来的结点和虚结点统一编号</a:t>
            </a:r>
            <a:r>
              <a:rPr lang="en-US" altLang="zh-CN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, 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最后完成顺序存储。</a:t>
            </a:r>
            <a:endParaRPr lang="en-US" altLang="zh-CN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但这无疑增加了用于存储虚结点的空间。</a:t>
            </a:r>
          </a:p>
        </p:txBody>
      </p:sp>
    </p:spTree>
    <p:extLst>
      <p:ext uri="{BB962C8B-B14F-4D97-AF65-F5344CB8AC3E}">
        <p14:creationId xmlns:p14="http://schemas.microsoft.com/office/powerpoint/2010/main" val="21516790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Text Box 46"/>
          <p:cNvSpPr txBox="1">
            <a:spLocks noChangeArrowheads="1"/>
          </p:cNvSpPr>
          <p:nvPr/>
        </p:nvSpPr>
        <p:spPr bwMode="auto">
          <a:xfrm>
            <a:off x="937332" y="2960771"/>
            <a:ext cx="1979613" cy="3238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en-US" altLang="zh-CN" sz="2000" i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) 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非完全二叉树</a:t>
            </a:r>
          </a:p>
        </p:txBody>
      </p:sp>
      <p:grpSp>
        <p:nvGrpSpPr>
          <p:cNvPr id="4" name="Group 47"/>
          <p:cNvGrpSpPr>
            <a:grpSpLocks/>
          </p:cNvGrpSpPr>
          <p:nvPr/>
        </p:nvGrpSpPr>
        <p:grpSpPr bwMode="auto">
          <a:xfrm>
            <a:off x="1548520" y="1124034"/>
            <a:ext cx="2178050" cy="2051050"/>
            <a:chOff x="3756" y="10728"/>
            <a:chExt cx="1162" cy="1286"/>
          </a:xfrm>
        </p:grpSpPr>
        <p:sp>
          <p:nvSpPr>
            <p:cNvPr id="5" name="Line 48"/>
            <p:cNvSpPr>
              <a:spLocks noChangeShapeType="1"/>
            </p:cNvSpPr>
            <p:nvPr/>
          </p:nvSpPr>
          <p:spPr bwMode="auto">
            <a:xfrm>
              <a:off x="3862" y="10832"/>
              <a:ext cx="922" cy="104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6" name="Oval 49"/>
            <p:cNvSpPr>
              <a:spLocks noChangeArrowheads="1"/>
            </p:cNvSpPr>
            <p:nvPr/>
          </p:nvSpPr>
          <p:spPr bwMode="auto">
            <a:xfrm>
              <a:off x="3756" y="10728"/>
              <a:ext cx="239" cy="23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72000"/>
                </a:lnSpc>
                <a:buFont typeface="Wingdings" panose="05000000000000000000" pitchFamily="2" charset="2"/>
                <a:buNone/>
              </a:pPr>
              <a:r>
                <a:rPr lang="en-US" altLang="zh-CN" sz="2400" i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A</a:t>
              </a:r>
              <a:endPara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7" name="Oval 50"/>
            <p:cNvSpPr>
              <a:spLocks noChangeArrowheads="1"/>
            </p:cNvSpPr>
            <p:nvPr/>
          </p:nvSpPr>
          <p:spPr bwMode="auto">
            <a:xfrm>
              <a:off x="4078" y="11090"/>
              <a:ext cx="239" cy="23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72000"/>
                </a:lnSpc>
                <a:buFont typeface="Wingdings" panose="05000000000000000000" pitchFamily="2" charset="2"/>
                <a:buNone/>
              </a:pPr>
              <a:r>
                <a:rPr lang="en-US" altLang="zh-CN" sz="2400" i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B</a:t>
              </a:r>
            </a:p>
          </p:txBody>
        </p:sp>
        <p:sp>
          <p:nvSpPr>
            <p:cNvPr id="8" name="Oval 51"/>
            <p:cNvSpPr>
              <a:spLocks noChangeArrowheads="1"/>
            </p:cNvSpPr>
            <p:nvPr/>
          </p:nvSpPr>
          <p:spPr bwMode="auto">
            <a:xfrm>
              <a:off x="4374" y="11433"/>
              <a:ext cx="239" cy="23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72000"/>
                </a:lnSpc>
                <a:buFont typeface="Wingdings" panose="05000000000000000000" pitchFamily="2" charset="2"/>
                <a:buNone/>
              </a:pPr>
              <a:r>
                <a:rPr lang="en-US" altLang="zh-CN" sz="2400" i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C</a:t>
              </a:r>
            </a:p>
          </p:txBody>
        </p:sp>
        <p:sp>
          <p:nvSpPr>
            <p:cNvPr id="9" name="Oval 52"/>
            <p:cNvSpPr>
              <a:spLocks noChangeArrowheads="1"/>
            </p:cNvSpPr>
            <p:nvPr/>
          </p:nvSpPr>
          <p:spPr bwMode="auto">
            <a:xfrm>
              <a:off x="4678" y="11775"/>
              <a:ext cx="240" cy="23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72000"/>
                </a:lnSpc>
                <a:buFont typeface="Wingdings" panose="05000000000000000000" pitchFamily="2" charset="2"/>
                <a:buNone/>
              </a:pPr>
              <a:r>
                <a:rPr lang="en-US" altLang="zh-CN" sz="2400" i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D</a:t>
              </a:r>
            </a:p>
          </p:txBody>
        </p:sp>
      </p:grpSp>
      <p:grpSp>
        <p:nvGrpSpPr>
          <p:cNvPr id="10" name="Group 132"/>
          <p:cNvGrpSpPr>
            <a:grpSpLocks/>
          </p:cNvGrpSpPr>
          <p:nvPr/>
        </p:nvGrpSpPr>
        <p:grpSpPr bwMode="auto">
          <a:xfrm>
            <a:off x="4248857" y="981159"/>
            <a:ext cx="4873625" cy="3649662"/>
            <a:chOff x="2290" y="709"/>
            <a:chExt cx="3070" cy="2299"/>
          </a:xfrm>
        </p:grpSpPr>
        <p:sp>
          <p:nvSpPr>
            <p:cNvPr id="11" name="Line 54"/>
            <p:cNvSpPr>
              <a:spLocks noChangeShapeType="1"/>
            </p:cNvSpPr>
            <p:nvPr/>
          </p:nvSpPr>
          <p:spPr bwMode="auto">
            <a:xfrm flipH="1">
              <a:off x="4276" y="2158"/>
              <a:ext cx="402" cy="6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12" name="Line 55"/>
            <p:cNvSpPr>
              <a:spLocks noChangeShapeType="1"/>
            </p:cNvSpPr>
            <p:nvPr/>
          </p:nvSpPr>
          <p:spPr bwMode="auto">
            <a:xfrm flipH="1">
              <a:off x="3535" y="2194"/>
              <a:ext cx="167" cy="55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13" name="Line 56"/>
            <p:cNvSpPr>
              <a:spLocks noChangeShapeType="1"/>
            </p:cNvSpPr>
            <p:nvPr/>
          </p:nvSpPr>
          <p:spPr bwMode="auto">
            <a:xfrm>
              <a:off x="3716" y="2194"/>
              <a:ext cx="168" cy="55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14" name="Line 57"/>
            <p:cNvSpPr>
              <a:spLocks noChangeShapeType="1"/>
            </p:cNvSpPr>
            <p:nvPr/>
          </p:nvSpPr>
          <p:spPr bwMode="auto">
            <a:xfrm flipH="1">
              <a:off x="2933" y="2194"/>
              <a:ext cx="168" cy="55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15" name="Line 58"/>
            <p:cNvSpPr>
              <a:spLocks noChangeShapeType="1"/>
            </p:cNvSpPr>
            <p:nvPr/>
          </p:nvSpPr>
          <p:spPr bwMode="auto">
            <a:xfrm>
              <a:off x="3087" y="2194"/>
              <a:ext cx="168" cy="55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16" name="Line 59"/>
            <p:cNvSpPr>
              <a:spLocks noChangeShapeType="1"/>
            </p:cNvSpPr>
            <p:nvPr/>
          </p:nvSpPr>
          <p:spPr bwMode="auto">
            <a:xfrm flipH="1">
              <a:off x="2360" y="2194"/>
              <a:ext cx="168" cy="55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17" name="Line 60"/>
            <p:cNvSpPr>
              <a:spLocks noChangeShapeType="1"/>
            </p:cNvSpPr>
            <p:nvPr/>
          </p:nvSpPr>
          <p:spPr bwMode="auto">
            <a:xfrm>
              <a:off x="2528" y="2194"/>
              <a:ext cx="168" cy="55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18" name="Line 61"/>
            <p:cNvSpPr>
              <a:spLocks noChangeShapeType="1"/>
            </p:cNvSpPr>
            <p:nvPr/>
          </p:nvSpPr>
          <p:spPr bwMode="auto">
            <a:xfrm flipH="1">
              <a:off x="2514" y="1452"/>
              <a:ext cx="335" cy="55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19" name="Line 62"/>
            <p:cNvSpPr>
              <a:spLocks noChangeShapeType="1"/>
            </p:cNvSpPr>
            <p:nvPr/>
          </p:nvSpPr>
          <p:spPr bwMode="auto">
            <a:xfrm>
              <a:off x="2765" y="1452"/>
              <a:ext cx="336" cy="55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20" name="Line 63"/>
            <p:cNvSpPr>
              <a:spLocks noChangeShapeType="1"/>
            </p:cNvSpPr>
            <p:nvPr/>
          </p:nvSpPr>
          <p:spPr bwMode="auto">
            <a:xfrm flipH="1">
              <a:off x="3688" y="1452"/>
              <a:ext cx="504" cy="55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21" name="Line 64"/>
            <p:cNvSpPr>
              <a:spLocks noChangeShapeType="1"/>
            </p:cNvSpPr>
            <p:nvPr/>
          </p:nvSpPr>
          <p:spPr bwMode="auto">
            <a:xfrm>
              <a:off x="4304" y="1452"/>
              <a:ext cx="503" cy="55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22" name="Line 65"/>
            <p:cNvSpPr>
              <a:spLocks noChangeShapeType="1"/>
            </p:cNvSpPr>
            <p:nvPr/>
          </p:nvSpPr>
          <p:spPr bwMode="auto">
            <a:xfrm flipH="1">
              <a:off x="2812" y="913"/>
              <a:ext cx="567" cy="3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23" name="Oval 66"/>
            <p:cNvSpPr>
              <a:spLocks noChangeArrowheads="1"/>
            </p:cNvSpPr>
            <p:nvPr/>
          </p:nvSpPr>
          <p:spPr bwMode="auto">
            <a:xfrm>
              <a:off x="3356" y="709"/>
              <a:ext cx="327" cy="30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800" i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A</a:t>
              </a:r>
              <a:endPara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24" name="Oval 67"/>
            <p:cNvSpPr>
              <a:spLocks noChangeArrowheads="1"/>
            </p:cNvSpPr>
            <p:nvPr/>
          </p:nvSpPr>
          <p:spPr bwMode="auto">
            <a:xfrm>
              <a:off x="4087" y="1185"/>
              <a:ext cx="326" cy="29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800" i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B</a:t>
              </a:r>
            </a:p>
          </p:txBody>
        </p:sp>
        <p:sp>
          <p:nvSpPr>
            <p:cNvPr id="25" name="Oval 68"/>
            <p:cNvSpPr>
              <a:spLocks noChangeArrowheads="1"/>
            </p:cNvSpPr>
            <p:nvPr/>
          </p:nvSpPr>
          <p:spPr bwMode="auto">
            <a:xfrm>
              <a:off x="4604" y="1912"/>
              <a:ext cx="317" cy="30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800" i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C</a:t>
              </a:r>
            </a:p>
          </p:txBody>
        </p:sp>
        <p:sp>
          <p:nvSpPr>
            <p:cNvPr id="26" name="Oval 69"/>
            <p:cNvSpPr>
              <a:spLocks noChangeArrowheads="1"/>
            </p:cNvSpPr>
            <p:nvPr/>
          </p:nvSpPr>
          <p:spPr bwMode="auto">
            <a:xfrm>
              <a:off x="5057" y="2708"/>
              <a:ext cx="303" cy="30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800" i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D</a:t>
              </a:r>
            </a:p>
          </p:txBody>
        </p:sp>
        <p:sp>
          <p:nvSpPr>
            <p:cNvPr id="27" name="Rectangle 70"/>
            <p:cNvSpPr>
              <a:spLocks noChangeArrowheads="1"/>
            </p:cNvSpPr>
            <p:nvPr/>
          </p:nvSpPr>
          <p:spPr bwMode="auto">
            <a:xfrm>
              <a:off x="2731" y="1275"/>
              <a:ext cx="147" cy="2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en-US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28" name="Rectangle 71"/>
            <p:cNvSpPr>
              <a:spLocks noChangeArrowheads="1"/>
            </p:cNvSpPr>
            <p:nvPr/>
          </p:nvSpPr>
          <p:spPr bwMode="auto">
            <a:xfrm>
              <a:off x="2458" y="2008"/>
              <a:ext cx="147" cy="2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en-US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29" name="Rectangle 72"/>
            <p:cNvSpPr>
              <a:spLocks noChangeArrowheads="1"/>
            </p:cNvSpPr>
            <p:nvPr/>
          </p:nvSpPr>
          <p:spPr bwMode="auto">
            <a:xfrm>
              <a:off x="3017" y="1991"/>
              <a:ext cx="147" cy="25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en-US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30" name="Rectangle 73"/>
            <p:cNvSpPr>
              <a:spLocks noChangeArrowheads="1"/>
            </p:cNvSpPr>
            <p:nvPr/>
          </p:nvSpPr>
          <p:spPr bwMode="auto">
            <a:xfrm>
              <a:off x="3632" y="1975"/>
              <a:ext cx="148" cy="2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en-US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31" name="Line 74"/>
            <p:cNvSpPr>
              <a:spLocks noChangeShapeType="1"/>
            </p:cNvSpPr>
            <p:nvPr/>
          </p:nvSpPr>
          <p:spPr bwMode="auto">
            <a:xfrm>
              <a:off x="3674" y="895"/>
              <a:ext cx="476" cy="3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32" name="Line 75"/>
            <p:cNvSpPr>
              <a:spLocks noChangeShapeType="1"/>
            </p:cNvSpPr>
            <p:nvPr/>
          </p:nvSpPr>
          <p:spPr bwMode="auto">
            <a:xfrm>
              <a:off x="4863" y="2179"/>
              <a:ext cx="330" cy="5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33" name="Rectangle 76"/>
            <p:cNvSpPr>
              <a:spLocks noChangeArrowheads="1"/>
            </p:cNvSpPr>
            <p:nvPr/>
          </p:nvSpPr>
          <p:spPr bwMode="auto">
            <a:xfrm>
              <a:off x="4192" y="2751"/>
              <a:ext cx="147" cy="2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en-US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34" name="Rectangle 77"/>
            <p:cNvSpPr>
              <a:spLocks noChangeArrowheads="1"/>
            </p:cNvSpPr>
            <p:nvPr/>
          </p:nvSpPr>
          <p:spPr bwMode="auto">
            <a:xfrm>
              <a:off x="3786" y="2751"/>
              <a:ext cx="148" cy="2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en-US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35" name="Rectangle 78"/>
            <p:cNvSpPr>
              <a:spLocks noChangeArrowheads="1"/>
            </p:cNvSpPr>
            <p:nvPr/>
          </p:nvSpPr>
          <p:spPr bwMode="auto">
            <a:xfrm>
              <a:off x="3465" y="2751"/>
              <a:ext cx="147" cy="2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en-US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36" name="Rectangle 79"/>
            <p:cNvSpPr>
              <a:spLocks noChangeArrowheads="1"/>
            </p:cNvSpPr>
            <p:nvPr/>
          </p:nvSpPr>
          <p:spPr bwMode="auto">
            <a:xfrm>
              <a:off x="3178" y="2751"/>
              <a:ext cx="147" cy="2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en-US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37" name="Rectangle 80"/>
            <p:cNvSpPr>
              <a:spLocks noChangeArrowheads="1"/>
            </p:cNvSpPr>
            <p:nvPr/>
          </p:nvSpPr>
          <p:spPr bwMode="auto">
            <a:xfrm>
              <a:off x="2877" y="2751"/>
              <a:ext cx="148" cy="2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en-US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38" name="Rectangle 81"/>
            <p:cNvSpPr>
              <a:spLocks noChangeArrowheads="1"/>
            </p:cNvSpPr>
            <p:nvPr/>
          </p:nvSpPr>
          <p:spPr bwMode="auto">
            <a:xfrm>
              <a:off x="2626" y="2751"/>
              <a:ext cx="147" cy="2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en-US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39" name="Rectangle 82"/>
            <p:cNvSpPr>
              <a:spLocks noChangeArrowheads="1"/>
            </p:cNvSpPr>
            <p:nvPr/>
          </p:nvSpPr>
          <p:spPr bwMode="auto">
            <a:xfrm>
              <a:off x="2290" y="2751"/>
              <a:ext cx="147" cy="2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en-US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</p:grpSp>
      <p:graphicFrame>
        <p:nvGraphicFramePr>
          <p:cNvPr id="40" name="Group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883855"/>
              </p:ext>
            </p:extLst>
          </p:nvPr>
        </p:nvGraphicFramePr>
        <p:xfrm>
          <a:off x="1585032" y="4946734"/>
          <a:ext cx="7380288" cy="506412"/>
        </p:xfrm>
        <a:graphic>
          <a:graphicData uri="http://schemas.openxmlformats.org/drawingml/2006/table">
            <a:tbl>
              <a:tblPr/>
              <a:tblGrid>
                <a:gridCol w="492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2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2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2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2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21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05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21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21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21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21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21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21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21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5064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200" b="0" i="1" u="none" strike="noStrike" cap="none" normalizeH="0" baseline="0">
                          <a:ln>
                            <a:noFill/>
                          </a:ln>
                          <a:solidFill>
                            <a:srgbClr val="04440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</a:p>
                  </a:txBody>
                  <a:tcPr marT="45760" marB="4576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zh-CN" sz="3200" b="0" i="1" u="none" strike="noStrike" cap="none" normalizeH="0" baseline="0">
                        <a:ln>
                          <a:noFill/>
                        </a:ln>
                        <a:solidFill>
                          <a:srgbClr val="04440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60" marB="457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200" b="0" i="1" u="none" strike="noStrike" cap="none" normalizeH="0" baseline="0">
                          <a:ln>
                            <a:noFill/>
                          </a:ln>
                          <a:solidFill>
                            <a:srgbClr val="04440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</a:t>
                      </a:r>
                    </a:p>
                  </a:txBody>
                  <a:tcPr marT="45760" marB="457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zh-CN" sz="3200" b="0" i="1" u="none" strike="noStrike" cap="none" normalizeH="0" baseline="0">
                        <a:ln>
                          <a:noFill/>
                        </a:ln>
                        <a:solidFill>
                          <a:srgbClr val="04440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60" marB="457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zh-CN" sz="3200" b="0" i="1" u="none" strike="noStrike" cap="none" normalizeH="0" baseline="0">
                        <a:ln>
                          <a:noFill/>
                        </a:ln>
                        <a:solidFill>
                          <a:srgbClr val="04440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60" marB="457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zh-CN" sz="3200" b="0" i="1" u="none" strike="noStrike" cap="none" normalizeH="0" baseline="0">
                        <a:ln>
                          <a:noFill/>
                        </a:ln>
                        <a:solidFill>
                          <a:srgbClr val="04440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60" marB="457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200" b="0" i="1" u="none" strike="noStrike" cap="none" normalizeH="0" baseline="0">
                          <a:ln>
                            <a:noFill/>
                          </a:ln>
                          <a:solidFill>
                            <a:srgbClr val="04440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</a:t>
                      </a:r>
                    </a:p>
                  </a:txBody>
                  <a:tcPr marT="45760" marB="457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zh-CN" sz="3200" b="0" i="1" u="none" strike="noStrike" cap="none" normalizeH="0" baseline="0">
                        <a:ln>
                          <a:noFill/>
                        </a:ln>
                        <a:solidFill>
                          <a:srgbClr val="04440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60" marB="457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zh-CN" sz="3200" b="0" i="1" u="none" strike="noStrike" cap="none" normalizeH="0" baseline="0">
                        <a:ln>
                          <a:noFill/>
                        </a:ln>
                        <a:solidFill>
                          <a:srgbClr val="04440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60" marB="457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zh-CN" sz="3200" b="0" i="1" u="none" strike="noStrike" cap="none" normalizeH="0" baseline="0">
                        <a:ln>
                          <a:noFill/>
                        </a:ln>
                        <a:solidFill>
                          <a:srgbClr val="04440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60" marB="457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zh-CN" sz="3200" b="0" i="1" u="none" strike="noStrike" cap="none" normalizeH="0" baseline="0">
                        <a:ln>
                          <a:noFill/>
                        </a:ln>
                        <a:solidFill>
                          <a:srgbClr val="04440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60" marB="457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zh-CN" sz="3200" b="0" i="1" u="none" strike="noStrike" cap="none" normalizeH="0" baseline="0">
                        <a:ln>
                          <a:noFill/>
                        </a:ln>
                        <a:solidFill>
                          <a:srgbClr val="04440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60" marB="457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zh-CN" sz="3200" b="0" i="1" u="none" strike="noStrike" cap="none" normalizeH="0" baseline="0">
                        <a:ln>
                          <a:noFill/>
                        </a:ln>
                        <a:solidFill>
                          <a:srgbClr val="04440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60" marB="457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zh-CN" sz="3200" b="0" i="1" u="none" strike="noStrike" cap="none" normalizeH="0" baseline="0">
                        <a:ln>
                          <a:noFill/>
                        </a:ln>
                        <a:solidFill>
                          <a:srgbClr val="04440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60" marB="457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2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4440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D</a:t>
                      </a:r>
                    </a:p>
                  </a:txBody>
                  <a:tcPr marT="45760" marB="457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1" name="Rectangle 123"/>
          <p:cNvSpPr>
            <a:spLocks noChangeArrowheads="1"/>
          </p:cNvSpPr>
          <p:nvPr/>
        </p:nvSpPr>
        <p:spPr bwMode="auto">
          <a:xfrm>
            <a:off x="1477082" y="5624596"/>
            <a:ext cx="539750" cy="25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i="1"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en-US" altLang="zh-CN" sz="2400">
                <a:latin typeface="Times New Roman" panose="02020603050405020304" pitchFamily="18" charset="0"/>
                <a:ea typeface="楷体" panose="02010609060101010101" pitchFamily="49" charset="-122"/>
              </a:rPr>
              <a:t>[1]</a:t>
            </a:r>
          </a:p>
        </p:txBody>
      </p:sp>
      <p:sp>
        <p:nvSpPr>
          <p:cNvPr id="42" name="Rectangle 124"/>
          <p:cNvSpPr>
            <a:spLocks noChangeArrowheads="1"/>
          </p:cNvSpPr>
          <p:nvPr/>
        </p:nvSpPr>
        <p:spPr bwMode="auto">
          <a:xfrm>
            <a:off x="2521657" y="5589671"/>
            <a:ext cx="539750" cy="25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i="1"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en-US" altLang="zh-CN" sz="2400">
                <a:latin typeface="Times New Roman" panose="02020603050405020304" pitchFamily="18" charset="0"/>
                <a:ea typeface="楷体" panose="02010609060101010101" pitchFamily="49" charset="-122"/>
              </a:rPr>
              <a:t>[3]</a:t>
            </a:r>
          </a:p>
        </p:txBody>
      </p:sp>
      <p:sp>
        <p:nvSpPr>
          <p:cNvPr id="43" name="Rectangle 125"/>
          <p:cNvSpPr>
            <a:spLocks noChangeArrowheads="1"/>
          </p:cNvSpPr>
          <p:nvPr/>
        </p:nvSpPr>
        <p:spPr bwMode="auto">
          <a:xfrm>
            <a:off x="4464757" y="5589671"/>
            <a:ext cx="539750" cy="25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[7]</a:t>
            </a:r>
          </a:p>
        </p:txBody>
      </p:sp>
      <p:sp>
        <p:nvSpPr>
          <p:cNvPr id="44" name="Rectangle 126"/>
          <p:cNvSpPr>
            <a:spLocks noChangeArrowheads="1"/>
          </p:cNvSpPr>
          <p:nvPr/>
        </p:nvSpPr>
        <p:spPr bwMode="auto">
          <a:xfrm>
            <a:off x="8357307" y="5553159"/>
            <a:ext cx="684213" cy="252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200" i="1"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en-US" altLang="zh-CN" sz="2200">
                <a:latin typeface="Times New Roman" panose="02020603050405020304" pitchFamily="18" charset="0"/>
                <a:ea typeface="楷体" panose="02010609060101010101" pitchFamily="49" charset="-122"/>
              </a:rPr>
              <a:t>[15]</a:t>
            </a:r>
          </a:p>
        </p:txBody>
      </p:sp>
      <p:sp>
        <p:nvSpPr>
          <p:cNvPr id="45" name="Text Box 128"/>
          <p:cNvSpPr txBox="1">
            <a:spLocks noChangeArrowheads="1"/>
          </p:cNvSpPr>
          <p:nvPr/>
        </p:nvSpPr>
        <p:spPr bwMode="auto">
          <a:xfrm>
            <a:off x="1558045" y="5881771"/>
            <a:ext cx="7324725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(c)</a:t>
            </a:r>
            <a:r>
              <a:rPr lang="en-US" altLang="zh-CN" sz="240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40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非完全二叉树的顺序存储结构</a:t>
            </a:r>
          </a:p>
        </p:txBody>
      </p:sp>
      <p:sp>
        <p:nvSpPr>
          <p:cNvPr id="46" name="AutoShape 129"/>
          <p:cNvSpPr>
            <a:spLocks noChangeArrowheads="1"/>
          </p:cNvSpPr>
          <p:nvPr/>
        </p:nvSpPr>
        <p:spPr bwMode="auto">
          <a:xfrm>
            <a:off x="7273045" y="944646"/>
            <a:ext cx="2306637" cy="395288"/>
          </a:xfrm>
          <a:prstGeom prst="wedgeRectCallout">
            <a:avLst>
              <a:gd name="adj1" fmla="val -44287"/>
              <a:gd name="adj2" fmla="val 140361"/>
            </a:avLst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(b)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完全二叉树</a:t>
            </a:r>
          </a:p>
        </p:txBody>
      </p:sp>
      <p:sp>
        <p:nvSpPr>
          <p:cNvPr id="47" name="AutoShape 130"/>
          <p:cNvSpPr>
            <a:spLocks noChangeArrowheads="1"/>
          </p:cNvSpPr>
          <p:nvPr/>
        </p:nvSpPr>
        <p:spPr bwMode="auto">
          <a:xfrm>
            <a:off x="3385257" y="1412959"/>
            <a:ext cx="1223963" cy="684212"/>
          </a:xfrm>
          <a:prstGeom prst="rightArrow">
            <a:avLst>
              <a:gd name="adj1" fmla="val 50000"/>
              <a:gd name="adj2" fmla="val 44722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endParaRPr lang="zh-CN" altLang="en-US">
              <a:solidFill>
                <a:srgbClr val="FFFF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48" name="Text Box 131"/>
          <p:cNvSpPr txBox="1">
            <a:spLocks noChangeArrowheads="1"/>
          </p:cNvSpPr>
          <p:nvPr/>
        </p:nvSpPr>
        <p:spPr bwMode="auto">
          <a:xfrm>
            <a:off x="3421770" y="1016084"/>
            <a:ext cx="863600" cy="3603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转换</a:t>
            </a:r>
          </a:p>
        </p:txBody>
      </p:sp>
    </p:spTree>
    <p:extLst>
      <p:ext uri="{BB962C8B-B14F-4D97-AF65-F5344CB8AC3E}">
        <p14:creationId xmlns:p14="http://schemas.microsoft.com/office/powerpoint/2010/main" val="41916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  <p:bldP spid="4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3005509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二叉树链接存储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171551" y="1194290"/>
            <a:ext cx="8699500" cy="36718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z="3000" b="1" dirty="0">
                <a:solidFill>
                  <a:srgbClr val="FF0000"/>
                </a:solidFill>
                <a:ea typeface="楷体" panose="02010609060101010101" pitchFamily="49" charset="-122"/>
              </a:rPr>
              <a:t>二叉树链接存储</a:t>
            </a:r>
            <a:r>
              <a:rPr lang="zh-CN" altLang="en-US" sz="3000" b="1" dirty="0">
                <a:solidFill>
                  <a:srgbClr val="000099"/>
                </a:solidFill>
                <a:ea typeface="楷体" panose="02010609060101010101" pitchFamily="49" charset="-122"/>
              </a:rPr>
              <a:t>系指</a:t>
            </a:r>
            <a:r>
              <a:rPr lang="zh-CN" altLang="en-US" sz="3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二叉树的诸结点被随机存放在内存空间中，用指针表明结点间的逻辑关系。</a:t>
            </a:r>
          </a:p>
          <a:p>
            <a:pPr>
              <a:lnSpc>
                <a:spcPct val="110000"/>
              </a:lnSpc>
            </a:pP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二叉树的结点结构</a:t>
            </a:r>
            <a:b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</a:b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在二叉树的链接存储中，</a:t>
            </a:r>
            <a:r>
              <a:rPr lang="zh-CN" altLang="en-US" sz="3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结点包含三个域，数据域</a:t>
            </a:r>
            <a:r>
              <a:rPr lang="en-US" altLang="zh-CN" sz="3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data</a:t>
            </a:r>
            <a:r>
              <a:rPr lang="zh-CN" altLang="en-US" sz="3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、左指针域 </a:t>
            </a:r>
            <a:r>
              <a:rPr lang="en-US" altLang="zh-CN" sz="3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left </a:t>
            </a:r>
            <a:r>
              <a:rPr lang="zh-CN" altLang="en-US" sz="3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和右指针域 </a:t>
            </a:r>
            <a:r>
              <a:rPr lang="en-US" altLang="zh-CN" sz="3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right</a:t>
            </a:r>
            <a:r>
              <a:rPr lang="zh-CN" altLang="en-US" sz="3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其中左、右指针分别指向该结点的左、右子树的根结点；结点结构图示如下：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4157806" y="5223604"/>
            <a:ext cx="3317875" cy="609600"/>
            <a:chOff x="1008" y="1440"/>
            <a:chExt cx="2090" cy="384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1008" y="1440"/>
              <a:ext cx="2064" cy="384"/>
            </a:xfrm>
            <a:prstGeom prst="rect">
              <a:avLst/>
            </a:prstGeom>
            <a:gradFill rotWithShape="0">
              <a:gsLst>
                <a:gs pos="0">
                  <a:srgbClr val="76765E"/>
                </a:gs>
                <a:gs pos="50000">
                  <a:srgbClr val="FFFFCC"/>
                </a:gs>
                <a:gs pos="100000">
                  <a:srgbClr val="76765E"/>
                </a:gs>
              </a:gsLst>
              <a:lin ang="2700000" scaled="1"/>
            </a:gradFill>
            <a:ln w="31750" cap="sq">
              <a:pattFill prst="pct75">
                <a:fgClr>
                  <a:srgbClr val="993366"/>
                </a:fgClr>
                <a:bgClr>
                  <a:srgbClr val="FFFFFF"/>
                </a:bgClr>
              </a:pattFill>
              <a:miter lim="800000"/>
              <a:headEnd type="none" w="sm" len="sm"/>
              <a:tailEnd type="none" w="med" len="lg"/>
            </a:ln>
            <a:effectLst>
              <a:prstShdw prst="shdw17" dist="17961" dir="13500000">
                <a:srgbClr val="5C1F3D"/>
              </a:prst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en-US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1728" y="1440"/>
              <a:ext cx="0" cy="384"/>
            </a:xfrm>
            <a:prstGeom prst="line">
              <a:avLst/>
            </a:prstGeom>
            <a:noFill/>
            <a:ln w="31750" cap="sq">
              <a:pattFill prst="pct75">
                <a:fgClr>
                  <a:srgbClr val="993366"/>
                </a:fgClr>
                <a:bgClr>
                  <a:srgbClr val="FFFFFF"/>
                </a:bgClr>
              </a:pattFill>
              <a:round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>
              <a:off x="2400" y="1440"/>
              <a:ext cx="0" cy="384"/>
            </a:xfrm>
            <a:prstGeom prst="line">
              <a:avLst/>
            </a:prstGeom>
            <a:noFill/>
            <a:ln w="31750" cap="sq">
              <a:pattFill prst="pct75">
                <a:fgClr>
                  <a:srgbClr val="993366"/>
                </a:fgClr>
                <a:bgClr>
                  <a:srgbClr val="FFFFFF"/>
                </a:bgClr>
              </a:pattFill>
              <a:round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1008" y="1440"/>
              <a:ext cx="72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993366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3200">
                  <a:solidFill>
                    <a:srgbClr val="FF3300"/>
                  </a:solidFill>
                  <a:latin typeface="Times New Roman" panose="02020603050405020304" pitchFamily="18" charset="0"/>
                  <a:ea typeface="幼圆" panose="02010509060101010101" pitchFamily="49" charset="-122"/>
                </a:rPr>
                <a:t>left</a:t>
              </a:r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2378" y="1440"/>
              <a:ext cx="72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993366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3200" dirty="0">
                  <a:solidFill>
                    <a:srgbClr val="FF3300"/>
                  </a:solidFill>
                  <a:latin typeface="Times New Roman" panose="02020603050405020304" pitchFamily="18" charset="0"/>
                  <a:ea typeface="幼圆" panose="02010509060101010101" pitchFamily="49" charset="-122"/>
                </a:rPr>
                <a:t>right</a:t>
              </a:r>
              <a:r>
                <a:rPr kumimoji="1"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ea typeface="幼圆" panose="02010509060101010101" pitchFamily="49" charset="-122"/>
                </a:rPr>
                <a:t> </a:t>
              </a: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1680" y="1440"/>
              <a:ext cx="72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993366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3200">
                  <a:solidFill>
                    <a:srgbClr val="FF3300"/>
                  </a:solidFill>
                  <a:latin typeface="Times New Roman" panose="02020603050405020304" pitchFamily="18" charset="0"/>
                  <a:ea typeface="幼圆" panose="02010509060101010101" pitchFamily="49" charset="-122"/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251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858791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例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615670" y="1086218"/>
            <a:ext cx="9368142" cy="2482005"/>
          </a:xfrm>
          <a:prstGeom prst="rect">
            <a:avLst/>
          </a:prstGeom>
          <a:solidFill>
            <a:schemeClr val="bg1"/>
          </a:solidFill>
        </p:spPr>
        <p:txBody>
          <a:bodyPr lIns="72000" tIns="72000" rIns="7200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[Joe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的后代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] </a:t>
            </a:r>
          </a:p>
          <a:p>
            <a:pPr marL="0" indent="0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下图给出了按层次方式组织的</a:t>
            </a: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Joe</a:t>
            </a:r>
            <a:r>
              <a:rPr lang="zh-CN" altLang="en-US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的后代，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其中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Joe(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乔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)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在最顶层，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Joe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的孩子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Ann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（安） ，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Mary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（玛丽）和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John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（约翰）列在下一层，在父母和孩子间有一条边。在层次表示中，很容易找到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Ann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的兄弟姐妹，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Joe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的后代，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Chris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（克里斯）的祖先</a:t>
            </a:r>
            <a:r>
              <a:rPr lang="zh-CN" altLang="en-US" b="1" dirty="0">
                <a:latin typeface="宋体" panose="02010600030101010101" pitchFamily="2" charset="-122"/>
                <a:ea typeface="楷体" panose="02010609060101010101" pitchFamily="49" charset="-122"/>
              </a:rPr>
              <a:t>等。</a:t>
            </a:r>
          </a:p>
        </p:txBody>
      </p:sp>
      <p:pic>
        <p:nvPicPr>
          <p:cNvPr id="4" name="Picture 3" descr="Snap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90118" y="3169462"/>
            <a:ext cx="6833936" cy="345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382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217169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示例</a:t>
            </a:r>
          </a:p>
        </p:txBody>
      </p:sp>
      <p:grpSp>
        <p:nvGrpSpPr>
          <p:cNvPr id="3" name="组合 13"/>
          <p:cNvGrpSpPr>
            <a:grpSpLocks/>
          </p:cNvGrpSpPr>
          <p:nvPr/>
        </p:nvGrpSpPr>
        <p:grpSpPr bwMode="auto">
          <a:xfrm>
            <a:off x="5142621" y="894968"/>
            <a:ext cx="4953000" cy="3582988"/>
            <a:chOff x="3563938" y="1150045"/>
            <a:chExt cx="4953000" cy="3582208"/>
          </a:xfrm>
        </p:grpSpPr>
        <p:grpSp>
          <p:nvGrpSpPr>
            <p:cNvPr id="4" name="Group 4"/>
            <p:cNvGrpSpPr>
              <a:grpSpLocks/>
            </p:cNvGrpSpPr>
            <p:nvPr/>
          </p:nvGrpSpPr>
          <p:grpSpPr bwMode="auto">
            <a:xfrm>
              <a:off x="5621338" y="1150045"/>
              <a:ext cx="1752600" cy="450442"/>
              <a:chOff x="1680" y="1728"/>
              <a:chExt cx="1104" cy="359"/>
            </a:xfrm>
          </p:grpSpPr>
          <p:sp>
            <p:nvSpPr>
              <p:cNvPr id="44" name="Rectangle 5"/>
              <p:cNvSpPr>
                <a:spLocks noChangeArrowheads="1"/>
              </p:cNvSpPr>
              <p:nvPr/>
            </p:nvSpPr>
            <p:spPr bwMode="auto">
              <a:xfrm>
                <a:off x="1680" y="1728"/>
                <a:ext cx="1104" cy="336"/>
              </a:xfrm>
              <a:prstGeom prst="rect">
                <a:avLst/>
              </a:prstGeom>
              <a:gradFill rotWithShape="0">
                <a:gsLst>
                  <a:gs pos="0">
                    <a:srgbClr val="76765E"/>
                  </a:gs>
                  <a:gs pos="50000">
                    <a:srgbClr val="FFFFCC"/>
                  </a:gs>
                  <a:gs pos="100000">
                    <a:srgbClr val="76765E"/>
                  </a:gs>
                </a:gsLst>
                <a:lin ang="2700000" scaled="1"/>
              </a:gradFill>
              <a:ln w="31750" cap="sq">
                <a:pattFill prst="pct75">
                  <a:fgClr>
                    <a:srgbClr val="993366"/>
                  </a:fgClr>
                  <a:bgClr>
                    <a:srgbClr val="FFFFFF"/>
                  </a:bgClr>
                </a:pattFill>
                <a:miter lim="800000"/>
                <a:headEnd type="none" w="sm" len="sm"/>
                <a:tailEnd type="none" w="med" len="lg"/>
              </a:ln>
              <a:effectLst>
                <a:prstShdw prst="shdw17" dist="17961" dir="13500000">
                  <a:srgbClr val="5C1F3D"/>
                </a:prst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5" name="Line 6"/>
              <p:cNvSpPr>
                <a:spLocks noChangeShapeType="1"/>
              </p:cNvSpPr>
              <p:nvPr/>
            </p:nvSpPr>
            <p:spPr bwMode="auto">
              <a:xfrm>
                <a:off x="2016" y="1728"/>
                <a:ext cx="0" cy="336"/>
              </a:xfrm>
              <a:prstGeom prst="line">
                <a:avLst/>
              </a:prstGeom>
              <a:noFill/>
              <a:ln w="31750" cap="sq">
                <a:pattFill prst="pct75">
                  <a:fgClr>
                    <a:srgbClr val="993366"/>
                  </a:fgClr>
                  <a:bgClr>
                    <a:srgbClr val="FFFFFF"/>
                  </a:bgClr>
                </a:patt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" name="Line 7"/>
              <p:cNvSpPr>
                <a:spLocks noChangeShapeType="1"/>
              </p:cNvSpPr>
              <p:nvPr/>
            </p:nvSpPr>
            <p:spPr bwMode="auto">
              <a:xfrm>
                <a:off x="2448" y="1728"/>
                <a:ext cx="0" cy="336"/>
              </a:xfrm>
              <a:prstGeom prst="line">
                <a:avLst/>
              </a:prstGeom>
              <a:noFill/>
              <a:ln w="31750" cap="sq">
                <a:pattFill prst="pct75">
                  <a:fgClr>
                    <a:srgbClr val="993366"/>
                  </a:fgClr>
                  <a:bgClr>
                    <a:srgbClr val="FFFFFF"/>
                  </a:bgClr>
                </a:patt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7" name="Text Box 8"/>
              <p:cNvSpPr txBox="1">
                <a:spLocks noChangeArrowheads="1"/>
              </p:cNvSpPr>
              <p:nvPr/>
            </p:nvSpPr>
            <p:spPr bwMode="auto">
              <a:xfrm>
                <a:off x="1872" y="1728"/>
                <a:ext cx="720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3200">
                    <a:solidFill>
                      <a:srgbClr val="FF3300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rPr>
                  <a:t>A</a:t>
                </a:r>
              </a:p>
            </p:txBody>
          </p:sp>
        </p:grpSp>
        <p:grpSp>
          <p:nvGrpSpPr>
            <p:cNvPr id="5" name="Group 9"/>
            <p:cNvGrpSpPr>
              <a:grpSpLocks/>
            </p:cNvGrpSpPr>
            <p:nvPr/>
          </p:nvGrpSpPr>
          <p:grpSpPr bwMode="auto">
            <a:xfrm>
              <a:off x="5697538" y="2715928"/>
              <a:ext cx="1752600" cy="450442"/>
              <a:chOff x="1680" y="1728"/>
              <a:chExt cx="1104" cy="359"/>
            </a:xfrm>
          </p:grpSpPr>
          <p:sp>
            <p:nvSpPr>
              <p:cNvPr id="40" name="Rectangle 10"/>
              <p:cNvSpPr>
                <a:spLocks noChangeArrowheads="1"/>
              </p:cNvSpPr>
              <p:nvPr/>
            </p:nvSpPr>
            <p:spPr bwMode="auto">
              <a:xfrm>
                <a:off x="1680" y="1728"/>
                <a:ext cx="1104" cy="336"/>
              </a:xfrm>
              <a:prstGeom prst="rect">
                <a:avLst/>
              </a:prstGeom>
              <a:gradFill rotWithShape="0">
                <a:gsLst>
                  <a:gs pos="0">
                    <a:srgbClr val="76765E"/>
                  </a:gs>
                  <a:gs pos="50000">
                    <a:srgbClr val="FFFFCC"/>
                  </a:gs>
                  <a:gs pos="100000">
                    <a:srgbClr val="76765E"/>
                  </a:gs>
                </a:gsLst>
                <a:lin ang="2700000" scaled="1"/>
              </a:gradFill>
              <a:ln w="31750" cap="sq">
                <a:pattFill prst="pct75">
                  <a:fgClr>
                    <a:srgbClr val="993366"/>
                  </a:fgClr>
                  <a:bgClr>
                    <a:srgbClr val="FFFFFF"/>
                  </a:bgClr>
                </a:pattFill>
                <a:miter lim="800000"/>
                <a:headEnd type="none" w="sm" len="sm"/>
                <a:tailEnd type="none" w="med" len="lg"/>
              </a:ln>
              <a:effectLst>
                <a:prstShdw prst="shdw17" dist="17961" dir="13500000">
                  <a:srgbClr val="5C1F3D"/>
                </a:prst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" name="Line 11"/>
              <p:cNvSpPr>
                <a:spLocks noChangeShapeType="1"/>
              </p:cNvSpPr>
              <p:nvPr/>
            </p:nvSpPr>
            <p:spPr bwMode="auto">
              <a:xfrm>
                <a:off x="2016" y="1728"/>
                <a:ext cx="0" cy="336"/>
              </a:xfrm>
              <a:prstGeom prst="line">
                <a:avLst/>
              </a:prstGeom>
              <a:noFill/>
              <a:ln w="31750" cap="sq">
                <a:pattFill prst="pct75">
                  <a:fgClr>
                    <a:srgbClr val="993366"/>
                  </a:fgClr>
                  <a:bgClr>
                    <a:srgbClr val="FFFFFF"/>
                  </a:bgClr>
                </a:patt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2" name="Line 12"/>
              <p:cNvSpPr>
                <a:spLocks noChangeShapeType="1"/>
              </p:cNvSpPr>
              <p:nvPr/>
            </p:nvSpPr>
            <p:spPr bwMode="auto">
              <a:xfrm>
                <a:off x="2448" y="1728"/>
                <a:ext cx="0" cy="336"/>
              </a:xfrm>
              <a:prstGeom prst="line">
                <a:avLst/>
              </a:prstGeom>
              <a:noFill/>
              <a:ln w="31750" cap="sq">
                <a:pattFill prst="pct75">
                  <a:fgClr>
                    <a:srgbClr val="993366"/>
                  </a:fgClr>
                  <a:bgClr>
                    <a:srgbClr val="FFFFFF"/>
                  </a:bgClr>
                </a:patt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3" name="Text Box 13"/>
              <p:cNvSpPr txBox="1">
                <a:spLocks noChangeArrowheads="1"/>
              </p:cNvSpPr>
              <p:nvPr/>
            </p:nvSpPr>
            <p:spPr bwMode="auto">
              <a:xfrm>
                <a:off x="1872" y="1728"/>
                <a:ext cx="720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3200">
                    <a:solidFill>
                      <a:srgbClr val="FF3300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rPr>
                  <a:t>D</a:t>
                </a:r>
              </a:p>
            </p:txBody>
          </p:sp>
        </p:grpSp>
        <p:grpSp>
          <p:nvGrpSpPr>
            <p:cNvPr id="6" name="组合 12"/>
            <p:cNvGrpSpPr>
              <a:grpSpLocks/>
            </p:cNvGrpSpPr>
            <p:nvPr/>
          </p:nvGrpSpPr>
          <p:grpSpPr bwMode="auto">
            <a:xfrm>
              <a:off x="3563938" y="2715929"/>
              <a:ext cx="1752600" cy="460365"/>
              <a:chOff x="3563938" y="2715929"/>
              <a:chExt cx="1752600" cy="460365"/>
            </a:xfrm>
          </p:grpSpPr>
          <p:sp>
            <p:nvSpPr>
              <p:cNvPr id="34" name="Rectangle 15"/>
              <p:cNvSpPr>
                <a:spLocks noChangeArrowheads="1"/>
              </p:cNvSpPr>
              <p:nvPr/>
            </p:nvSpPr>
            <p:spPr bwMode="auto">
              <a:xfrm>
                <a:off x="3563938" y="2715929"/>
                <a:ext cx="1752600" cy="421584"/>
              </a:xfrm>
              <a:prstGeom prst="rect">
                <a:avLst/>
              </a:prstGeom>
              <a:gradFill rotWithShape="0">
                <a:gsLst>
                  <a:gs pos="0">
                    <a:srgbClr val="76765E"/>
                  </a:gs>
                  <a:gs pos="50000">
                    <a:srgbClr val="FFFFCC"/>
                  </a:gs>
                  <a:gs pos="100000">
                    <a:srgbClr val="76765E"/>
                  </a:gs>
                </a:gsLst>
                <a:lin ang="2700000" scaled="1"/>
              </a:gradFill>
              <a:ln w="31750" cap="sq">
                <a:pattFill prst="pct75">
                  <a:fgClr>
                    <a:srgbClr val="993366"/>
                  </a:fgClr>
                  <a:bgClr>
                    <a:srgbClr val="FFFFFF"/>
                  </a:bgClr>
                </a:pattFill>
                <a:miter lim="800000"/>
                <a:headEnd type="none" w="sm" len="sm"/>
                <a:tailEnd type="none" w="med" len="lg"/>
              </a:ln>
              <a:effectLst>
                <a:prstShdw prst="shdw17" dist="17961" dir="13500000">
                  <a:srgbClr val="5C1F3D"/>
                </a:prst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" name="Line 16"/>
              <p:cNvSpPr>
                <a:spLocks noChangeShapeType="1"/>
              </p:cNvSpPr>
              <p:nvPr/>
            </p:nvSpPr>
            <p:spPr bwMode="auto">
              <a:xfrm>
                <a:off x="4097338" y="2715929"/>
                <a:ext cx="0" cy="421584"/>
              </a:xfrm>
              <a:prstGeom prst="line">
                <a:avLst/>
              </a:prstGeom>
              <a:noFill/>
              <a:ln w="31750" cap="sq">
                <a:pattFill prst="pct75">
                  <a:fgClr>
                    <a:srgbClr val="993366"/>
                  </a:fgClr>
                  <a:bgClr>
                    <a:srgbClr val="FFFFFF"/>
                  </a:bgClr>
                </a:patt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6" name="Line 17"/>
              <p:cNvSpPr>
                <a:spLocks noChangeShapeType="1"/>
              </p:cNvSpPr>
              <p:nvPr/>
            </p:nvSpPr>
            <p:spPr bwMode="auto">
              <a:xfrm>
                <a:off x="4783138" y="2715929"/>
                <a:ext cx="0" cy="421584"/>
              </a:xfrm>
              <a:prstGeom prst="line">
                <a:avLst/>
              </a:prstGeom>
              <a:noFill/>
              <a:ln w="31750" cap="sq">
                <a:pattFill prst="pct75">
                  <a:fgClr>
                    <a:srgbClr val="993366"/>
                  </a:fgClr>
                  <a:bgClr>
                    <a:srgbClr val="FFFFFF"/>
                  </a:bgClr>
                </a:patt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7" name="Text Box 18"/>
              <p:cNvSpPr txBox="1">
                <a:spLocks noChangeArrowheads="1"/>
              </p:cNvSpPr>
              <p:nvPr/>
            </p:nvSpPr>
            <p:spPr bwMode="auto">
              <a:xfrm>
                <a:off x="4222751" y="2751592"/>
                <a:ext cx="392113" cy="4103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ts val="3200"/>
                  </a:lnSpc>
                  <a:spcBef>
                    <a:spcPct val="0"/>
                  </a:spcBef>
                  <a:buClrTx/>
                  <a:buSzTx/>
                  <a:buFont typeface="Wingdings" panose="05000000000000000000" pitchFamily="2" charset="2"/>
                  <a:buNone/>
                </a:pPr>
                <a:r>
                  <a:rPr kumimoji="1" lang="en-US" altLang="zh-CN" sz="3200">
                    <a:solidFill>
                      <a:srgbClr val="0000CC"/>
                    </a:solidFill>
                    <a:latin typeface="Times New Roman" panose="02020603050405020304" pitchFamily="18" charset="0"/>
                  </a:rPr>
                  <a:t>C</a:t>
                </a:r>
              </a:p>
            </p:txBody>
          </p:sp>
          <p:sp>
            <p:nvSpPr>
              <p:cNvPr id="38" name="Text Box 18"/>
              <p:cNvSpPr txBox="1">
                <a:spLocks noChangeArrowheads="1"/>
              </p:cNvSpPr>
              <p:nvPr/>
            </p:nvSpPr>
            <p:spPr bwMode="auto">
              <a:xfrm>
                <a:off x="4862513" y="2765925"/>
                <a:ext cx="392113" cy="4103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ts val="3200"/>
                  </a:lnSpc>
                  <a:spcBef>
                    <a:spcPct val="0"/>
                  </a:spcBef>
                  <a:buClrTx/>
                  <a:buSzTx/>
                  <a:buFont typeface="Wingdings" panose="05000000000000000000" pitchFamily="2" charset="2"/>
                  <a:buNone/>
                </a:pPr>
                <a:r>
                  <a:rPr kumimoji="1" lang="en-US" altLang="zh-CN" sz="3200">
                    <a:solidFill>
                      <a:srgbClr val="0000CC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</a:t>
                </a:r>
                <a:endParaRPr kumimoji="1" lang="en-US" altLang="zh-CN" sz="3200">
                  <a:solidFill>
                    <a:srgbClr val="0000CC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" name="Text Box 18"/>
              <p:cNvSpPr txBox="1">
                <a:spLocks noChangeArrowheads="1"/>
              </p:cNvSpPr>
              <p:nvPr/>
            </p:nvSpPr>
            <p:spPr bwMode="auto">
              <a:xfrm>
                <a:off x="3641726" y="2743340"/>
                <a:ext cx="392113" cy="4103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ts val="3200"/>
                  </a:lnSpc>
                  <a:spcBef>
                    <a:spcPct val="0"/>
                  </a:spcBef>
                  <a:buClrTx/>
                  <a:buSzTx/>
                  <a:buFont typeface="Wingdings" panose="05000000000000000000" pitchFamily="2" charset="2"/>
                  <a:buNone/>
                </a:pPr>
                <a:r>
                  <a:rPr kumimoji="1" lang="en-US" altLang="zh-CN" sz="3200">
                    <a:solidFill>
                      <a:srgbClr val="0000CC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</a:t>
                </a:r>
                <a:endParaRPr kumimoji="1" lang="en-US" altLang="zh-CN" sz="3200">
                  <a:solidFill>
                    <a:srgbClr val="0000CC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7" name="Group 19"/>
            <p:cNvGrpSpPr>
              <a:grpSpLocks/>
            </p:cNvGrpSpPr>
            <p:nvPr/>
          </p:nvGrpSpPr>
          <p:grpSpPr bwMode="auto">
            <a:xfrm>
              <a:off x="4554538" y="1932987"/>
              <a:ext cx="1752600" cy="450442"/>
              <a:chOff x="1680" y="1728"/>
              <a:chExt cx="1104" cy="359"/>
            </a:xfrm>
          </p:grpSpPr>
          <p:sp>
            <p:nvSpPr>
              <p:cNvPr id="30" name="Rectangle 20"/>
              <p:cNvSpPr>
                <a:spLocks noChangeArrowheads="1"/>
              </p:cNvSpPr>
              <p:nvPr/>
            </p:nvSpPr>
            <p:spPr bwMode="auto">
              <a:xfrm>
                <a:off x="1680" y="1728"/>
                <a:ext cx="1104" cy="336"/>
              </a:xfrm>
              <a:prstGeom prst="rect">
                <a:avLst/>
              </a:prstGeom>
              <a:gradFill rotWithShape="0">
                <a:gsLst>
                  <a:gs pos="0">
                    <a:srgbClr val="76765E"/>
                  </a:gs>
                  <a:gs pos="50000">
                    <a:srgbClr val="FFFFCC"/>
                  </a:gs>
                  <a:gs pos="100000">
                    <a:srgbClr val="76765E"/>
                  </a:gs>
                </a:gsLst>
                <a:lin ang="2700000" scaled="1"/>
              </a:gradFill>
              <a:ln w="31750" cap="sq">
                <a:pattFill prst="pct75">
                  <a:fgClr>
                    <a:srgbClr val="993366"/>
                  </a:fgClr>
                  <a:bgClr>
                    <a:srgbClr val="FFFFFF"/>
                  </a:bgClr>
                </a:pattFill>
                <a:miter lim="800000"/>
                <a:headEnd type="none" w="sm" len="sm"/>
                <a:tailEnd type="none" w="med" len="lg"/>
              </a:ln>
              <a:effectLst>
                <a:prstShdw prst="shdw17" dist="17961" dir="13500000">
                  <a:srgbClr val="5C1F3D"/>
                </a:prst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1" name="Line 21"/>
              <p:cNvSpPr>
                <a:spLocks noChangeShapeType="1"/>
              </p:cNvSpPr>
              <p:nvPr/>
            </p:nvSpPr>
            <p:spPr bwMode="auto">
              <a:xfrm>
                <a:off x="2016" y="1728"/>
                <a:ext cx="0" cy="336"/>
              </a:xfrm>
              <a:prstGeom prst="line">
                <a:avLst/>
              </a:prstGeom>
              <a:noFill/>
              <a:ln w="31750" cap="sq">
                <a:pattFill prst="pct75">
                  <a:fgClr>
                    <a:srgbClr val="993366"/>
                  </a:fgClr>
                  <a:bgClr>
                    <a:srgbClr val="FFFFFF"/>
                  </a:bgClr>
                </a:patt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2" name="Line 22"/>
              <p:cNvSpPr>
                <a:spLocks noChangeShapeType="1"/>
              </p:cNvSpPr>
              <p:nvPr/>
            </p:nvSpPr>
            <p:spPr bwMode="auto">
              <a:xfrm>
                <a:off x="2448" y="1728"/>
                <a:ext cx="0" cy="336"/>
              </a:xfrm>
              <a:prstGeom prst="line">
                <a:avLst/>
              </a:prstGeom>
              <a:noFill/>
              <a:ln w="31750" cap="sq">
                <a:pattFill prst="pct75">
                  <a:fgClr>
                    <a:srgbClr val="993366"/>
                  </a:fgClr>
                  <a:bgClr>
                    <a:srgbClr val="FFFFFF"/>
                  </a:bgClr>
                </a:patt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3" name="Text Box 23"/>
              <p:cNvSpPr txBox="1">
                <a:spLocks noChangeArrowheads="1"/>
              </p:cNvSpPr>
              <p:nvPr/>
            </p:nvSpPr>
            <p:spPr bwMode="auto">
              <a:xfrm>
                <a:off x="1872" y="1728"/>
                <a:ext cx="720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3200">
                    <a:solidFill>
                      <a:srgbClr val="FF3300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rPr>
                  <a:t>B</a:t>
                </a:r>
              </a:p>
            </p:txBody>
          </p:sp>
        </p:grpSp>
        <p:grpSp>
          <p:nvGrpSpPr>
            <p:cNvPr id="8" name="Group 24"/>
            <p:cNvGrpSpPr>
              <a:grpSpLocks/>
            </p:cNvGrpSpPr>
            <p:nvPr/>
          </p:nvGrpSpPr>
          <p:grpSpPr bwMode="auto">
            <a:xfrm>
              <a:off x="4630738" y="3498870"/>
              <a:ext cx="1752600" cy="450442"/>
              <a:chOff x="1680" y="1728"/>
              <a:chExt cx="1104" cy="359"/>
            </a:xfrm>
          </p:grpSpPr>
          <p:sp>
            <p:nvSpPr>
              <p:cNvPr id="26" name="Rectangle 25"/>
              <p:cNvSpPr>
                <a:spLocks noChangeArrowheads="1"/>
              </p:cNvSpPr>
              <p:nvPr/>
            </p:nvSpPr>
            <p:spPr bwMode="auto">
              <a:xfrm>
                <a:off x="1680" y="1728"/>
                <a:ext cx="1104" cy="336"/>
              </a:xfrm>
              <a:prstGeom prst="rect">
                <a:avLst/>
              </a:prstGeom>
              <a:gradFill rotWithShape="0">
                <a:gsLst>
                  <a:gs pos="0">
                    <a:srgbClr val="76765E"/>
                  </a:gs>
                  <a:gs pos="50000">
                    <a:srgbClr val="FFFFCC"/>
                  </a:gs>
                  <a:gs pos="100000">
                    <a:srgbClr val="76765E"/>
                  </a:gs>
                </a:gsLst>
                <a:lin ang="2700000" scaled="1"/>
              </a:gradFill>
              <a:ln w="31750" cap="sq">
                <a:pattFill prst="pct75">
                  <a:fgClr>
                    <a:srgbClr val="993366"/>
                  </a:fgClr>
                  <a:bgClr>
                    <a:srgbClr val="FFFFFF"/>
                  </a:bgClr>
                </a:pattFill>
                <a:miter lim="800000"/>
                <a:headEnd type="none" w="sm" len="sm"/>
                <a:tailEnd type="none" w="med" len="lg"/>
              </a:ln>
              <a:effectLst>
                <a:prstShdw prst="shdw17" dist="17961" dir="13500000">
                  <a:srgbClr val="5C1F3D"/>
                </a:prst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" name="Line 26"/>
              <p:cNvSpPr>
                <a:spLocks noChangeShapeType="1"/>
              </p:cNvSpPr>
              <p:nvPr/>
            </p:nvSpPr>
            <p:spPr bwMode="auto">
              <a:xfrm>
                <a:off x="2016" y="1728"/>
                <a:ext cx="0" cy="336"/>
              </a:xfrm>
              <a:prstGeom prst="line">
                <a:avLst/>
              </a:prstGeom>
              <a:noFill/>
              <a:ln w="31750" cap="sq">
                <a:pattFill prst="pct75">
                  <a:fgClr>
                    <a:srgbClr val="993366"/>
                  </a:fgClr>
                  <a:bgClr>
                    <a:srgbClr val="FFFFFF"/>
                  </a:bgClr>
                </a:patt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8" name="Line 27"/>
              <p:cNvSpPr>
                <a:spLocks noChangeShapeType="1"/>
              </p:cNvSpPr>
              <p:nvPr/>
            </p:nvSpPr>
            <p:spPr bwMode="auto">
              <a:xfrm>
                <a:off x="2448" y="1728"/>
                <a:ext cx="0" cy="336"/>
              </a:xfrm>
              <a:prstGeom prst="line">
                <a:avLst/>
              </a:prstGeom>
              <a:noFill/>
              <a:ln w="31750" cap="sq">
                <a:pattFill prst="pct75">
                  <a:fgClr>
                    <a:srgbClr val="993366"/>
                  </a:fgClr>
                  <a:bgClr>
                    <a:srgbClr val="FFFFFF"/>
                  </a:bgClr>
                </a:patt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9" name="Text Box 28"/>
              <p:cNvSpPr txBox="1">
                <a:spLocks noChangeArrowheads="1"/>
              </p:cNvSpPr>
              <p:nvPr/>
            </p:nvSpPr>
            <p:spPr bwMode="auto">
              <a:xfrm>
                <a:off x="1872" y="1728"/>
                <a:ext cx="720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3200">
                    <a:solidFill>
                      <a:srgbClr val="FF3300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rPr>
                  <a:t>E</a:t>
                </a:r>
              </a:p>
            </p:txBody>
          </p:sp>
        </p:grpSp>
        <p:grpSp>
          <p:nvGrpSpPr>
            <p:cNvPr id="9" name="Group 29"/>
            <p:cNvGrpSpPr>
              <a:grpSpLocks/>
            </p:cNvGrpSpPr>
            <p:nvPr/>
          </p:nvGrpSpPr>
          <p:grpSpPr bwMode="auto">
            <a:xfrm>
              <a:off x="6764338" y="3498870"/>
              <a:ext cx="1752600" cy="450442"/>
              <a:chOff x="1680" y="1728"/>
              <a:chExt cx="1104" cy="359"/>
            </a:xfrm>
          </p:grpSpPr>
          <p:sp>
            <p:nvSpPr>
              <p:cNvPr id="22" name="Rectangle 30"/>
              <p:cNvSpPr>
                <a:spLocks noChangeArrowheads="1"/>
              </p:cNvSpPr>
              <p:nvPr/>
            </p:nvSpPr>
            <p:spPr bwMode="auto">
              <a:xfrm>
                <a:off x="1680" y="1728"/>
                <a:ext cx="1104" cy="336"/>
              </a:xfrm>
              <a:prstGeom prst="rect">
                <a:avLst/>
              </a:prstGeom>
              <a:gradFill rotWithShape="0">
                <a:gsLst>
                  <a:gs pos="0">
                    <a:srgbClr val="76765E"/>
                  </a:gs>
                  <a:gs pos="50000">
                    <a:srgbClr val="FFFFCC"/>
                  </a:gs>
                  <a:gs pos="100000">
                    <a:srgbClr val="76765E"/>
                  </a:gs>
                </a:gsLst>
                <a:lin ang="2700000" scaled="1"/>
              </a:gradFill>
              <a:ln w="31750" cap="sq">
                <a:pattFill prst="pct75">
                  <a:fgClr>
                    <a:srgbClr val="993366"/>
                  </a:fgClr>
                  <a:bgClr>
                    <a:srgbClr val="FFFFFF"/>
                  </a:bgClr>
                </a:pattFill>
                <a:miter lim="800000"/>
                <a:headEnd type="none" w="sm" len="sm"/>
                <a:tailEnd type="none" w="med" len="lg"/>
              </a:ln>
              <a:effectLst>
                <a:prstShdw prst="shdw17" dist="17961" dir="13500000">
                  <a:srgbClr val="5C1F3D"/>
                </a:prst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3" name="Line 31"/>
              <p:cNvSpPr>
                <a:spLocks noChangeShapeType="1"/>
              </p:cNvSpPr>
              <p:nvPr/>
            </p:nvSpPr>
            <p:spPr bwMode="auto">
              <a:xfrm>
                <a:off x="2016" y="1728"/>
                <a:ext cx="0" cy="336"/>
              </a:xfrm>
              <a:prstGeom prst="line">
                <a:avLst/>
              </a:prstGeom>
              <a:noFill/>
              <a:ln w="31750" cap="sq">
                <a:pattFill prst="pct75">
                  <a:fgClr>
                    <a:srgbClr val="993366"/>
                  </a:fgClr>
                  <a:bgClr>
                    <a:srgbClr val="FFFFFF"/>
                  </a:bgClr>
                </a:patt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4" name="Line 32"/>
              <p:cNvSpPr>
                <a:spLocks noChangeShapeType="1"/>
              </p:cNvSpPr>
              <p:nvPr/>
            </p:nvSpPr>
            <p:spPr bwMode="auto">
              <a:xfrm>
                <a:off x="2448" y="1728"/>
                <a:ext cx="0" cy="336"/>
              </a:xfrm>
              <a:prstGeom prst="line">
                <a:avLst/>
              </a:prstGeom>
              <a:noFill/>
              <a:ln w="31750" cap="sq">
                <a:pattFill prst="pct75">
                  <a:fgClr>
                    <a:srgbClr val="993366"/>
                  </a:fgClr>
                  <a:bgClr>
                    <a:srgbClr val="FFFFFF"/>
                  </a:bgClr>
                </a:patt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" name="Text Box 33"/>
              <p:cNvSpPr txBox="1">
                <a:spLocks noChangeArrowheads="1"/>
              </p:cNvSpPr>
              <p:nvPr/>
            </p:nvSpPr>
            <p:spPr bwMode="auto">
              <a:xfrm>
                <a:off x="1872" y="1728"/>
                <a:ext cx="720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3200">
                    <a:solidFill>
                      <a:srgbClr val="FF3300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rPr>
                  <a:t>F</a:t>
                </a:r>
              </a:p>
            </p:txBody>
          </p:sp>
        </p:grpSp>
        <p:grpSp>
          <p:nvGrpSpPr>
            <p:cNvPr id="10" name="Group 34"/>
            <p:cNvGrpSpPr>
              <a:grpSpLocks/>
            </p:cNvGrpSpPr>
            <p:nvPr/>
          </p:nvGrpSpPr>
          <p:grpSpPr bwMode="auto">
            <a:xfrm>
              <a:off x="5697538" y="4281811"/>
              <a:ext cx="1752600" cy="450442"/>
              <a:chOff x="1680" y="1728"/>
              <a:chExt cx="1104" cy="359"/>
            </a:xfrm>
          </p:grpSpPr>
          <p:sp>
            <p:nvSpPr>
              <p:cNvPr id="18" name="Rectangle 35"/>
              <p:cNvSpPr>
                <a:spLocks noChangeArrowheads="1"/>
              </p:cNvSpPr>
              <p:nvPr/>
            </p:nvSpPr>
            <p:spPr bwMode="auto">
              <a:xfrm>
                <a:off x="1680" y="1728"/>
                <a:ext cx="1104" cy="336"/>
              </a:xfrm>
              <a:prstGeom prst="rect">
                <a:avLst/>
              </a:prstGeom>
              <a:gradFill rotWithShape="0">
                <a:gsLst>
                  <a:gs pos="0">
                    <a:srgbClr val="76765E"/>
                  </a:gs>
                  <a:gs pos="50000">
                    <a:srgbClr val="FFFFCC"/>
                  </a:gs>
                  <a:gs pos="100000">
                    <a:srgbClr val="76765E"/>
                  </a:gs>
                </a:gsLst>
                <a:lin ang="2700000" scaled="1"/>
              </a:gradFill>
              <a:ln w="31750" cap="sq">
                <a:pattFill prst="pct75">
                  <a:fgClr>
                    <a:srgbClr val="993366"/>
                  </a:fgClr>
                  <a:bgClr>
                    <a:srgbClr val="FFFFFF"/>
                  </a:bgClr>
                </a:pattFill>
                <a:miter lim="800000"/>
                <a:headEnd type="none" w="sm" len="sm"/>
                <a:tailEnd type="none" w="med" len="lg"/>
              </a:ln>
              <a:effectLst>
                <a:prstShdw prst="shdw17" dist="17961" dir="13500000">
                  <a:srgbClr val="5C1F3D"/>
                </a:prst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" name="Line 36"/>
              <p:cNvSpPr>
                <a:spLocks noChangeShapeType="1"/>
              </p:cNvSpPr>
              <p:nvPr/>
            </p:nvSpPr>
            <p:spPr bwMode="auto">
              <a:xfrm>
                <a:off x="2016" y="1728"/>
                <a:ext cx="0" cy="336"/>
              </a:xfrm>
              <a:prstGeom prst="line">
                <a:avLst/>
              </a:prstGeom>
              <a:noFill/>
              <a:ln w="31750" cap="sq">
                <a:pattFill prst="pct75">
                  <a:fgClr>
                    <a:srgbClr val="993366"/>
                  </a:fgClr>
                  <a:bgClr>
                    <a:srgbClr val="FFFFFF"/>
                  </a:bgClr>
                </a:patt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0" name="Line 37"/>
              <p:cNvSpPr>
                <a:spLocks noChangeShapeType="1"/>
              </p:cNvSpPr>
              <p:nvPr/>
            </p:nvSpPr>
            <p:spPr bwMode="auto">
              <a:xfrm>
                <a:off x="2448" y="1728"/>
                <a:ext cx="0" cy="336"/>
              </a:xfrm>
              <a:prstGeom prst="line">
                <a:avLst/>
              </a:prstGeom>
              <a:noFill/>
              <a:ln w="31750" cap="sq">
                <a:pattFill prst="pct75">
                  <a:fgClr>
                    <a:srgbClr val="993366"/>
                  </a:fgClr>
                  <a:bgClr>
                    <a:srgbClr val="FFFFFF"/>
                  </a:bgClr>
                </a:patt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1" name="Text Box 38"/>
              <p:cNvSpPr txBox="1">
                <a:spLocks noChangeArrowheads="1"/>
              </p:cNvSpPr>
              <p:nvPr/>
            </p:nvSpPr>
            <p:spPr bwMode="auto">
              <a:xfrm>
                <a:off x="1872" y="1728"/>
                <a:ext cx="720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3200">
                    <a:solidFill>
                      <a:srgbClr val="FF3300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rPr>
                  <a:t>G</a:t>
                </a:r>
              </a:p>
            </p:txBody>
          </p:sp>
        </p:grpSp>
        <p:sp>
          <p:nvSpPr>
            <p:cNvPr id="11" name="Line 39"/>
            <p:cNvSpPr>
              <a:spLocks noChangeShapeType="1"/>
            </p:cNvSpPr>
            <p:nvPr/>
          </p:nvSpPr>
          <p:spPr bwMode="auto">
            <a:xfrm flipH="1">
              <a:off x="5468938" y="1390950"/>
              <a:ext cx="457200" cy="542036"/>
            </a:xfrm>
            <a:prstGeom prst="line">
              <a:avLst/>
            </a:prstGeom>
            <a:noFill/>
            <a:ln w="38100" cap="sq">
              <a:solidFill>
                <a:srgbClr val="0000CC"/>
              </a:solidFill>
              <a:round/>
              <a:headEnd type="none" w="sm" len="sm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2" name="Line 40"/>
            <p:cNvSpPr>
              <a:spLocks noChangeShapeType="1"/>
            </p:cNvSpPr>
            <p:nvPr/>
          </p:nvSpPr>
          <p:spPr bwMode="auto">
            <a:xfrm flipH="1">
              <a:off x="4402138" y="2173892"/>
              <a:ext cx="457200" cy="542036"/>
            </a:xfrm>
            <a:prstGeom prst="line">
              <a:avLst/>
            </a:prstGeom>
            <a:noFill/>
            <a:ln w="38100" cap="sq">
              <a:solidFill>
                <a:srgbClr val="0000CC"/>
              </a:solidFill>
              <a:round/>
              <a:headEnd type="none" w="sm" len="sm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3" name="Line 41"/>
            <p:cNvSpPr>
              <a:spLocks noChangeShapeType="1"/>
            </p:cNvSpPr>
            <p:nvPr/>
          </p:nvSpPr>
          <p:spPr bwMode="auto">
            <a:xfrm flipH="1">
              <a:off x="5545138" y="2956833"/>
              <a:ext cx="381000" cy="542036"/>
            </a:xfrm>
            <a:prstGeom prst="line">
              <a:avLst/>
            </a:prstGeom>
            <a:noFill/>
            <a:ln w="38100" cap="sq">
              <a:solidFill>
                <a:srgbClr val="0000CC"/>
              </a:solidFill>
              <a:round/>
              <a:headEnd type="none" w="sm" len="sm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" name="Line 42"/>
            <p:cNvSpPr>
              <a:spLocks noChangeShapeType="1"/>
            </p:cNvSpPr>
            <p:nvPr/>
          </p:nvSpPr>
          <p:spPr bwMode="auto">
            <a:xfrm>
              <a:off x="7145338" y="2896607"/>
              <a:ext cx="457200" cy="602263"/>
            </a:xfrm>
            <a:prstGeom prst="line">
              <a:avLst/>
            </a:prstGeom>
            <a:noFill/>
            <a:ln w="38100" cap="sq">
              <a:solidFill>
                <a:srgbClr val="0000CC"/>
              </a:solidFill>
              <a:round/>
              <a:headEnd type="none" w="sm" len="sm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" name="Line 43"/>
            <p:cNvSpPr>
              <a:spLocks noChangeShapeType="1"/>
            </p:cNvSpPr>
            <p:nvPr/>
          </p:nvSpPr>
          <p:spPr bwMode="auto">
            <a:xfrm>
              <a:off x="6078538" y="2173892"/>
              <a:ext cx="457200" cy="542036"/>
            </a:xfrm>
            <a:prstGeom prst="line">
              <a:avLst/>
            </a:prstGeom>
            <a:noFill/>
            <a:ln w="38100" cap="sq">
              <a:solidFill>
                <a:srgbClr val="0000CC"/>
              </a:solidFill>
              <a:round/>
              <a:headEnd type="none" w="sm" len="sm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" name="Line 44"/>
            <p:cNvSpPr>
              <a:spLocks noChangeShapeType="1"/>
            </p:cNvSpPr>
            <p:nvPr/>
          </p:nvSpPr>
          <p:spPr bwMode="auto">
            <a:xfrm>
              <a:off x="6078538" y="3739775"/>
              <a:ext cx="533400" cy="542036"/>
            </a:xfrm>
            <a:prstGeom prst="line">
              <a:avLst/>
            </a:prstGeom>
            <a:noFill/>
            <a:ln w="38100" cap="sq">
              <a:solidFill>
                <a:srgbClr val="0000CC"/>
              </a:solidFill>
              <a:round/>
              <a:headEnd type="none" w="sm" len="sm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" name="Text Box 45"/>
            <p:cNvSpPr txBox="1">
              <a:spLocks noChangeArrowheads="1"/>
            </p:cNvSpPr>
            <p:nvPr/>
          </p:nvSpPr>
          <p:spPr bwMode="auto">
            <a:xfrm>
              <a:off x="6840538" y="1150045"/>
              <a:ext cx="609600" cy="429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993366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3200">
                  <a:solidFill>
                    <a:srgbClr val="FF3300"/>
                  </a:solidFill>
                  <a:latin typeface="Times New Roman" panose="02020603050405020304" pitchFamily="18" charset="0"/>
                  <a:ea typeface="幼圆" panose="02010509060101010101" pitchFamily="49" charset="-122"/>
                  <a:sym typeface="Symbol" panose="05050102010706020507" pitchFamily="18" charset="2"/>
                </a:rPr>
                <a:t></a:t>
              </a:r>
            </a:p>
          </p:txBody>
        </p:sp>
      </p:grpSp>
      <p:grpSp>
        <p:nvGrpSpPr>
          <p:cNvPr id="48" name="Group 84"/>
          <p:cNvGrpSpPr>
            <a:grpSpLocks/>
          </p:cNvGrpSpPr>
          <p:nvPr/>
        </p:nvGrpSpPr>
        <p:grpSpPr bwMode="auto">
          <a:xfrm>
            <a:off x="2115258" y="926718"/>
            <a:ext cx="2130425" cy="3590925"/>
            <a:chOff x="680" y="952"/>
            <a:chExt cx="1342" cy="2610"/>
          </a:xfrm>
        </p:grpSpPr>
        <p:grpSp>
          <p:nvGrpSpPr>
            <p:cNvPr id="49" name="Group 54"/>
            <p:cNvGrpSpPr>
              <a:grpSpLocks/>
            </p:cNvGrpSpPr>
            <p:nvPr/>
          </p:nvGrpSpPr>
          <p:grpSpPr bwMode="auto">
            <a:xfrm>
              <a:off x="1400" y="952"/>
              <a:ext cx="360" cy="384"/>
              <a:chOff x="4224" y="1152"/>
              <a:chExt cx="360" cy="384"/>
            </a:xfrm>
          </p:grpSpPr>
          <p:sp>
            <p:nvSpPr>
              <p:cNvPr id="74" name="Oval 55"/>
              <p:cNvSpPr>
                <a:spLocks noChangeArrowheads="1"/>
              </p:cNvSpPr>
              <p:nvPr/>
            </p:nvSpPr>
            <p:spPr bwMode="auto">
              <a:xfrm>
                <a:off x="4224" y="1200"/>
                <a:ext cx="336" cy="336"/>
              </a:xfrm>
              <a:prstGeom prst="ellipse">
                <a:avLst/>
              </a:prstGeom>
              <a:noFill/>
              <a:ln w="31750" cap="sq">
                <a:solidFill>
                  <a:srgbClr val="26665A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0">
                      <a:gsLst>
                        <a:gs pos="0">
                          <a:srgbClr val="777688"/>
                        </a:gs>
                        <a:gs pos="50000">
                          <a:srgbClr val="C3C1DF"/>
                        </a:gs>
                        <a:gs pos="100000">
                          <a:srgbClr val="777688"/>
                        </a:gs>
                      </a:gsLst>
                      <a:lin ang="2700000" scaled="1"/>
                    </a:gra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sy="50000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5" name="Text Box 56"/>
              <p:cNvSpPr txBox="1">
                <a:spLocks noChangeArrowheads="1"/>
              </p:cNvSpPr>
              <p:nvPr/>
            </p:nvSpPr>
            <p:spPr bwMode="auto">
              <a:xfrm>
                <a:off x="4248" y="1152"/>
                <a:ext cx="336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rPr>
                  <a:t>A</a:t>
                </a:r>
              </a:p>
            </p:txBody>
          </p:sp>
        </p:grpSp>
        <p:grpSp>
          <p:nvGrpSpPr>
            <p:cNvPr id="50" name="Group 57"/>
            <p:cNvGrpSpPr>
              <a:grpSpLocks/>
            </p:cNvGrpSpPr>
            <p:nvPr/>
          </p:nvGrpSpPr>
          <p:grpSpPr bwMode="auto">
            <a:xfrm>
              <a:off x="680" y="2068"/>
              <a:ext cx="360" cy="396"/>
              <a:chOff x="4224" y="1152"/>
              <a:chExt cx="360" cy="396"/>
            </a:xfrm>
          </p:grpSpPr>
          <p:sp>
            <p:nvSpPr>
              <p:cNvPr id="72" name="Oval 58"/>
              <p:cNvSpPr>
                <a:spLocks noChangeArrowheads="1"/>
              </p:cNvSpPr>
              <p:nvPr/>
            </p:nvSpPr>
            <p:spPr bwMode="auto">
              <a:xfrm>
                <a:off x="4224" y="1200"/>
                <a:ext cx="336" cy="336"/>
              </a:xfrm>
              <a:prstGeom prst="ellipse">
                <a:avLst/>
              </a:prstGeom>
              <a:noFill/>
              <a:ln w="31750" cap="sq">
                <a:solidFill>
                  <a:srgbClr val="26665A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0">
                      <a:gsLst>
                        <a:gs pos="0">
                          <a:srgbClr val="777688"/>
                        </a:gs>
                        <a:gs pos="50000">
                          <a:srgbClr val="C3C1DF"/>
                        </a:gs>
                        <a:gs pos="100000">
                          <a:srgbClr val="777688"/>
                        </a:gs>
                      </a:gsLst>
                      <a:lin ang="2700000" scaled="1"/>
                    </a:gra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sy="50000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3" name="Text Box 59"/>
              <p:cNvSpPr txBox="1">
                <a:spLocks noChangeArrowheads="1"/>
              </p:cNvSpPr>
              <p:nvPr/>
            </p:nvSpPr>
            <p:spPr bwMode="auto">
              <a:xfrm>
                <a:off x="4248" y="1152"/>
                <a:ext cx="336" cy="3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1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rPr>
                  <a:t>C</a:t>
                </a:r>
              </a:p>
            </p:txBody>
          </p:sp>
        </p:grpSp>
        <p:grpSp>
          <p:nvGrpSpPr>
            <p:cNvPr id="51" name="Group 60"/>
            <p:cNvGrpSpPr>
              <a:grpSpLocks/>
            </p:cNvGrpSpPr>
            <p:nvPr/>
          </p:nvGrpSpPr>
          <p:grpSpPr bwMode="auto">
            <a:xfrm>
              <a:off x="1016" y="1486"/>
              <a:ext cx="360" cy="396"/>
              <a:chOff x="4224" y="1152"/>
              <a:chExt cx="360" cy="396"/>
            </a:xfrm>
          </p:grpSpPr>
          <p:sp>
            <p:nvSpPr>
              <p:cNvPr id="70" name="Oval 61"/>
              <p:cNvSpPr>
                <a:spLocks noChangeArrowheads="1"/>
              </p:cNvSpPr>
              <p:nvPr/>
            </p:nvSpPr>
            <p:spPr bwMode="auto">
              <a:xfrm>
                <a:off x="4224" y="1200"/>
                <a:ext cx="336" cy="336"/>
              </a:xfrm>
              <a:prstGeom prst="ellipse">
                <a:avLst/>
              </a:prstGeom>
              <a:noFill/>
              <a:ln w="31750" cap="sq">
                <a:solidFill>
                  <a:srgbClr val="26665A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0">
                      <a:gsLst>
                        <a:gs pos="0">
                          <a:srgbClr val="777688"/>
                        </a:gs>
                        <a:gs pos="50000">
                          <a:srgbClr val="C3C1DF"/>
                        </a:gs>
                        <a:gs pos="100000">
                          <a:srgbClr val="777688"/>
                        </a:gs>
                      </a:gsLst>
                      <a:lin ang="2700000" scaled="1"/>
                    </a:gra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sy="50000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1" name="Text Box 62"/>
              <p:cNvSpPr txBox="1">
                <a:spLocks noChangeArrowheads="1"/>
              </p:cNvSpPr>
              <p:nvPr/>
            </p:nvSpPr>
            <p:spPr bwMode="auto">
              <a:xfrm>
                <a:off x="4248" y="1152"/>
                <a:ext cx="336" cy="3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1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rPr>
                  <a:t>B</a:t>
                </a:r>
              </a:p>
            </p:txBody>
          </p:sp>
        </p:grpSp>
        <p:grpSp>
          <p:nvGrpSpPr>
            <p:cNvPr id="52" name="Group 63"/>
            <p:cNvGrpSpPr>
              <a:grpSpLocks/>
            </p:cNvGrpSpPr>
            <p:nvPr/>
          </p:nvGrpSpPr>
          <p:grpSpPr bwMode="auto">
            <a:xfrm>
              <a:off x="1016" y="2638"/>
              <a:ext cx="360" cy="396"/>
              <a:chOff x="4224" y="1152"/>
              <a:chExt cx="360" cy="396"/>
            </a:xfrm>
          </p:grpSpPr>
          <p:sp>
            <p:nvSpPr>
              <p:cNvPr id="68" name="Oval 64"/>
              <p:cNvSpPr>
                <a:spLocks noChangeArrowheads="1"/>
              </p:cNvSpPr>
              <p:nvPr/>
            </p:nvSpPr>
            <p:spPr bwMode="auto">
              <a:xfrm>
                <a:off x="4224" y="1200"/>
                <a:ext cx="336" cy="336"/>
              </a:xfrm>
              <a:prstGeom prst="ellipse">
                <a:avLst/>
              </a:prstGeom>
              <a:noFill/>
              <a:ln w="31750" cap="sq">
                <a:solidFill>
                  <a:srgbClr val="26665A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0">
                      <a:gsLst>
                        <a:gs pos="0">
                          <a:srgbClr val="777688"/>
                        </a:gs>
                        <a:gs pos="50000">
                          <a:srgbClr val="C3C1DF"/>
                        </a:gs>
                        <a:gs pos="100000">
                          <a:srgbClr val="777688"/>
                        </a:gs>
                      </a:gsLst>
                      <a:lin ang="2700000" scaled="1"/>
                    </a:gra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sy="50000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9" name="Text Box 65"/>
              <p:cNvSpPr txBox="1">
                <a:spLocks noChangeArrowheads="1"/>
              </p:cNvSpPr>
              <p:nvPr/>
            </p:nvSpPr>
            <p:spPr bwMode="auto">
              <a:xfrm>
                <a:off x="4248" y="1152"/>
                <a:ext cx="336" cy="3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1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rPr>
                  <a:t>E</a:t>
                </a:r>
              </a:p>
            </p:txBody>
          </p:sp>
        </p:grpSp>
        <p:grpSp>
          <p:nvGrpSpPr>
            <p:cNvPr id="53" name="Group 66"/>
            <p:cNvGrpSpPr>
              <a:grpSpLocks/>
            </p:cNvGrpSpPr>
            <p:nvPr/>
          </p:nvGrpSpPr>
          <p:grpSpPr bwMode="auto">
            <a:xfrm>
              <a:off x="1640" y="2590"/>
              <a:ext cx="382" cy="396"/>
              <a:chOff x="4608" y="3456"/>
              <a:chExt cx="382" cy="396"/>
            </a:xfrm>
          </p:grpSpPr>
          <p:sp>
            <p:nvSpPr>
              <p:cNvPr id="66" name="Oval 67"/>
              <p:cNvSpPr>
                <a:spLocks noChangeArrowheads="1"/>
              </p:cNvSpPr>
              <p:nvPr/>
            </p:nvSpPr>
            <p:spPr bwMode="auto">
              <a:xfrm>
                <a:off x="4608" y="3504"/>
                <a:ext cx="336" cy="336"/>
              </a:xfrm>
              <a:prstGeom prst="ellipse">
                <a:avLst/>
              </a:prstGeom>
              <a:noFill/>
              <a:ln w="31750" cap="sq">
                <a:solidFill>
                  <a:srgbClr val="26665A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0">
                      <a:gsLst>
                        <a:gs pos="0">
                          <a:srgbClr val="777688"/>
                        </a:gs>
                        <a:gs pos="50000">
                          <a:srgbClr val="C3C1DF"/>
                        </a:gs>
                        <a:gs pos="100000">
                          <a:srgbClr val="777688"/>
                        </a:gs>
                      </a:gsLst>
                      <a:lin ang="2700000" scaled="1"/>
                    </a:gra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sy="50000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7" name="Text Box 68"/>
              <p:cNvSpPr txBox="1">
                <a:spLocks noChangeArrowheads="1"/>
              </p:cNvSpPr>
              <p:nvPr/>
            </p:nvSpPr>
            <p:spPr bwMode="auto">
              <a:xfrm>
                <a:off x="4654" y="3456"/>
                <a:ext cx="336" cy="3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1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rPr>
                  <a:t>F</a:t>
                </a:r>
              </a:p>
            </p:txBody>
          </p:sp>
        </p:grpSp>
        <p:grpSp>
          <p:nvGrpSpPr>
            <p:cNvPr id="54" name="Group 69"/>
            <p:cNvGrpSpPr>
              <a:grpSpLocks/>
            </p:cNvGrpSpPr>
            <p:nvPr/>
          </p:nvGrpSpPr>
          <p:grpSpPr bwMode="auto">
            <a:xfrm>
              <a:off x="1352" y="2068"/>
              <a:ext cx="360" cy="396"/>
              <a:chOff x="4224" y="1152"/>
              <a:chExt cx="360" cy="396"/>
            </a:xfrm>
          </p:grpSpPr>
          <p:sp>
            <p:nvSpPr>
              <p:cNvPr id="64" name="Oval 70"/>
              <p:cNvSpPr>
                <a:spLocks noChangeArrowheads="1"/>
              </p:cNvSpPr>
              <p:nvPr/>
            </p:nvSpPr>
            <p:spPr bwMode="auto">
              <a:xfrm>
                <a:off x="4224" y="1200"/>
                <a:ext cx="336" cy="336"/>
              </a:xfrm>
              <a:prstGeom prst="ellipse">
                <a:avLst/>
              </a:prstGeom>
              <a:noFill/>
              <a:ln w="31750" cap="sq">
                <a:solidFill>
                  <a:srgbClr val="26665A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0">
                      <a:gsLst>
                        <a:gs pos="0">
                          <a:srgbClr val="777688"/>
                        </a:gs>
                        <a:gs pos="50000">
                          <a:srgbClr val="C3C1DF"/>
                        </a:gs>
                        <a:gs pos="100000">
                          <a:srgbClr val="777688"/>
                        </a:gs>
                      </a:gsLst>
                      <a:lin ang="2700000" scaled="1"/>
                    </a:gra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sy="50000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5" name="Text Box 71"/>
              <p:cNvSpPr txBox="1">
                <a:spLocks noChangeArrowheads="1"/>
              </p:cNvSpPr>
              <p:nvPr/>
            </p:nvSpPr>
            <p:spPr bwMode="auto">
              <a:xfrm>
                <a:off x="4248" y="1152"/>
                <a:ext cx="336" cy="3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1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rPr>
                  <a:t>D</a:t>
                </a:r>
              </a:p>
            </p:txBody>
          </p:sp>
        </p:grpSp>
        <p:grpSp>
          <p:nvGrpSpPr>
            <p:cNvPr id="55" name="Group 72"/>
            <p:cNvGrpSpPr>
              <a:grpSpLocks/>
            </p:cNvGrpSpPr>
            <p:nvPr/>
          </p:nvGrpSpPr>
          <p:grpSpPr bwMode="auto">
            <a:xfrm>
              <a:off x="1352" y="3166"/>
              <a:ext cx="338" cy="396"/>
              <a:chOff x="3888" y="3552"/>
              <a:chExt cx="338" cy="396"/>
            </a:xfrm>
          </p:grpSpPr>
          <p:sp>
            <p:nvSpPr>
              <p:cNvPr id="62" name="Oval 73"/>
              <p:cNvSpPr>
                <a:spLocks noChangeArrowheads="1"/>
              </p:cNvSpPr>
              <p:nvPr/>
            </p:nvSpPr>
            <p:spPr bwMode="auto">
              <a:xfrm>
                <a:off x="3888" y="3600"/>
                <a:ext cx="336" cy="336"/>
              </a:xfrm>
              <a:prstGeom prst="ellipse">
                <a:avLst/>
              </a:prstGeom>
              <a:noFill/>
              <a:ln w="31750" cap="sq">
                <a:solidFill>
                  <a:srgbClr val="26665A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0">
                      <a:gsLst>
                        <a:gs pos="0">
                          <a:srgbClr val="777688"/>
                        </a:gs>
                        <a:gs pos="50000">
                          <a:srgbClr val="C3C1DF"/>
                        </a:gs>
                        <a:gs pos="100000">
                          <a:srgbClr val="777688"/>
                        </a:gs>
                      </a:gsLst>
                      <a:lin ang="2700000" scaled="1"/>
                    </a:gra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sy="50000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" name="Text Box 74"/>
              <p:cNvSpPr txBox="1">
                <a:spLocks noChangeArrowheads="1"/>
              </p:cNvSpPr>
              <p:nvPr/>
            </p:nvSpPr>
            <p:spPr bwMode="auto">
              <a:xfrm>
                <a:off x="3890" y="3552"/>
                <a:ext cx="336" cy="3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1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rPr>
                  <a:t>G</a:t>
                </a:r>
              </a:p>
            </p:txBody>
          </p:sp>
        </p:grpSp>
        <p:sp>
          <p:nvSpPr>
            <p:cNvPr id="56" name="Line 75"/>
            <p:cNvSpPr>
              <a:spLocks noChangeShapeType="1"/>
            </p:cNvSpPr>
            <p:nvPr/>
          </p:nvSpPr>
          <p:spPr bwMode="auto">
            <a:xfrm flipH="1">
              <a:off x="1278" y="1296"/>
              <a:ext cx="184" cy="250"/>
            </a:xfrm>
            <a:prstGeom prst="line">
              <a:avLst/>
            </a:prstGeom>
            <a:noFill/>
            <a:ln w="31750" cap="sq">
              <a:solidFill>
                <a:srgbClr val="26665A"/>
              </a:solidFill>
              <a:round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" name="Line 76"/>
            <p:cNvSpPr>
              <a:spLocks noChangeShapeType="1"/>
            </p:cNvSpPr>
            <p:nvPr/>
          </p:nvSpPr>
          <p:spPr bwMode="auto">
            <a:xfrm flipH="1">
              <a:off x="915" y="1846"/>
              <a:ext cx="179" cy="267"/>
            </a:xfrm>
            <a:prstGeom prst="line">
              <a:avLst/>
            </a:prstGeom>
            <a:noFill/>
            <a:ln w="31750" cap="sq">
              <a:solidFill>
                <a:srgbClr val="26665A"/>
              </a:solidFill>
              <a:round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8" name="Line 77"/>
            <p:cNvSpPr>
              <a:spLocks noChangeShapeType="1"/>
            </p:cNvSpPr>
            <p:nvPr/>
          </p:nvSpPr>
          <p:spPr bwMode="auto">
            <a:xfrm>
              <a:off x="1610" y="2430"/>
              <a:ext cx="144" cy="204"/>
            </a:xfrm>
            <a:prstGeom prst="line">
              <a:avLst/>
            </a:prstGeom>
            <a:noFill/>
            <a:ln w="31750" cap="sq">
              <a:solidFill>
                <a:srgbClr val="26665A"/>
              </a:solidFill>
              <a:round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9" name="Line 78"/>
            <p:cNvSpPr>
              <a:spLocks noChangeShapeType="1"/>
            </p:cNvSpPr>
            <p:nvPr/>
          </p:nvSpPr>
          <p:spPr bwMode="auto">
            <a:xfrm>
              <a:off x="1268" y="1846"/>
              <a:ext cx="169" cy="289"/>
            </a:xfrm>
            <a:prstGeom prst="line">
              <a:avLst/>
            </a:prstGeom>
            <a:noFill/>
            <a:ln w="31750" cap="sq">
              <a:solidFill>
                <a:srgbClr val="26665A"/>
              </a:solidFill>
              <a:round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" name="Line 79"/>
            <p:cNvSpPr>
              <a:spLocks noChangeShapeType="1"/>
            </p:cNvSpPr>
            <p:nvPr/>
          </p:nvSpPr>
          <p:spPr bwMode="auto">
            <a:xfrm flipH="1">
              <a:off x="1255" y="2430"/>
              <a:ext cx="182" cy="272"/>
            </a:xfrm>
            <a:prstGeom prst="line">
              <a:avLst/>
            </a:prstGeom>
            <a:noFill/>
            <a:ln w="31750" cap="sq">
              <a:solidFill>
                <a:srgbClr val="26665A"/>
              </a:solidFill>
              <a:round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" name="Line 80"/>
            <p:cNvSpPr>
              <a:spLocks noChangeShapeType="1"/>
            </p:cNvSpPr>
            <p:nvPr/>
          </p:nvSpPr>
          <p:spPr bwMode="auto">
            <a:xfrm>
              <a:off x="1304" y="2974"/>
              <a:ext cx="144" cy="240"/>
            </a:xfrm>
            <a:prstGeom prst="line">
              <a:avLst/>
            </a:prstGeom>
            <a:noFill/>
            <a:ln w="31750" cap="sq">
              <a:solidFill>
                <a:srgbClr val="26665A"/>
              </a:solidFill>
              <a:round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76" name="组合 75"/>
          <p:cNvGrpSpPr>
            <a:grpSpLocks/>
          </p:cNvGrpSpPr>
          <p:nvPr/>
        </p:nvGrpSpPr>
        <p:grpSpPr bwMode="auto">
          <a:xfrm>
            <a:off x="1558045" y="2628486"/>
            <a:ext cx="6039559" cy="3970369"/>
            <a:chOff x="-21266" y="2883515"/>
            <a:chExt cx="6040291" cy="3969832"/>
          </a:xfrm>
        </p:grpSpPr>
        <p:sp>
          <p:nvSpPr>
            <p:cNvPr id="77" name="TextBox 1"/>
            <p:cNvSpPr txBox="1">
              <a:spLocks noChangeArrowheads="1"/>
            </p:cNvSpPr>
            <p:nvPr/>
          </p:nvSpPr>
          <p:spPr bwMode="auto">
            <a:xfrm>
              <a:off x="-21266" y="5222131"/>
              <a:ext cx="5185404" cy="1631216"/>
            </a:xfrm>
            <a:prstGeom prst="rect">
              <a:avLst/>
            </a:prstGeom>
            <a:solidFill>
              <a:srgbClr val="FFFF99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buFont typeface="Wingdings" panose="05000000000000000000" pitchFamily="2" charset="2"/>
                <a:buNone/>
              </a:pPr>
              <a:r>
                <a:rPr lang="zh-CN" altLang="en-US" sz="2500" dirty="0">
                  <a:solidFill>
                    <a:srgbClr val="0000CC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Symbol" panose="05050102010706020507" pitchFamily="18" charset="2"/>
                </a:rPr>
                <a:t>常用 </a:t>
              </a:r>
              <a:r>
                <a:rPr lang="en-US" altLang="zh-CN" sz="2500" dirty="0">
                  <a:solidFill>
                    <a:srgbClr val="0000CC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Symbol" panose="05050102010706020507" pitchFamily="18" charset="2"/>
                </a:rPr>
                <a:t>data </a:t>
              </a:r>
              <a:r>
                <a:rPr lang="zh-CN" altLang="en-US" sz="2500" dirty="0">
                  <a:solidFill>
                    <a:srgbClr val="0000CC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Symbol" panose="05050102010706020507" pitchFamily="18" charset="2"/>
                </a:rPr>
                <a:t>字段表示结点的名字，譬如：结点 </a:t>
              </a:r>
              <a:r>
                <a:rPr lang="en-US" altLang="zh-CN" sz="2500" dirty="0">
                  <a:solidFill>
                    <a:srgbClr val="0000CC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Symbol" panose="05050102010706020507" pitchFamily="18" charset="2"/>
                </a:rPr>
                <a:t>C </a:t>
              </a:r>
              <a:r>
                <a:rPr lang="zh-CN" altLang="en-US" sz="2500" dirty="0">
                  <a:solidFill>
                    <a:srgbClr val="0000CC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Symbol" panose="05050102010706020507" pitchFamily="18" charset="2"/>
                </a:rPr>
                <a:t>中，</a:t>
              </a:r>
              <a:r>
                <a:rPr lang="en-US" altLang="zh-CN" sz="2500" dirty="0">
                  <a:solidFill>
                    <a:srgbClr val="0000CC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Symbol" panose="05050102010706020507" pitchFamily="18" charset="2"/>
                </a:rPr>
                <a:t>left </a:t>
              </a:r>
              <a:r>
                <a:rPr lang="zh-CN" altLang="en-US" sz="2500" dirty="0">
                  <a:solidFill>
                    <a:srgbClr val="0000CC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Symbol" panose="05050102010706020507" pitchFamily="18" charset="2"/>
                </a:rPr>
                <a:t>域中的  表示 </a:t>
              </a:r>
              <a:r>
                <a:rPr lang="en-US" altLang="zh-CN" sz="2500" dirty="0">
                  <a:solidFill>
                    <a:srgbClr val="0000CC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Symbol" panose="05050102010706020507" pitchFamily="18" charset="2"/>
                </a:rPr>
                <a:t>C </a:t>
              </a:r>
              <a:r>
                <a:rPr lang="zh-CN" altLang="en-US" sz="2500" dirty="0">
                  <a:solidFill>
                    <a:srgbClr val="0000CC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Symbol" panose="05050102010706020507" pitchFamily="18" charset="2"/>
                </a:rPr>
                <a:t>的左子树为空，</a:t>
              </a:r>
              <a:r>
                <a:rPr lang="en-US" altLang="zh-CN" sz="2500" dirty="0">
                  <a:solidFill>
                    <a:srgbClr val="0000CC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Symbol" panose="05050102010706020507" pitchFamily="18" charset="2"/>
                </a:rPr>
                <a:t>right </a:t>
              </a:r>
              <a:r>
                <a:rPr lang="zh-CN" altLang="en-US" sz="2500" dirty="0">
                  <a:solidFill>
                    <a:srgbClr val="0000CC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Symbol" panose="05050102010706020507" pitchFamily="18" charset="2"/>
                </a:rPr>
                <a:t>域的  表示 </a:t>
              </a:r>
              <a:r>
                <a:rPr lang="en-US" altLang="zh-CN" sz="2500" dirty="0">
                  <a:solidFill>
                    <a:srgbClr val="0000CC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Symbol" panose="05050102010706020507" pitchFamily="18" charset="2"/>
                </a:rPr>
                <a:t>C </a:t>
              </a:r>
              <a:r>
                <a:rPr lang="zh-CN" altLang="en-US" sz="2500" dirty="0">
                  <a:solidFill>
                    <a:srgbClr val="0000CC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Symbol" panose="05050102010706020507" pitchFamily="18" charset="2"/>
                </a:rPr>
                <a:t>的右子树为空。</a:t>
              </a:r>
              <a:endParaRPr lang="zh-CN" altLang="en-US" sz="2500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cxnSp>
          <p:nvCxnSpPr>
            <p:cNvPr id="78" name="直接箭头连接符 3"/>
            <p:cNvCxnSpPr>
              <a:cxnSpLocks noChangeShapeType="1"/>
              <a:stCxn id="77" idx="0"/>
              <a:endCxn id="34" idx="2"/>
            </p:cNvCxnSpPr>
            <p:nvPr/>
          </p:nvCxnSpPr>
          <p:spPr bwMode="auto">
            <a:xfrm flipV="1">
              <a:off x="2571436" y="2883515"/>
              <a:ext cx="3447589" cy="2338615"/>
            </a:xfrm>
            <a:prstGeom prst="straightConnector1">
              <a:avLst/>
            </a:prstGeom>
            <a:noFill/>
            <a:ln w="44450" algn="ctr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776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2649600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二叉树的遍历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097898" y="1052513"/>
            <a:ext cx="9620519" cy="21971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4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3000" b="1" dirty="0">
                <a:solidFill>
                  <a:srgbClr val="CC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二叉树的遍历：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按照一定</a:t>
            </a:r>
            <a:r>
              <a:rPr lang="zh-CN" altLang="en-US" sz="3000" b="1" dirty="0">
                <a:solidFill>
                  <a:srgbClr val="CC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次序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访问树中所有结点，且使每个结点恰好被</a:t>
            </a:r>
            <a:r>
              <a:rPr lang="zh-CN" altLang="en-US" sz="3000" b="1" dirty="0">
                <a:solidFill>
                  <a:srgbClr val="CC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访问一次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pPr marL="0" indent="0" algn="just">
              <a:lnSpc>
                <a:spcPts val="4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以</a:t>
            </a:r>
            <a:r>
              <a: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先根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中根、后根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次序遍历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二叉树 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T, 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得到 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 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之结点的一个序列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称为 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 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先根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中根、后根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序列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4" name="Group 31"/>
          <p:cNvGrpSpPr>
            <a:grpSpLocks/>
          </p:cNvGrpSpPr>
          <p:nvPr/>
        </p:nvGrpSpPr>
        <p:grpSpPr bwMode="auto">
          <a:xfrm>
            <a:off x="3620436" y="3771900"/>
            <a:ext cx="4972050" cy="1828800"/>
            <a:chOff x="1770" y="2286"/>
            <a:chExt cx="3132" cy="1152"/>
          </a:xfrm>
        </p:grpSpPr>
        <p:sp>
          <p:nvSpPr>
            <p:cNvPr id="5" name="Text Box 4"/>
            <p:cNvSpPr txBox="1">
              <a:spLocks noChangeArrowheads="1"/>
            </p:cNvSpPr>
            <p:nvPr/>
          </p:nvSpPr>
          <p:spPr bwMode="auto">
            <a:xfrm>
              <a:off x="1770" y="2730"/>
              <a:ext cx="929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993366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800">
                  <a:latin typeface="Times New Roman" panose="02020603050405020304" pitchFamily="18" charset="0"/>
                  <a:ea typeface="楷体" panose="02010609060101010101" pitchFamily="49" charset="-122"/>
                </a:rPr>
                <a:t>遍历方式</a:t>
              </a:r>
            </a:p>
          </p:txBody>
        </p:sp>
        <p:sp>
          <p:nvSpPr>
            <p:cNvPr id="6" name="AutoShape 5"/>
            <p:cNvSpPr>
              <a:spLocks/>
            </p:cNvSpPr>
            <p:nvPr/>
          </p:nvSpPr>
          <p:spPr bwMode="auto">
            <a:xfrm>
              <a:off x="2748" y="2286"/>
              <a:ext cx="336" cy="1152"/>
            </a:xfrm>
            <a:prstGeom prst="leftBrace">
              <a:avLst>
                <a:gd name="adj1" fmla="val 28571"/>
                <a:gd name="adj2" fmla="val 50000"/>
              </a:avLst>
            </a:prstGeom>
            <a:noFill/>
            <a:ln w="31750" cap="sq">
              <a:solidFill>
                <a:srgbClr val="04440F"/>
              </a:solidFill>
              <a:round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en-US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3150" y="2298"/>
              <a:ext cx="1752" cy="1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993366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8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先根遍历：</a:t>
              </a:r>
              <a:r>
                <a:rPr kumimoji="1" lang="zh-CN" altLang="en-US" sz="32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 </a:t>
              </a:r>
              <a:r>
                <a:rPr kumimoji="1" lang="en-US" altLang="zh-CN" sz="28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DLR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8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中根遍历： </a:t>
              </a:r>
              <a:r>
                <a:rPr kumimoji="1" lang="en-US" altLang="zh-CN" sz="28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LDR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8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后根遍历： </a:t>
              </a:r>
              <a:r>
                <a:rPr kumimoji="1" lang="en-US" altLang="zh-CN" sz="28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LRD</a:t>
              </a:r>
            </a:p>
          </p:txBody>
        </p:sp>
      </p:grpSp>
      <p:grpSp>
        <p:nvGrpSpPr>
          <p:cNvPr id="8" name="Group 32"/>
          <p:cNvGrpSpPr>
            <a:grpSpLocks/>
          </p:cNvGrpSpPr>
          <p:nvPr/>
        </p:nvGrpSpPr>
        <p:grpSpPr bwMode="auto">
          <a:xfrm>
            <a:off x="1501124" y="3724275"/>
            <a:ext cx="1657350" cy="2143125"/>
            <a:chOff x="435" y="2346"/>
            <a:chExt cx="1044" cy="1350"/>
          </a:xfrm>
        </p:grpSpPr>
        <p:grpSp>
          <p:nvGrpSpPr>
            <p:cNvPr id="9" name="Group 22"/>
            <p:cNvGrpSpPr>
              <a:grpSpLocks/>
            </p:cNvGrpSpPr>
            <p:nvPr/>
          </p:nvGrpSpPr>
          <p:grpSpPr bwMode="auto">
            <a:xfrm>
              <a:off x="795" y="2346"/>
              <a:ext cx="363" cy="338"/>
              <a:chOff x="927" y="2082"/>
              <a:chExt cx="363" cy="403"/>
            </a:xfrm>
          </p:grpSpPr>
          <p:sp>
            <p:nvSpPr>
              <p:cNvPr id="19" name="Oval 12"/>
              <p:cNvSpPr>
                <a:spLocks noChangeArrowheads="1"/>
              </p:cNvSpPr>
              <p:nvPr/>
            </p:nvSpPr>
            <p:spPr bwMode="auto">
              <a:xfrm>
                <a:off x="927" y="2082"/>
                <a:ext cx="363" cy="403"/>
              </a:xfrm>
              <a:prstGeom prst="ellipse">
                <a:avLst/>
              </a:prstGeom>
              <a:noFill/>
              <a:ln w="31750" cap="sq">
                <a:solidFill>
                  <a:srgbClr val="26665A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0">
                      <a:gsLst>
                        <a:gs pos="0">
                          <a:srgbClr val="777688"/>
                        </a:gs>
                        <a:gs pos="50000">
                          <a:srgbClr val="C3C1DF"/>
                        </a:gs>
                        <a:gs pos="100000">
                          <a:srgbClr val="777688"/>
                        </a:gs>
                      </a:gsLst>
                      <a:lin ang="2700000" scaled="1"/>
                    </a:gra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sy="50000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20" name="Text Box 13"/>
              <p:cNvSpPr txBox="1">
                <a:spLocks noChangeArrowheads="1"/>
              </p:cNvSpPr>
              <p:nvPr/>
            </p:nvSpPr>
            <p:spPr bwMode="auto">
              <a:xfrm>
                <a:off x="1024" y="2145"/>
                <a:ext cx="194" cy="3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D</a:t>
                </a:r>
              </a:p>
            </p:txBody>
          </p:sp>
        </p:grpSp>
        <p:sp>
          <p:nvSpPr>
            <p:cNvPr id="10" name="Line 17"/>
            <p:cNvSpPr>
              <a:spLocks noChangeShapeType="1"/>
            </p:cNvSpPr>
            <p:nvPr/>
          </p:nvSpPr>
          <p:spPr bwMode="auto">
            <a:xfrm flipH="1">
              <a:off x="691" y="2684"/>
              <a:ext cx="208" cy="241"/>
            </a:xfrm>
            <a:prstGeom prst="line">
              <a:avLst/>
            </a:prstGeom>
            <a:noFill/>
            <a:ln w="31750" cap="sq">
              <a:solidFill>
                <a:srgbClr val="26665A"/>
              </a:solidFill>
              <a:round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11" name="Line 18"/>
            <p:cNvSpPr>
              <a:spLocks noChangeShapeType="1"/>
            </p:cNvSpPr>
            <p:nvPr/>
          </p:nvSpPr>
          <p:spPr bwMode="auto">
            <a:xfrm>
              <a:off x="1054" y="2684"/>
              <a:ext cx="208" cy="241"/>
            </a:xfrm>
            <a:prstGeom prst="line">
              <a:avLst/>
            </a:prstGeom>
            <a:noFill/>
            <a:ln w="31750" cap="sq">
              <a:solidFill>
                <a:srgbClr val="26665A"/>
              </a:solidFill>
              <a:round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12" name="Text Box 19"/>
            <p:cNvSpPr txBox="1">
              <a:spLocks noChangeArrowheads="1"/>
            </p:cNvSpPr>
            <p:nvPr/>
          </p:nvSpPr>
          <p:spPr bwMode="auto">
            <a:xfrm>
              <a:off x="499" y="3427"/>
              <a:ext cx="839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993366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800">
                  <a:latin typeface="楷体" panose="02010609060101010101" pitchFamily="49" charset="-122"/>
                  <a:ea typeface="楷体" panose="02010609060101010101" pitchFamily="49" charset="-122"/>
                </a:rPr>
                <a:t>二叉树</a:t>
              </a:r>
            </a:p>
          </p:txBody>
        </p:sp>
        <p:grpSp>
          <p:nvGrpSpPr>
            <p:cNvPr id="13" name="Group 23"/>
            <p:cNvGrpSpPr>
              <a:grpSpLocks/>
            </p:cNvGrpSpPr>
            <p:nvPr/>
          </p:nvGrpSpPr>
          <p:grpSpPr bwMode="auto">
            <a:xfrm>
              <a:off x="1116" y="2925"/>
              <a:ext cx="363" cy="337"/>
              <a:chOff x="927" y="2082"/>
              <a:chExt cx="363" cy="403"/>
            </a:xfrm>
          </p:grpSpPr>
          <p:sp>
            <p:nvSpPr>
              <p:cNvPr id="17" name="Oval 24"/>
              <p:cNvSpPr>
                <a:spLocks noChangeArrowheads="1"/>
              </p:cNvSpPr>
              <p:nvPr/>
            </p:nvSpPr>
            <p:spPr bwMode="auto">
              <a:xfrm>
                <a:off x="927" y="2082"/>
                <a:ext cx="363" cy="403"/>
              </a:xfrm>
              <a:prstGeom prst="ellipse">
                <a:avLst/>
              </a:prstGeom>
              <a:noFill/>
              <a:ln w="31750" cap="sq">
                <a:solidFill>
                  <a:srgbClr val="26665A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0">
                      <a:gsLst>
                        <a:gs pos="0">
                          <a:srgbClr val="777688"/>
                        </a:gs>
                        <a:gs pos="50000">
                          <a:srgbClr val="C3C1DF"/>
                        </a:gs>
                        <a:gs pos="100000">
                          <a:srgbClr val="777688"/>
                        </a:gs>
                      </a:gsLst>
                      <a:lin ang="2700000" scaled="1"/>
                    </a:gra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sy="50000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18" name="Text Box 25"/>
              <p:cNvSpPr txBox="1">
                <a:spLocks noChangeArrowheads="1"/>
              </p:cNvSpPr>
              <p:nvPr/>
            </p:nvSpPr>
            <p:spPr bwMode="auto">
              <a:xfrm>
                <a:off x="1024" y="2145"/>
                <a:ext cx="194" cy="3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R</a:t>
                </a:r>
              </a:p>
            </p:txBody>
          </p:sp>
        </p:grpSp>
        <p:grpSp>
          <p:nvGrpSpPr>
            <p:cNvPr id="14" name="Group 26"/>
            <p:cNvGrpSpPr>
              <a:grpSpLocks/>
            </p:cNvGrpSpPr>
            <p:nvPr/>
          </p:nvGrpSpPr>
          <p:grpSpPr bwMode="auto">
            <a:xfrm>
              <a:off x="435" y="2925"/>
              <a:ext cx="363" cy="337"/>
              <a:chOff x="927" y="2082"/>
              <a:chExt cx="363" cy="403"/>
            </a:xfrm>
          </p:grpSpPr>
          <p:sp>
            <p:nvSpPr>
              <p:cNvPr id="15" name="Oval 27"/>
              <p:cNvSpPr>
                <a:spLocks noChangeArrowheads="1"/>
              </p:cNvSpPr>
              <p:nvPr/>
            </p:nvSpPr>
            <p:spPr bwMode="auto">
              <a:xfrm>
                <a:off x="927" y="2082"/>
                <a:ext cx="363" cy="403"/>
              </a:xfrm>
              <a:prstGeom prst="ellipse">
                <a:avLst/>
              </a:prstGeom>
              <a:noFill/>
              <a:ln w="31750" cap="sq">
                <a:solidFill>
                  <a:srgbClr val="26665A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0">
                      <a:gsLst>
                        <a:gs pos="0">
                          <a:srgbClr val="777688"/>
                        </a:gs>
                        <a:gs pos="50000">
                          <a:srgbClr val="C3C1DF"/>
                        </a:gs>
                        <a:gs pos="100000">
                          <a:srgbClr val="777688"/>
                        </a:gs>
                      </a:gsLst>
                      <a:lin ang="2700000" scaled="1"/>
                    </a:gra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sy="50000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16" name="Text Box 28"/>
              <p:cNvSpPr txBox="1">
                <a:spLocks noChangeArrowheads="1"/>
              </p:cNvSpPr>
              <p:nvPr/>
            </p:nvSpPr>
            <p:spPr bwMode="auto">
              <a:xfrm>
                <a:off x="1024" y="2145"/>
                <a:ext cx="194" cy="3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L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250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6921816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二叉树之先根、中根和后根遍历（定义）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406048" y="1151535"/>
            <a:ext cx="8101013" cy="5762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当二叉树为空则什么都不做；否则遍历分三步进行：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4" name="Group 1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022733"/>
              </p:ext>
            </p:extLst>
          </p:nvPr>
        </p:nvGraphicFramePr>
        <p:xfrm>
          <a:off x="1364773" y="1872260"/>
          <a:ext cx="8243888" cy="3959224"/>
        </p:xfrm>
        <a:graphic>
          <a:graphicData uri="http://schemas.openxmlformats.org/drawingml/2006/table">
            <a:tbl>
              <a:tblPr/>
              <a:tblGrid>
                <a:gridCol w="1476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55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9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1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zh-CN" sz="2900" b="1" i="0" u="none" strike="noStrike" cap="none" normalizeH="0" baseline="0">
                        <a:ln>
                          <a:noFill/>
                        </a:ln>
                        <a:solidFill>
                          <a:srgbClr val="04440F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先根序</a:t>
                      </a:r>
                      <a:endParaRPr kumimoji="0" lang="zh-CN" altLang="en-US" sz="29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9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中根序</a:t>
                      </a:r>
                      <a:endParaRPr kumimoji="0" lang="zh-CN" altLang="en-US" sz="29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9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后根序</a:t>
                      </a:r>
                      <a:endParaRPr kumimoji="0" lang="zh-CN" altLang="en-US" sz="29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60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步骤一</a:t>
                      </a:r>
                      <a:endParaRPr kumimoji="0" lang="zh-CN" altLang="en-US" sz="29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访问根</a:t>
                      </a:r>
                      <a:endParaRPr kumimoji="0" lang="zh-CN" altLang="en-US" sz="29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9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以中根序遍历左子树</a:t>
                      </a:r>
                      <a:endParaRPr kumimoji="0" lang="zh-CN" altLang="en-US" sz="29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9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以后根序遍历左子树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60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步骤二</a:t>
                      </a:r>
                      <a:endParaRPr kumimoji="0" lang="zh-CN" altLang="en-US" sz="29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以先根序遍历左子树</a:t>
                      </a:r>
                      <a:endParaRPr kumimoji="0" lang="zh-CN" altLang="en-US" sz="29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9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访问根</a:t>
                      </a:r>
                      <a:endParaRPr kumimoji="0" lang="zh-CN" altLang="en-US" sz="29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9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以后根序遍历右子树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60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步骤三</a:t>
                      </a:r>
                      <a:endParaRPr kumimoji="0" lang="zh-CN" altLang="en-US" sz="29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以先根遍历右子树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9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以中根序遍历右子树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访问根</a:t>
                      </a:r>
                      <a:endParaRPr kumimoji="0" lang="zh-CN" altLang="en-US" sz="2900" b="1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76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6903842" cy="605909"/>
          </a:xfrm>
        </p:spPr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表达式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(A+B)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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((C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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D)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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E+F)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对应的二叉树</a:t>
            </a:r>
            <a:endParaRPr lang="zh-CN" altLang="en-US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903419" y="4463036"/>
            <a:ext cx="8712200" cy="162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先根序遍历得到的结点序列：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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AB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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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CDEF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中根序遍历得到的结点序列：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A+B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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C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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D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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E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+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F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32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后根序遍历得到的结点序列：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AB+CD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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E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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F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+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</a:t>
            </a:r>
          </a:p>
        </p:txBody>
      </p: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2543820" y="1217578"/>
            <a:ext cx="5591856" cy="2887662"/>
            <a:chOff x="907" y="718"/>
            <a:chExt cx="3932" cy="2032"/>
          </a:xfrm>
        </p:grpSpPr>
        <p:sp>
          <p:nvSpPr>
            <p:cNvPr id="5" name="Oval 6"/>
            <p:cNvSpPr>
              <a:spLocks noChangeArrowheads="1"/>
            </p:cNvSpPr>
            <p:nvPr/>
          </p:nvSpPr>
          <p:spPr bwMode="auto">
            <a:xfrm>
              <a:off x="2543" y="718"/>
              <a:ext cx="401" cy="263"/>
            </a:xfrm>
            <a:prstGeom prst="ellipse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en-US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6" name="Oval 7"/>
            <p:cNvSpPr>
              <a:spLocks noChangeArrowheads="1"/>
            </p:cNvSpPr>
            <p:nvPr/>
          </p:nvSpPr>
          <p:spPr bwMode="auto">
            <a:xfrm>
              <a:off x="3716" y="1140"/>
              <a:ext cx="416" cy="282"/>
            </a:xfrm>
            <a:prstGeom prst="ellipse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en-US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7" name="Line 9"/>
            <p:cNvSpPr>
              <a:spLocks noChangeShapeType="1"/>
            </p:cNvSpPr>
            <p:nvPr/>
          </p:nvSpPr>
          <p:spPr bwMode="auto">
            <a:xfrm flipH="1">
              <a:off x="1655" y="878"/>
              <a:ext cx="894" cy="30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8" name="Line 10"/>
            <p:cNvSpPr>
              <a:spLocks noChangeShapeType="1"/>
            </p:cNvSpPr>
            <p:nvPr/>
          </p:nvSpPr>
          <p:spPr bwMode="auto">
            <a:xfrm>
              <a:off x="2936" y="856"/>
              <a:ext cx="891" cy="30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9" name="Line 11"/>
            <p:cNvSpPr>
              <a:spLocks noChangeShapeType="1"/>
            </p:cNvSpPr>
            <p:nvPr/>
          </p:nvSpPr>
          <p:spPr bwMode="auto">
            <a:xfrm flipH="1">
              <a:off x="3198" y="1312"/>
              <a:ext cx="524" cy="20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10" name="Line 12"/>
            <p:cNvSpPr>
              <a:spLocks noChangeShapeType="1"/>
            </p:cNvSpPr>
            <p:nvPr/>
          </p:nvSpPr>
          <p:spPr bwMode="auto">
            <a:xfrm>
              <a:off x="4125" y="1311"/>
              <a:ext cx="433" cy="19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11" name="Line 13"/>
            <p:cNvSpPr>
              <a:spLocks noChangeShapeType="1"/>
            </p:cNvSpPr>
            <p:nvPr/>
          </p:nvSpPr>
          <p:spPr bwMode="auto">
            <a:xfrm flipH="1">
              <a:off x="2650" y="1731"/>
              <a:ext cx="286" cy="25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12" name="Line 14"/>
            <p:cNvSpPr>
              <a:spLocks noChangeShapeType="1"/>
            </p:cNvSpPr>
            <p:nvPr/>
          </p:nvSpPr>
          <p:spPr bwMode="auto">
            <a:xfrm>
              <a:off x="3230" y="1746"/>
              <a:ext cx="280" cy="22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13" name="Line 15"/>
            <p:cNvSpPr>
              <a:spLocks noChangeShapeType="1"/>
            </p:cNvSpPr>
            <p:nvPr/>
          </p:nvSpPr>
          <p:spPr bwMode="auto">
            <a:xfrm flipH="1">
              <a:off x="2248" y="2231"/>
              <a:ext cx="218" cy="22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14" name="Line 16"/>
            <p:cNvSpPr>
              <a:spLocks noChangeShapeType="1"/>
            </p:cNvSpPr>
            <p:nvPr/>
          </p:nvSpPr>
          <p:spPr bwMode="auto">
            <a:xfrm>
              <a:off x="2750" y="2238"/>
              <a:ext cx="198" cy="22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15" name="Line 17"/>
            <p:cNvSpPr>
              <a:spLocks noChangeShapeType="1"/>
            </p:cNvSpPr>
            <p:nvPr/>
          </p:nvSpPr>
          <p:spPr bwMode="auto">
            <a:xfrm flipH="1">
              <a:off x="1127" y="1347"/>
              <a:ext cx="194" cy="14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16" name="Line 18"/>
            <p:cNvSpPr>
              <a:spLocks noChangeShapeType="1"/>
            </p:cNvSpPr>
            <p:nvPr/>
          </p:nvSpPr>
          <p:spPr bwMode="auto">
            <a:xfrm>
              <a:off x="1600" y="1335"/>
              <a:ext cx="198" cy="14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17" name="Oval 19"/>
            <p:cNvSpPr>
              <a:spLocks noChangeArrowheads="1"/>
            </p:cNvSpPr>
            <p:nvPr/>
          </p:nvSpPr>
          <p:spPr bwMode="auto">
            <a:xfrm>
              <a:off x="1260" y="1098"/>
              <a:ext cx="431" cy="302"/>
            </a:xfrm>
            <a:prstGeom prst="ellipse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en-US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18" name="Oval 22"/>
            <p:cNvSpPr>
              <a:spLocks noChangeArrowheads="1"/>
            </p:cNvSpPr>
            <p:nvPr/>
          </p:nvSpPr>
          <p:spPr bwMode="auto">
            <a:xfrm>
              <a:off x="907" y="1486"/>
              <a:ext cx="419" cy="294"/>
            </a:xfrm>
            <a:prstGeom prst="ellipse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en-US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19" name="Oval 25"/>
            <p:cNvSpPr>
              <a:spLocks noChangeArrowheads="1"/>
            </p:cNvSpPr>
            <p:nvPr/>
          </p:nvSpPr>
          <p:spPr bwMode="auto">
            <a:xfrm>
              <a:off x="1610" y="1469"/>
              <a:ext cx="431" cy="297"/>
            </a:xfrm>
            <a:prstGeom prst="ellipse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en-US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20" name="Oval 27"/>
            <p:cNvSpPr>
              <a:spLocks noChangeArrowheads="1"/>
            </p:cNvSpPr>
            <p:nvPr/>
          </p:nvSpPr>
          <p:spPr bwMode="auto">
            <a:xfrm>
              <a:off x="2880" y="1486"/>
              <a:ext cx="426" cy="297"/>
            </a:xfrm>
            <a:prstGeom prst="ellipse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en-US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21" name="Oval 29"/>
            <p:cNvSpPr>
              <a:spLocks noChangeArrowheads="1"/>
            </p:cNvSpPr>
            <p:nvPr/>
          </p:nvSpPr>
          <p:spPr bwMode="auto">
            <a:xfrm>
              <a:off x="3311" y="1974"/>
              <a:ext cx="418" cy="269"/>
            </a:xfrm>
            <a:prstGeom prst="ellipse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en-US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22" name="Oval 32"/>
            <p:cNvSpPr>
              <a:spLocks noChangeArrowheads="1"/>
            </p:cNvSpPr>
            <p:nvPr/>
          </p:nvSpPr>
          <p:spPr bwMode="auto">
            <a:xfrm>
              <a:off x="4422" y="1486"/>
              <a:ext cx="417" cy="307"/>
            </a:xfrm>
            <a:prstGeom prst="ellipse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en-US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23" name="Oval 34"/>
            <p:cNvSpPr>
              <a:spLocks noChangeArrowheads="1"/>
            </p:cNvSpPr>
            <p:nvPr/>
          </p:nvSpPr>
          <p:spPr bwMode="auto">
            <a:xfrm>
              <a:off x="2408" y="1979"/>
              <a:ext cx="417" cy="288"/>
            </a:xfrm>
            <a:prstGeom prst="ellipse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en-US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24" name="Oval 36"/>
            <p:cNvSpPr>
              <a:spLocks noChangeArrowheads="1"/>
            </p:cNvSpPr>
            <p:nvPr/>
          </p:nvSpPr>
          <p:spPr bwMode="auto">
            <a:xfrm>
              <a:off x="2042" y="2460"/>
              <a:ext cx="417" cy="290"/>
            </a:xfrm>
            <a:prstGeom prst="ellipse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en-US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25" name="Oval 39"/>
            <p:cNvSpPr>
              <a:spLocks noChangeArrowheads="1"/>
            </p:cNvSpPr>
            <p:nvPr/>
          </p:nvSpPr>
          <p:spPr bwMode="auto">
            <a:xfrm>
              <a:off x="2744" y="2463"/>
              <a:ext cx="418" cy="286"/>
            </a:xfrm>
            <a:prstGeom prst="ellipse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en-US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26" name="Text Box 41"/>
            <p:cNvSpPr txBox="1">
              <a:spLocks noChangeArrowheads="1"/>
            </p:cNvSpPr>
            <p:nvPr/>
          </p:nvSpPr>
          <p:spPr bwMode="auto">
            <a:xfrm>
              <a:off x="2651" y="778"/>
              <a:ext cx="197" cy="135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55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80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Symbol" panose="05050102010706020507" pitchFamily="18" charset="2"/>
                </a:rPr>
                <a:t></a:t>
              </a:r>
            </a:p>
          </p:txBody>
        </p:sp>
        <p:sp>
          <p:nvSpPr>
            <p:cNvPr id="27" name="Text Box 42"/>
            <p:cNvSpPr txBox="1">
              <a:spLocks noChangeArrowheads="1"/>
            </p:cNvSpPr>
            <p:nvPr/>
          </p:nvSpPr>
          <p:spPr bwMode="auto">
            <a:xfrm>
              <a:off x="1377" y="1183"/>
              <a:ext cx="197" cy="135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55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80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Symbol" panose="05050102010706020507" pitchFamily="18" charset="2"/>
                </a:rPr>
                <a:t></a:t>
              </a:r>
            </a:p>
          </p:txBody>
        </p:sp>
        <p:sp>
          <p:nvSpPr>
            <p:cNvPr id="28" name="Text Box 43"/>
            <p:cNvSpPr txBox="1">
              <a:spLocks noChangeArrowheads="1"/>
            </p:cNvSpPr>
            <p:nvPr/>
          </p:nvSpPr>
          <p:spPr bwMode="auto">
            <a:xfrm>
              <a:off x="1020" y="1553"/>
              <a:ext cx="197" cy="152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60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300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Symbol" panose="05050102010706020507" pitchFamily="18" charset="2"/>
                </a:rPr>
                <a:t>A</a:t>
              </a:r>
            </a:p>
          </p:txBody>
        </p:sp>
        <p:sp>
          <p:nvSpPr>
            <p:cNvPr id="29" name="Text Box 44"/>
            <p:cNvSpPr txBox="1">
              <a:spLocks noChangeArrowheads="1"/>
            </p:cNvSpPr>
            <p:nvPr/>
          </p:nvSpPr>
          <p:spPr bwMode="auto">
            <a:xfrm>
              <a:off x="1729" y="1546"/>
              <a:ext cx="198" cy="159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60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300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Symbol" panose="05050102010706020507" pitchFamily="18" charset="2"/>
                </a:rPr>
                <a:t>B</a:t>
              </a:r>
            </a:p>
          </p:txBody>
        </p:sp>
        <p:sp>
          <p:nvSpPr>
            <p:cNvPr id="30" name="Text Box 45"/>
            <p:cNvSpPr txBox="1">
              <a:spLocks noChangeArrowheads="1"/>
            </p:cNvSpPr>
            <p:nvPr/>
          </p:nvSpPr>
          <p:spPr bwMode="auto">
            <a:xfrm>
              <a:off x="3827" y="1217"/>
              <a:ext cx="197" cy="135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55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300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Symbol" panose="05050102010706020507" pitchFamily="18" charset="2"/>
                </a:rPr>
                <a:t></a:t>
              </a:r>
            </a:p>
          </p:txBody>
        </p:sp>
        <p:sp>
          <p:nvSpPr>
            <p:cNvPr id="31" name="Text Box 46"/>
            <p:cNvSpPr txBox="1">
              <a:spLocks noChangeArrowheads="1"/>
            </p:cNvSpPr>
            <p:nvPr/>
          </p:nvSpPr>
          <p:spPr bwMode="auto">
            <a:xfrm>
              <a:off x="2993" y="1562"/>
              <a:ext cx="197" cy="135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55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300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Symbol" panose="05050102010706020507" pitchFamily="18" charset="2"/>
                </a:rPr>
                <a:t></a:t>
              </a:r>
            </a:p>
          </p:txBody>
        </p:sp>
        <p:sp>
          <p:nvSpPr>
            <p:cNvPr id="32" name="Text Box 47"/>
            <p:cNvSpPr txBox="1">
              <a:spLocks noChangeArrowheads="1"/>
            </p:cNvSpPr>
            <p:nvPr/>
          </p:nvSpPr>
          <p:spPr bwMode="auto">
            <a:xfrm>
              <a:off x="4536" y="1553"/>
              <a:ext cx="198" cy="159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70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300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Symbol" panose="05050102010706020507" pitchFamily="18" charset="2"/>
                </a:rPr>
                <a:t>F</a:t>
              </a:r>
            </a:p>
          </p:txBody>
        </p:sp>
        <p:sp>
          <p:nvSpPr>
            <p:cNvPr id="33" name="Text Box 48"/>
            <p:cNvSpPr txBox="1">
              <a:spLocks noChangeArrowheads="1"/>
            </p:cNvSpPr>
            <p:nvPr/>
          </p:nvSpPr>
          <p:spPr bwMode="auto">
            <a:xfrm>
              <a:off x="2517" y="2042"/>
              <a:ext cx="197" cy="135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55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300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Symbol" panose="05050102010706020507" pitchFamily="18" charset="2"/>
                </a:rPr>
                <a:t></a:t>
              </a:r>
            </a:p>
          </p:txBody>
        </p:sp>
        <p:sp>
          <p:nvSpPr>
            <p:cNvPr id="34" name="Text Box 49"/>
            <p:cNvSpPr txBox="1">
              <a:spLocks noChangeArrowheads="1"/>
            </p:cNvSpPr>
            <p:nvPr/>
          </p:nvSpPr>
          <p:spPr bwMode="auto">
            <a:xfrm>
              <a:off x="2148" y="2523"/>
              <a:ext cx="198" cy="159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70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300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Symbol" panose="05050102010706020507" pitchFamily="18" charset="2"/>
                </a:rPr>
                <a:t>C</a:t>
              </a:r>
            </a:p>
          </p:txBody>
        </p:sp>
        <p:sp>
          <p:nvSpPr>
            <p:cNvPr id="35" name="Text Box 50"/>
            <p:cNvSpPr txBox="1">
              <a:spLocks noChangeArrowheads="1"/>
            </p:cNvSpPr>
            <p:nvPr/>
          </p:nvSpPr>
          <p:spPr bwMode="auto">
            <a:xfrm>
              <a:off x="2847" y="2523"/>
              <a:ext cx="198" cy="159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70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300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Symbol" panose="05050102010706020507" pitchFamily="18" charset="2"/>
                </a:rPr>
                <a:t>D</a:t>
              </a:r>
            </a:p>
          </p:txBody>
        </p:sp>
        <p:sp>
          <p:nvSpPr>
            <p:cNvPr id="36" name="Text Box 51"/>
            <p:cNvSpPr txBox="1">
              <a:spLocks noChangeArrowheads="1"/>
            </p:cNvSpPr>
            <p:nvPr/>
          </p:nvSpPr>
          <p:spPr bwMode="auto">
            <a:xfrm>
              <a:off x="3424" y="2026"/>
              <a:ext cx="198" cy="159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65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300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Symbol" panose="05050102010706020507" pitchFamily="18" charset="2"/>
                </a:rPr>
                <a:t>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389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7104825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中根遍历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Inorder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 Traversal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，中序遍历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273055" y="1132437"/>
            <a:ext cx="4959350" cy="4386262"/>
          </a:xfrm>
          <a:prstGeom prst="rect">
            <a:avLst/>
          </a:prstGeom>
        </p:spPr>
        <p:txBody>
          <a:bodyPr lIns="54000" r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5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中根遍历二叉树算法框架：</a:t>
            </a:r>
          </a:p>
          <a:p>
            <a:pPr>
              <a:lnSpc>
                <a:spcPts val="3500"/>
              </a:lnSpc>
              <a:spcBef>
                <a:spcPts val="0"/>
              </a:spcBef>
              <a:defRPr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若二叉树为空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, 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则空操作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;</a:t>
            </a:r>
          </a:p>
          <a:p>
            <a:pPr>
              <a:lnSpc>
                <a:spcPts val="3500"/>
              </a:lnSpc>
              <a:spcBef>
                <a:spcPts val="0"/>
              </a:spcBef>
              <a:defRPr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否则：</a:t>
            </a:r>
          </a:p>
          <a:p>
            <a:pPr lvl="1">
              <a:lnSpc>
                <a:spcPts val="3500"/>
              </a:lnSpc>
              <a:spcBef>
                <a:spcPts val="0"/>
              </a:spcBef>
              <a:defRPr/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中根遍历左子树；</a:t>
            </a:r>
          </a:p>
          <a:p>
            <a:pPr lvl="1">
              <a:lnSpc>
                <a:spcPts val="3500"/>
              </a:lnSpc>
              <a:spcBef>
                <a:spcPts val="0"/>
              </a:spcBef>
              <a:defRPr/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访问根结点；</a:t>
            </a:r>
          </a:p>
          <a:p>
            <a:pPr lvl="1">
              <a:lnSpc>
                <a:spcPts val="3500"/>
              </a:lnSpc>
              <a:spcBef>
                <a:spcPts val="0"/>
              </a:spcBef>
              <a:defRPr/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中根遍历右子树。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1" indent="0">
              <a:lnSpc>
                <a:spcPts val="3500"/>
              </a:lnSpc>
              <a:spcBef>
                <a:spcPts val="24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表达式语法树的中根遍历结果：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1" indent="0">
              <a:lnSpc>
                <a:spcPts val="3500"/>
              </a:lnSpc>
              <a:spcBef>
                <a:spcPts val="240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b="1" i="1" dirty="0">
                <a:latin typeface="楷体" panose="02010609060101010101" pitchFamily="49" charset="-122"/>
                <a:ea typeface="楷体" panose="02010609060101010101" pitchFamily="49" charset="-122"/>
              </a:rPr>
              <a:t>a 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  <a:sym typeface="Symbol" pitchFamily="18" charset="2"/>
              </a:rPr>
              <a:t> </a:t>
            </a:r>
            <a:r>
              <a:rPr lang="en-US" altLang="zh-CN" sz="2800" b="1" i="1" dirty="0">
                <a:latin typeface="楷体" panose="02010609060101010101" pitchFamily="49" charset="-122"/>
                <a:ea typeface="楷体" panose="02010609060101010101" pitchFamily="49" charset="-122"/>
              </a:rPr>
              <a:t>b 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  <a:sym typeface="Symbol" pitchFamily="18" charset="2"/>
              </a:rPr>
              <a:t> </a:t>
            </a:r>
            <a:r>
              <a:rPr lang="en-US" altLang="zh-CN" sz="2800" b="1" i="1" dirty="0">
                <a:latin typeface="楷体" panose="02010609060101010101" pitchFamily="49" charset="-122"/>
                <a:ea typeface="楷体" panose="02010609060101010101" pitchFamily="49" charset="-122"/>
              </a:rPr>
              <a:t>c </a:t>
            </a:r>
            <a:r>
              <a:rPr lang="en-US" altLang="zh-CN" sz="2800" b="1" i="1" dirty="0">
                <a:latin typeface="楷体" panose="02010609060101010101" pitchFamily="49" charset="-122"/>
                <a:ea typeface="楷体" panose="02010609060101010101" pitchFamily="49" charset="-122"/>
                <a:sym typeface="Symbol" pitchFamily="18" charset="2"/>
              </a:rPr>
              <a:t> </a:t>
            </a:r>
            <a:r>
              <a:rPr lang="en-US" altLang="zh-CN" sz="2800" b="1" i="1" dirty="0">
                <a:latin typeface="楷体" panose="02010609060101010101" pitchFamily="49" charset="-122"/>
                <a:ea typeface="楷体" panose="02010609060101010101" pitchFamily="49" charset="-122"/>
              </a:rPr>
              <a:t>d </a:t>
            </a:r>
            <a:r>
              <a:rPr lang="en-US" altLang="zh-CN" sz="2800" b="1" i="1" dirty="0">
                <a:latin typeface="楷体" panose="02010609060101010101" pitchFamily="49" charset="-122"/>
                <a:ea typeface="楷体" panose="02010609060101010101" pitchFamily="49" charset="-122"/>
                <a:sym typeface="Symbol" pitchFamily="18" charset="2"/>
              </a:rPr>
              <a:t> </a:t>
            </a:r>
            <a:r>
              <a:rPr lang="en-US" altLang="zh-CN" sz="2800" b="1" i="1" dirty="0">
                <a:latin typeface="楷体" panose="02010609060101010101" pitchFamily="49" charset="-122"/>
                <a:ea typeface="楷体" panose="02010609060101010101" pitchFamily="49" charset="-122"/>
              </a:rPr>
              <a:t>e 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/ </a:t>
            </a:r>
            <a:r>
              <a:rPr lang="en-US" altLang="zh-CN" sz="2800" b="1" i="1" dirty="0">
                <a:latin typeface="楷体" panose="02010609060101010101" pitchFamily="49" charset="-122"/>
                <a:ea typeface="楷体" panose="02010609060101010101" pitchFamily="49" charset="-122"/>
              </a:rPr>
              <a:t>f</a:t>
            </a:r>
          </a:p>
        </p:txBody>
      </p:sp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6364168" y="1503912"/>
            <a:ext cx="3789362" cy="4645025"/>
            <a:chOff x="2972" y="958"/>
            <a:chExt cx="2387" cy="2926"/>
          </a:xfrm>
        </p:grpSpPr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3494" y="3623"/>
              <a:ext cx="1655" cy="2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 eaLnBrk="1" hangingPunct="1">
                <a:lnSpc>
                  <a:spcPct val="85000"/>
                </a:lnSpc>
                <a:defRPr/>
              </a:pPr>
              <a:r>
                <a:rPr kumimoji="1" lang="zh-CN" altLang="en-US" sz="3200" dirty="0">
                  <a:solidFill>
                    <a:srgbClr val="04440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隶书" pitchFamily="49" charset="-122"/>
                </a:rPr>
                <a:t>表达式语法树</a:t>
              </a:r>
              <a:endParaRPr kumimoji="1" lang="zh-CN" altLang="en-US" sz="3200" b="0" dirty="0">
                <a:solidFill>
                  <a:srgbClr val="04440F"/>
                </a:solidFill>
              </a:endParaRPr>
            </a:p>
          </p:txBody>
        </p: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972" y="958"/>
              <a:ext cx="2387" cy="2455"/>
              <a:chOff x="1189" y="966"/>
              <a:chExt cx="3166" cy="2897"/>
            </a:xfrm>
          </p:grpSpPr>
          <p:grpSp>
            <p:nvGrpSpPr>
              <p:cNvPr id="7" name="Group 9"/>
              <p:cNvGrpSpPr>
                <a:grpSpLocks/>
              </p:cNvGrpSpPr>
              <p:nvPr/>
            </p:nvGrpSpPr>
            <p:grpSpPr bwMode="auto">
              <a:xfrm>
                <a:off x="2616" y="966"/>
                <a:ext cx="394" cy="419"/>
                <a:chOff x="2472" y="958"/>
                <a:chExt cx="453" cy="476"/>
              </a:xfrm>
            </p:grpSpPr>
            <p:sp>
              <p:nvSpPr>
                <p:cNvPr id="36" name="Oval 10"/>
                <p:cNvSpPr>
                  <a:spLocks noChangeArrowheads="1"/>
                </p:cNvSpPr>
                <p:nvPr/>
              </p:nvSpPr>
              <p:spPr bwMode="auto">
                <a:xfrm>
                  <a:off x="2472" y="958"/>
                  <a:ext cx="453" cy="476"/>
                </a:xfrm>
                <a:prstGeom prst="ellipse">
                  <a:avLst/>
                </a:prstGeom>
                <a:solidFill>
                  <a:srgbClr val="00FFFF"/>
                </a:solidFill>
                <a:ln w="9525" algn="ctr">
                  <a:solidFill>
                    <a:srgbClr val="0000CC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Ø"/>
                    <a:defRPr sz="36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ü"/>
                    <a:defRPr sz="32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FF"/>
                    </a:buClr>
                    <a:buFont typeface="Wingdings" panose="05000000000000000000" pitchFamily="2" charset="2"/>
                    <a:buChar char="¶"/>
                    <a:defRPr sz="28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Wingdings" panose="05000000000000000000" pitchFamily="2" charset="2"/>
                    <a:buNone/>
                  </a:pPr>
                  <a:endParaRPr lang="zh-CN" altLang="en-US">
                    <a:solidFill>
                      <a:srgbClr val="FFFF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7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2594" y="1063"/>
                  <a:ext cx="20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marL="342900" indent="-342900"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Ø"/>
                    <a:defRPr sz="36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ü"/>
                    <a:defRPr sz="32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FF"/>
                    </a:buClr>
                    <a:buFont typeface="Wingdings" panose="05000000000000000000" pitchFamily="2" charset="2"/>
                    <a:buChar char="¶"/>
                    <a:defRPr sz="28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70000"/>
                    </a:lnSpc>
                    <a:spcBef>
                      <a:spcPct val="0"/>
                    </a:spcBef>
                    <a:buFont typeface="Wingdings" panose="05000000000000000000" pitchFamily="2" charset="2"/>
                    <a:buNone/>
                  </a:pPr>
                  <a:r>
                    <a:rPr lang="en-US" altLang="zh-CN" sz="3200">
                      <a:solidFill>
                        <a:srgbClr val="0000CC"/>
                      </a:solidFill>
                      <a:latin typeface="Times New Roman" panose="02020603050405020304" pitchFamily="18" charset="0"/>
                      <a:sym typeface="Symbol" panose="05050102010706020507" pitchFamily="18" charset="2"/>
                    </a:rPr>
                    <a:t></a:t>
                  </a:r>
                </a:p>
              </p:txBody>
            </p:sp>
          </p:grpSp>
          <p:grpSp>
            <p:nvGrpSpPr>
              <p:cNvPr id="8" name="Group 12"/>
              <p:cNvGrpSpPr>
                <a:grpSpLocks/>
              </p:cNvGrpSpPr>
              <p:nvPr/>
            </p:nvGrpSpPr>
            <p:grpSpPr bwMode="auto">
              <a:xfrm>
                <a:off x="1737" y="1698"/>
                <a:ext cx="394" cy="419"/>
                <a:chOff x="2472" y="958"/>
                <a:chExt cx="453" cy="476"/>
              </a:xfrm>
            </p:grpSpPr>
            <p:sp>
              <p:nvSpPr>
                <p:cNvPr id="34" name="Oval 13"/>
                <p:cNvSpPr>
                  <a:spLocks noChangeArrowheads="1"/>
                </p:cNvSpPr>
                <p:nvPr/>
              </p:nvSpPr>
              <p:spPr bwMode="auto">
                <a:xfrm>
                  <a:off x="2472" y="958"/>
                  <a:ext cx="453" cy="476"/>
                </a:xfrm>
                <a:prstGeom prst="ellipse">
                  <a:avLst/>
                </a:prstGeom>
                <a:solidFill>
                  <a:srgbClr val="00FFFF"/>
                </a:solidFill>
                <a:ln w="9525" algn="ctr">
                  <a:solidFill>
                    <a:srgbClr val="0000CC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Ø"/>
                    <a:defRPr sz="36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ü"/>
                    <a:defRPr sz="32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FF"/>
                    </a:buClr>
                    <a:buFont typeface="Wingdings" panose="05000000000000000000" pitchFamily="2" charset="2"/>
                    <a:buChar char="¶"/>
                    <a:defRPr sz="28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Wingdings" panose="05000000000000000000" pitchFamily="2" charset="2"/>
                    <a:buNone/>
                  </a:pPr>
                  <a:endParaRPr lang="zh-CN" altLang="en-US">
                    <a:solidFill>
                      <a:srgbClr val="FFFF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2594" y="1063"/>
                  <a:ext cx="20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marL="342900" indent="-342900"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Ø"/>
                    <a:defRPr sz="36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ü"/>
                    <a:defRPr sz="32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FF"/>
                    </a:buClr>
                    <a:buFont typeface="Wingdings" panose="05000000000000000000" pitchFamily="2" charset="2"/>
                    <a:buChar char="¶"/>
                    <a:defRPr sz="28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70000"/>
                    </a:lnSpc>
                    <a:spcBef>
                      <a:spcPct val="0"/>
                    </a:spcBef>
                    <a:buFont typeface="Wingdings" panose="05000000000000000000" pitchFamily="2" charset="2"/>
                    <a:buNone/>
                  </a:pPr>
                  <a:r>
                    <a:rPr lang="en-US" altLang="zh-CN" sz="3200">
                      <a:solidFill>
                        <a:srgbClr val="0000CC"/>
                      </a:solidFill>
                      <a:latin typeface="Times New Roman" panose="02020603050405020304" pitchFamily="18" charset="0"/>
                      <a:sym typeface="Symbol" panose="05050102010706020507" pitchFamily="18" charset="2"/>
                    </a:rPr>
                    <a:t></a:t>
                  </a:r>
                </a:p>
              </p:txBody>
            </p:sp>
          </p:grpSp>
          <p:grpSp>
            <p:nvGrpSpPr>
              <p:cNvPr id="9" name="Group 15"/>
              <p:cNvGrpSpPr>
                <a:grpSpLocks/>
              </p:cNvGrpSpPr>
              <p:nvPr/>
            </p:nvGrpSpPr>
            <p:grpSpPr bwMode="auto">
              <a:xfrm>
                <a:off x="3568" y="1706"/>
                <a:ext cx="394" cy="419"/>
                <a:chOff x="2472" y="958"/>
                <a:chExt cx="453" cy="476"/>
              </a:xfrm>
            </p:grpSpPr>
            <p:sp>
              <p:nvSpPr>
                <p:cNvPr id="32" name="Oval 16"/>
                <p:cNvSpPr>
                  <a:spLocks noChangeArrowheads="1"/>
                </p:cNvSpPr>
                <p:nvPr/>
              </p:nvSpPr>
              <p:spPr bwMode="auto">
                <a:xfrm>
                  <a:off x="2472" y="958"/>
                  <a:ext cx="453" cy="476"/>
                </a:xfrm>
                <a:prstGeom prst="ellipse">
                  <a:avLst/>
                </a:prstGeom>
                <a:solidFill>
                  <a:srgbClr val="00FFFF"/>
                </a:solidFill>
                <a:ln w="9525" algn="ctr">
                  <a:solidFill>
                    <a:srgbClr val="0000CC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Ø"/>
                    <a:defRPr sz="36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ü"/>
                    <a:defRPr sz="32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FF"/>
                    </a:buClr>
                    <a:buFont typeface="Wingdings" panose="05000000000000000000" pitchFamily="2" charset="2"/>
                    <a:buChar char="¶"/>
                    <a:defRPr sz="28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Wingdings" panose="05000000000000000000" pitchFamily="2" charset="2"/>
                    <a:buNone/>
                  </a:pPr>
                  <a:endParaRPr lang="zh-CN" altLang="en-US">
                    <a:solidFill>
                      <a:srgbClr val="FFFF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2594" y="1063"/>
                  <a:ext cx="205" cy="3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marL="342900" indent="-342900"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Ø"/>
                    <a:defRPr sz="36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ü"/>
                    <a:defRPr sz="32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FF"/>
                    </a:buClr>
                    <a:buFont typeface="Wingdings" panose="05000000000000000000" pitchFamily="2" charset="2"/>
                    <a:buChar char="¶"/>
                    <a:defRPr sz="28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75000"/>
                    </a:lnSpc>
                    <a:spcBef>
                      <a:spcPct val="0"/>
                    </a:spcBef>
                    <a:buFont typeface="Wingdings" panose="05000000000000000000" pitchFamily="2" charset="2"/>
                    <a:buNone/>
                  </a:pPr>
                  <a:r>
                    <a:rPr lang="en-US" altLang="zh-CN" sz="3200">
                      <a:solidFill>
                        <a:srgbClr val="0000CC"/>
                      </a:solidFill>
                      <a:latin typeface="Times New Roman" panose="02020603050405020304" pitchFamily="18" charset="0"/>
                      <a:sym typeface="Symbol" panose="05050102010706020507" pitchFamily="18" charset="2"/>
                    </a:rPr>
                    <a:t></a:t>
                  </a:r>
                </a:p>
              </p:txBody>
            </p:sp>
          </p:grpSp>
          <p:grpSp>
            <p:nvGrpSpPr>
              <p:cNvPr id="10" name="Group 18"/>
              <p:cNvGrpSpPr>
                <a:grpSpLocks/>
              </p:cNvGrpSpPr>
              <p:nvPr/>
            </p:nvGrpSpPr>
            <p:grpSpPr bwMode="auto">
              <a:xfrm>
                <a:off x="2336" y="2316"/>
                <a:ext cx="394" cy="419"/>
                <a:chOff x="2472" y="958"/>
                <a:chExt cx="453" cy="476"/>
              </a:xfrm>
            </p:grpSpPr>
            <p:sp>
              <p:nvSpPr>
                <p:cNvPr id="30" name="Oval 19"/>
                <p:cNvSpPr>
                  <a:spLocks noChangeArrowheads="1"/>
                </p:cNvSpPr>
                <p:nvPr/>
              </p:nvSpPr>
              <p:spPr bwMode="auto">
                <a:xfrm>
                  <a:off x="2472" y="958"/>
                  <a:ext cx="453" cy="476"/>
                </a:xfrm>
                <a:prstGeom prst="ellipse">
                  <a:avLst/>
                </a:prstGeom>
                <a:solidFill>
                  <a:srgbClr val="00FFFF"/>
                </a:solidFill>
                <a:ln w="9525" algn="ctr">
                  <a:solidFill>
                    <a:srgbClr val="0000CC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Ø"/>
                    <a:defRPr sz="36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ü"/>
                    <a:defRPr sz="32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FF"/>
                    </a:buClr>
                    <a:buFont typeface="Wingdings" panose="05000000000000000000" pitchFamily="2" charset="2"/>
                    <a:buChar char="¶"/>
                    <a:defRPr sz="28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Wingdings" panose="05000000000000000000" pitchFamily="2" charset="2"/>
                    <a:buNone/>
                  </a:pPr>
                  <a:endParaRPr lang="zh-CN" altLang="en-US">
                    <a:solidFill>
                      <a:srgbClr val="FFFF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1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2594" y="1063"/>
                  <a:ext cx="20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marL="342900" indent="-342900"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Ø"/>
                    <a:defRPr sz="36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ü"/>
                    <a:defRPr sz="32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FF"/>
                    </a:buClr>
                    <a:buFont typeface="Wingdings" panose="05000000000000000000" pitchFamily="2" charset="2"/>
                    <a:buChar char="¶"/>
                    <a:defRPr sz="28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70000"/>
                    </a:lnSpc>
                    <a:spcBef>
                      <a:spcPct val="0"/>
                    </a:spcBef>
                    <a:buFont typeface="Wingdings" panose="05000000000000000000" pitchFamily="2" charset="2"/>
                    <a:buNone/>
                  </a:pPr>
                  <a:r>
                    <a:rPr lang="en-US" altLang="zh-CN" sz="3200">
                      <a:solidFill>
                        <a:srgbClr val="0000CC"/>
                      </a:solidFill>
                      <a:latin typeface="Times New Roman" panose="02020603050405020304" pitchFamily="18" charset="0"/>
                      <a:sym typeface="Symbol" panose="05050102010706020507" pitchFamily="18" charset="2"/>
                    </a:rPr>
                    <a:t></a:t>
                  </a:r>
                </a:p>
              </p:txBody>
            </p:sp>
          </p:grpSp>
          <p:grpSp>
            <p:nvGrpSpPr>
              <p:cNvPr id="11" name="Group 21"/>
              <p:cNvGrpSpPr>
                <a:grpSpLocks/>
              </p:cNvGrpSpPr>
              <p:nvPr/>
            </p:nvGrpSpPr>
            <p:grpSpPr bwMode="auto">
              <a:xfrm>
                <a:off x="3016" y="2863"/>
                <a:ext cx="394" cy="419"/>
                <a:chOff x="2472" y="958"/>
                <a:chExt cx="453" cy="476"/>
              </a:xfrm>
            </p:grpSpPr>
            <p:sp>
              <p:nvSpPr>
                <p:cNvPr id="28" name="Oval 22"/>
                <p:cNvSpPr>
                  <a:spLocks noChangeArrowheads="1"/>
                </p:cNvSpPr>
                <p:nvPr/>
              </p:nvSpPr>
              <p:spPr bwMode="auto">
                <a:xfrm>
                  <a:off x="2472" y="958"/>
                  <a:ext cx="453" cy="476"/>
                </a:xfrm>
                <a:prstGeom prst="ellipse">
                  <a:avLst/>
                </a:prstGeom>
                <a:solidFill>
                  <a:srgbClr val="00FFFF"/>
                </a:solidFill>
                <a:ln w="9525" algn="ctr">
                  <a:solidFill>
                    <a:srgbClr val="0000CC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Ø"/>
                    <a:defRPr sz="36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ü"/>
                    <a:defRPr sz="32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FF"/>
                    </a:buClr>
                    <a:buFont typeface="Wingdings" panose="05000000000000000000" pitchFamily="2" charset="2"/>
                    <a:buChar char="¶"/>
                    <a:defRPr sz="28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Wingdings" panose="05000000000000000000" pitchFamily="2" charset="2"/>
                    <a:buNone/>
                  </a:pPr>
                  <a:endParaRPr lang="zh-CN" altLang="en-US">
                    <a:solidFill>
                      <a:srgbClr val="FFFF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2592" y="1063"/>
                  <a:ext cx="206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marL="342900" indent="-342900"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Ø"/>
                    <a:defRPr sz="36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ü"/>
                    <a:defRPr sz="32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FF"/>
                    </a:buClr>
                    <a:buFont typeface="Wingdings" panose="05000000000000000000" pitchFamily="2" charset="2"/>
                    <a:buChar char="¶"/>
                    <a:defRPr sz="28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70000"/>
                    </a:lnSpc>
                    <a:spcBef>
                      <a:spcPct val="0"/>
                    </a:spcBef>
                    <a:buFont typeface="Wingdings" panose="05000000000000000000" pitchFamily="2" charset="2"/>
                    <a:buNone/>
                  </a:pPr>
                  <a:r>
                    <a:rPr lang="en-US" altLang="zh-CN" sz="3200">
                      <a:solidFill>
                        <a:srgbClr val="0000CC"/>
                      </a:solidFill>
                      <a:latin typeface="Times New Roman" panose="02020603050405020304" pitchFamily="18" charset="0"/>
                      <a:sym typeface="Symbol" panose="05050102010706020507" pitchFamily="18" charset="2"/>
                    </a:rPr>
                    <a:t></a:t>
                  </a:r>
                </a:p>
              </p:txBody>
            </p:sp>
          </p:grpSp>
          <p:sp>
            <p:nvSpPr>
              <p:cNvPr id="12" name="Line 24"/>
              <p:cNvSpPr>
                <a:spLocks noChangeShapeType="1"/>
              </p:cNvSpPr>
              <p:nvPr/>
            </p:nvSpPr>
            <p:spPr bwMode="auto">
              <a:xfrm flipH="1">
                <a:off x="2018" y="1298"/>
                <a:ext cx="635" cy="43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" name="Line 25"/>
              <p:cNvSpPr>
                <a:spLocks noChangeShapeType="1"/>
              </p:cNvSpPr>
              <p:nvPr/>
            </p:nvSpPr>
            <p:spPr bwMode="auto">
              <a:xfrm>
                <a:off x="2964" y="1290"/>
                <a:ext cx="703" cy="45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" name="Line 26"/>
              <p:cNvSpPr>
                <a:spLocks noChangeShapeType="1"/>
              </p:cNvSpPr>
              <p:nvPr/>
            </p:nvSpPr>
            <p:spPr bwMode="auto">
              <a:xfrm>
                <a:off x="2049" y="2077"/>
                <a:ext cx="363" cy="29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" name="Line 27"/>
              <p:cNvSpPr>
                <a:spLocks noChangeShapeType="1"/>
              </p:cNvSpPr>
              <p:nvPr/>
            </p:nvSpPr>
            <p:spPr bwMode="auto">
              <a:xfrm>
                <a:off x="2692" y="2643"/>
                <a:ext cx="369" cy="31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" name="Text Box 28"/>
              <p:cNvSpPr txBox="1">
                <a:spLocks noChangeArrowheads="1"/>
              </p:cNvSpPr>
              <p:nvPr/>
            </p:nvSpPr>
            <p:spPr bwMode="auto">
              <a:xfrm>
                <a:off x="1189" y="2319"/>
                <a:ext cx="293" cy="307"/>
              </a:xfrm>
              <a:prstGeom prst="rect">
                <a:avLst/>
              </a:prstGeom>
              <a:noFill/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marL="342900" indent="-342900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750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lang="en-US" altLang="zh-CN" i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17" name="Line 29"/>
              <p:cNvSpPr>
                <a:spLocks noChangeShapeType="1"/>
              </p:cNvSpPr>
              <p:nvPr/>
            </p:nvSpPr>
            <p:spPr bwMode="auto">
              <a:xfrm flipH="1">
                <a:off x="3288" y="2001"/>
                <a:ext cx="295" cy="29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" name="Line 30"/>
              <p:cNvSpPr>
                <a:spLocks noChangeShapeType="1"/>
              </p:cNvSpPr>
              <p:nvPr/>
            </p:nvSpPr>
            <p:spPr bwMode="auto">
              <a:xfrm>
                <a:off x="3947" y="2001"/>
                <a:ext cx="261" cy="29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" name="Line 33"/>
              <p:cNvSpPr>
                <a:spLocks noChangeShapeType="1"/>
              </p:cNvSpPr>
              <p:nvPr/>
            </p:nvSpPr>
            <p:spPr bwMode="auto">
              <a:xfrm flipH="1">
                <a:off x="1482" y="2039"/>
                <a:ext cx="295" cy="29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" name="Line 34"/>
              <p:cNvSpPr>
                <a:spLocks noChangeShapeType="1"/>
              </p:cNvSpPr>
              <p:nvPr/>
            </p:nvSpPr>
            <p:spPr bwMode="auto">
              <a:xfrm flipH="1">
                <a:off x="2064" y="2636"/>
                <a:ext cx="295" cy="29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" name="Line 35"/>
              <p:cNvSpPr>
                <a:spLocks noChangeShapeType="1"/>
              </p:cNvSpPr>
              <p:nvPr/>
            </p:nvSpPr>
            <p:spPr bwMode="auto">
              <a:xfrm flipH="1">
                <a:off x="2760" y="3187"/>
                <a:ext cx="295" cy="29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" name="Line 36"/>
              <p:cNvSpPr>
                <a:spLocks noChangeShapeType="1"/>
              </p:cNvSpPr>
              <p:nvPr/>
            </p:nvSpPr>
            <p:spPr bwMode="auto">
              <a:xfrm>
                <a:off x="3372" y="3186"/>
                <a:ext cx="340" cy="29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" name="Text Box 28"/>
              <p:cNvSpPr txBox="1">
                <a:spLocks noChangeArrowheads="1"/>
              </p:cNvSpPr>
              <p:nvPr/>
            </p:nvSpPr>
            <p:spPr bwMode="auto">
              <a:xfrm>
                <a:off x="4062" y="2296"/>
                <a:ext cx="293" cy="381"/>
              </a:xfrm>
              <a:prstGeom prst="rect">
                <a:avLst/>
              </a:prstGeom>
              <a:noFill/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marL="342900" indent="-342900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ts val="40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lang="en-US" altLang="zh-CN" i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f</a:t>
                </a:r>
              </a:p>
            </p:txBody>
          </p:sp>
          <p:sp>
            <p:nvSpPr>
              <p:cNvPr id="24" name="Text Box 28"/>
              <p:cNvSpPr txBox="1">
                <a:spLocks noChangeArrowheads="1"/>
              </p:cNvSpPr>
              <p:nvPr/>
            </p:nvSpPr>
            <p:spPr bwMode="auto">
              <a:xfrm>
                <a:off x="1784" y="2931"/>
                <a:ext cx="293" cy="381"/>
              </a:xfrm>
              <a:prstGeom prst="rect">
                <a:avLst/>
              </a:prstGeom>
              <a:noFill/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marL="342900" indent="-342900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ts val="40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lang="en-US" altLang="zh-CN" i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b</a:t>
                </a:r>
              </a:p>
            </p:txBody>
          </p:sp>
          <p:sp>
            <p:nvSpPr>
              <p:cNvPr id="25" name="Text Box 28"/>
              <p:cNvSpPr txBox="1">
                <a:spLocks noChangeArrowheads="1"/>
              </p:cNvSpPr>
              <p:nvPr/>
            </p:nvSpPr>
            <p:spPr bwMode="auto">
              <a:xfrm>
                <a:off x="2498" y="3481"/>
                <a:ext cx="293" cy="381"/>
              </a:xfrm>
              <a:prstGeom prst="rect">
                <a:avLst/>
              </a:prstGeom>
              <a:noFill/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marL="342900" indent="-342900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ts val="40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lang="en-US" altLang="zh-CN" i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c</a:t>
                </a:r>
              </a:p>
            </p:txBody>
          </p:sp>
          <p:sp>
            <p:nvSpPr>
              <p:cNvPr id="26" name="Text Box 28"/>
              <p:cNvSpPr txBox="1">
                <a:spLocks noChangeArrowheads="1"/>
              </p:cNvSpPr>
              <p:nvPr/>
            </p:nvSpPr>
            <p:spPr bwMode="auto">
              <a:xfrm>
                <a:off x="3712" y="3482"/>
                <a:ext cx="293" cy="381"/>
              </a:xfrm>
              <a:prstGeom prst="rect">
                <a:avLst/>
              </a:prstGeom>
              <a:noFill/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marL="342900" indent="-342900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ts val="40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lang="en-US" altLang="zh-CN" i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d</a:t>
                </a:r>
              </a:p>
            </p:txBody>
          </p:sp>
          <p:sp>
            <p:nvSpPr>
              <p:cNvPr id="27" name="Text Box 28"/>
              <p:cNvSpPr txBox="1">
                <a:spLocks noChangeArrowheads="1"/>
              </p:cNvSpPr>
              <p:nvPr/>
            </p:nvSpPr>
            <p:spPr bwMode="auto">
              <a:xfrm>
                <a:off x="3160" y="2296"/>
                <a:ext cx="293" cy="381"/>
              </a:xfrm>
              <a:prstGeom prst="rect">
                <a:avLst/>
              </a:prstGeom>
              <a:noFill/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marL="342900" indent="-342900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ts val="40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lang="en-US" altLang="zh-CN" i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9815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335447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投影算法（中序）</a:t>
            </a:r>
          </a:p>
        </p:txBody>
      </p:sp>
      <p:sp>
        <p:nvSpPr>
          <p:cNvPr id="3" name="矩形 2"/>
          <p:cNvSpPr/>
          <p:nvPr/>
        </p:nvSpPr>
        <p:spPr>
          <a:xfrm>
            <a:off x="2114051" y="1116482"/>
            <a:ext cx="7398179" cy="541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ts val="3500"/>
              </a:lnSpc>
              <a:spcBef>
                <a:spcPts val="1200"/>
              </a:spcBef>
              <a:buClr>
                <a:schemeClr val="bg2"/>
              </a:buClr>
              <a:buSzPct val="75000"/>
            </a:pPr>
            <a:r>
              <a:rPr lang="zh-CN" altLang="en-US" sz="28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二叉树结点在水平线上的投影即中序遍历结果</a:t>
            </a:r>
            <a:endParaRPr lang="en-US" altLang="zh-CN" sz="2800" b="1" dirty="0">
              <a:solidFill>
                <a:schemeClr val="tx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4" name="组合 50"/>
          <p:cNvGrpSpPr>
            <a:grpSpLocks/>
          </p:cNvGrpSpPr>
          <p:nvPr/>
        </p:nvGrpSpPr>
        <p:grpSpPr bwMode="auto">
          <a:xfrm>
            <a:off x="1618171" y="1812519"/>
            <a:ext cx="8389937" cy="4105275"/>
            <a:chOff x="592448" y="1111615"/>
            <a:chExt cx="8388932" cy="4105612"/>
          </a:xfrm>
        </p:grpSpPr>
        <p:grpSp>
          <p:nvGrpSpPr>
            <p:cNvPr id="5" name="Group 6"/>
            <p:cNvGrpSpPr>
              <a:grpSpLocks/>
            </p:cNvGrpSpPr>
            <p:nvPr/>
          </p:nvGrpSpPr>
          <p:grpSpPr bwMode="auto">
            <a:xfrm>
              <a:off x="826499" y="1111615"/>
              <a:ext cx="7782170" cy="3303597"/>
              <a:chOff x="1464" y="879"/>
              <a:chExt cx="2831" cy="2456"/>
            </a:xfrm>
          </p:grpSpPr>
          <p:sp>
            <p:nvSpPr>
              <p:cNvPr id="7" name="Line 25"/>
              <p:cNvSpPr>
                <a:spLocks noChangeShapeType="1"/>
              </p:cNvSpPr>
              <p:nvPr/>
            </p:nvSpPr>
            <p:spPr bwMode="auto">
              <a:xfrm>
                <a:off x="3326" y="1131"/>
                <a:ext cx="614" cy="69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" name="Line 29"/>
              <p:cNvSpPr>
                <a:spLocks noChangeShapeType="1"/>
              </p:cNvSpPr>
              <p:nvPr/>
            </p:nvSpPr>
            <p:spPr bwMode="auto">
              <a:xfrm flipH="1">
                <a:off x="3770" y="2002"/>
                <a:ext cx="129" cy="29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" name="Oval 16"/>
              <p:cNvSpPr>
                <a:spLocks noChangeArrowheads="1"/>
              </p:cNvSpPr>
              <p:nvPr/>
            </p:nvSpPr>
            <p:spPr bwMode="auto">
              <a:xfrm>
                <a:off x="3877" y="1706"/>
                <a:ext cx="235" cy="419"/>
              </a:xfrm>
              <a:prstGeom prst="ellipse">
                <a:avLst/>
              </a:prstGeom>
              <a:solidFill>
                <a:srgbClr val="00FFFF"/>
              </a:solidFill>
              <a:ln w="9525" algn="ctr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CN" i="1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G</a:t>
                </a:r>
                <a:endParaRPr lang="zh-CN" altLang="en-US" i="1">
                  <a:solidFill>
                    <a:schemeClr val="tx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Line 24"/>
              <p:cNvSpPr>
                <a:spLocks noChangeShapeType="1"/>
              </p:cNvSpPr>
              <p:nvPr/>
            </p:nvSpPr>
            <p:spPr bwMode="auto">
              <a:xfrm flipH="1">
                <a:off x="2049" y="1088"/>
                <a:ext cx="1042" cy="64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" name="Line 26"/>
              <p:cNvSpPr>
                <a:spLocks noChangeShapeType="1"/>
              </p:cNvSpPr>
              <p:nvPr/>
            </p:nvSpPr>
            <p:spPr bwMode="auto">
              <a:xfrm>
                <a:off x="2064" y="1925"/>
                <a:ext cx="449" cy="39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" name="Line 27"/>
              <p:cNvSpPr>
                <a:spLocks noChangeShapeType="1"/>
              </p:cNvSpPr>
              <p:nvPr/>
            </p:nvSpPr>
            <p:spPr bwMode="auto">
              <a:xfrm>
                <a:off x="2696" y="2506"/>
                <a:ext cx="193" cy="4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" name="Line 30"/>
              <p:cNvSpPr>
                <a:spLocks noChangeShapeType="1"/>
              </p:cNvSpPr>
              <p:nvPr/>
            </p:nvSpPr>
            <p:spPr bwMode="auto">
              <a:xfrm>
                <a:off x="4092" y="2039"/>
                <a:ext cx="131" cy="25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" name="Line 33"/>
              <p:cNvSpPr>
                <a:spLocks noChangeShapeType="1"/>
              </p:cNvSpPr>
              <p:nvPr/>
            </p:nvSpPr>
            <p:spPr bwMode="auto">
              <a:xfrm flipH="1">
                <a:off x="1546" y="1916"/>
                <a:ext cx="336" cy="3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" name="Line 34"/>
              <p:cNvSpPr>
                <a:spLocks noChangeShapeType="1"/>
              </p:cNvSpPr>
              <p:nvPr/>
            </p:nvSpPr>
            <p:spPr bwMode="auto">
              <a:xfrm flipH="1">
                <a:off x="2315" y="2506"/>
                <a:ext cx="197" cy="4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" name="Text Box 28"/>
              <p:cNvSpPr txBox="1">
                <a:spLocks noChangeArrowheads="1"/>
              </p:cNvSpPr>
              <p:nvPr/>
            </p:nvSpPr>
            <p:spPr bwMode="auto">
              <a:xfrm>
                <a:off x="4148" y="2305"/>
                <a:ext cx="147" cy="381"/>
              </a:xfrm>
              <a:prstGeom prst="rect">
                <a:avLst/>
              </a:prstGeom>
              <a:noFill/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marL="342900" indent="-342900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ts val="40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lang="en-US" altLang="zh-CN" i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K</a:t>
                </a:r>
              </a:p>
            </p:txBody>
          </p:sp>
          <p:sp>
            <p:nvSpPr>
              <p:cNvPr id="17" name="Text Box 28"/>
              <p:cNvSpPr txBox="1">
                <a:spLocks noChangeArrowheads="1"/>
              </p:cNvSpPr>
              <p:nvPr/>
            </p:nvSpPr>
            <p:spPr bwMode="auto">
              <a:xfrm>
                <a:off x="3688" y="2305"/>
                <a:ext cx="165" cy="381"/>
              </a:xfrm>
              <a:prstGeom prst="rect">
                <a:avLst/>
              </a:prstGeom>
              <a:noFill/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marL="342900" indent="-342900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ts val="40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lang="en-US" altLang="zh-CN" i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18" name="Oval 16"/>
              <p:cNvSpPr>
                <a:spLocks noChangeArrowheads="1"/>
              </p:cNvSpPr>
              <p:nvPr/>
            </p:nvSpPr>
            <p:spPr bwMode="auto">
              <a:xfrm>
                <a:off x="3091" y="879"/>
                <a:ext cx="235" cy="419"/>
              </a:xfrm>
              <a:prstGeom prst="ellipse">
                <a:avLst/>
              </a:prstGeom>
              <a:solidFill>
                <a:srgbClr val="00FFFF"/>
              </a:solidFill>
              <a:ln w="9525" algn="ctr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CN" i="1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A</a:t>
                </a:r>
                <a:endParaRPr lang="zh-CN" altLang="en-US" i="1">
                  <a:solidFill>
                    <a:schemeClr val="tx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" name="Oval 16"/>
              <p:cNvSpPr>
                <a:spLocks noChangeArrowheads="1"/>
              </p:cNvSpPr>
              <p:nvPr/>
            </p:nvSpPr>
            <p:spPr bwMode="auto">
              <a:xfrm>
                <a:off x="2484" y="2220"/>
                <a:ext cx="235" cy="419"/>
              </a:xfrm>
              <a:prstGeom prst="ellipse">
                <a:avLst/>
              </a:prstGeom>
              <a:solidFill>
                <a:srgbClr val="00FFFF"/>
              </a:solidFill>
              <a:ln w="9525" algn="ctr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CN" i="1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F</a:t>
                </a:r>
                <a:endParaRPr lang="zh-CN" altLang="en-US" i="1" dirty="0">
                  <a:solidFill>
                    <a:schemeClr val="tx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" name="Text Box 28"/>
              <p:cNvSpPr txBox="1">
                <a:spLocks noChangeArrowheads="1"/>
              </p:cNvSpPr>
              <p:nvPr/>
            </p:nvSpPr>
            <p:spPr bwMode="auto">
              <a:xfrm>
                <a:off x="2807" y="2942"/>
                <a:ext cx="165" cy="381"/>
              </a:xfrm>
              <a:prstGeom prst="rect">
                <a:avLst/>
              </a:prstGeom>
              <a:noFill/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marL="342900" indent="-342900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ts val="40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lang="en-US" altLang="zh-CN" i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E</a:t>
                </a:r>
              </a:p>
            </p:txBody>
          </p:sp>
          <p:sp>
            <p:nvSpPr>
              <p:cNvPr id="21" name="Text Box 28"/>
              <p:cNvSpPr txBox="1">
                <a:spLocks noChangeArrowheads="1"/>
              </p:cNvSpPr>
              <p:nvPr/>
            </p:nvSpPr>
            <p:spPr bwMode="auto">
              <a:xfrm>
                <a:off x="2233" y="2954"/>
                <a:ext cx="165" cy="381"/>
              </a:xfrm>
              <a:prstGeom prst="rect">
                <a:avLst/>
              </a:prstGeom>
              <a:noFill/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marL="342900" indent="-342900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ts val="40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lang="en-US" altLang="zh-CN" i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D</a:t>
                </a:r>
              </a:p>
            </p:txBody>
          </p:sp>
          <p:sp>
            <p:nvSpPr>
              <p:cNvPr id="22" name="Text Box 28"/>
              <p:cNvSpPr txBox="1">
                <a:spLocks noChangeArrowheads="1"/>
              </p:cNvSpPr>
              <p:nvPr/>
            </p:nvSpPr>
            <p:spPr bwMode="auto">
              <a:xfrm>
                <a:off x="1464" y="2316"/>
                <a:ext cx="165" cy="381"/>
              </a:xfrm>
              <a:prstGeom prst="rect">
                <a:avLst/>
              </a:prstGeom>
              <a:noFill/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marL="342900" indent="-342900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ts val="40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lang="en-US" altLang="zh-CN" i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C</a:t>
                </a:r>
              </a:p>
            </p:txBody>
          </p:sp>
          <p:sp>
            <p:nvSpPr>
              <p:cNvPr id="23" name="Oval 16"/>
              <p:cNvSpPr>
                <a:spLocks noChangeArrowheads="1"/>
              </p:cNvSpPr>
              <p:nvPr/>
            </p:nvSpPr>
            <p:spPr bwMode="auto">
              <a:xfrm>
                <a:off x="1839" y="1620"/>
                <a:ext cx="235" cy="419"/>
              </a:xfrm>
              <a:prstGeom prst="ellipse">
                <a:avLst/>
              </a:prstGeom>
              <a:solidFill>
                <a:srgbClr val="00FFFF"/>
              </a:solidFill>
              <a:ln w="9525" algn="ctr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CN" i="1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B</a:t>
                </a:r>
                <a:endParaRPr lang="zh-CN" altLang="en-US" i="1">
                  <a:solidFill>
                    <a:schemeClr val="tx2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6" name="TextBox 45"/>
            <p:cNvSpPr txBox="1">
              <a:spLocks noChangeArrowheads="1"/>
            </p:cNvSpPr>
            <p:nvPr/>
          </p:nvSpPr>
          <p:spPr bwMode="auto">
            <a:xfrm>
              <a:off x="592448" y="4570896"/>
              <a:ext cx="8388932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zh-CN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  C      B       D     F    E     </a:t>
              </a:r>
              <a:r>
                <a:rPr lang="en-US" altLang="zh-CN" sz="300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  </a:t>
              </a:r>
              <a:r>
                <a:rPr lang="en-US" altLang="zh-CN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A           H  </a:t>
              </a:r>
              <a:r>
                <a:rPr lang="en-US" altLang="zh-CN" sz="300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    </a:t>
              </a:r>
              <a:r>
                <a:rPr lang="en-US" altLang="zh-CN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G  </a:t>
              </a:r>
              <a:r>
                <a:rPr lang="en-US" altLang="zh-CN" sz="300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    </a:t>
              </a:r>
              <a:r>
                <a:rPr lang="en-US" altLang="zh-CN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K</a:t>
              </a:r>
              <a:endParaRPr lang="zh-CN" altLang="en-US" i="1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2224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558045" y="2016722"/>
            <a:ext cx="9456006" cy="208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这三种结点序列都非常重要，因为它们分别与表达式的前缀、中缀和后缀表示相对应</a:t>
            </a:r>
            <a:r>
              <a:rPr lang="en-US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其中，中缀表示还需要括号和优先级，稍有差别</a:t>
            </a:r>
            <a:r>
              <a:rPr lang="en-US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).</a:t>
            </a:r>
            <a:r>
              <a:rPr lang="en-US" altLang="zh-CN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10740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4770544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二叉树递归的中根遍历算法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558045" y="1265727"/>
            <a:ext cx="6983412" cy="4319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zh-CN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</a:rPr>
              <a:t>算法</a:t>
            </a:r>
            <a:r>
              <a:rPr kumimoji="1" lang="en-US" altLang="zh-CN" sz="3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</a:rPr>
              <a:t>Inorder</a:t>
            </a:r>
            <a:r>
              <a:rPr kumimoji="1" lang="zh-CN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</a:rPr>
              <a:t>（</a:t>
            </a:r>
            <a:r>
              <a:rPr kumimoji="1" lang="en-US" altLang="zh-CN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</a:rPr>
              <a:t>t</a:t>
            </a:r>
            <a:r>
              <a:rPr kumimoji="1" lang="zh-CN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</a:rPr>
              <a:t>）</a:t>
            </a:r>
          </a:p>
          <a:p>
            <a:pPr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3000" b="1" dirty="0">
                <a:solidFill>
                  <a:srgbClr val="0000CC"/>
                </a:solidFill>
                <a:latin typeface="Times New Roman" pitchFamily="18" charset="0"/>
                <a:ea typeface="楷体" panose="02010609060101010101" pitchFamily="49" charset="-122"/>
              </a:rPr>
              <a:t>/*  </a:t>
            </a:r>
            <a:r>
              <a:rPr kumimoji="1" lang="en-US" altLang="zh-CN" sz="3000" b="1" dirty="0">
                <a:solidFill>
                  <a:srgbClr val="0000CC"/>
                </a:solidFill>
                <a:latin typeface="Times New Roman" pitchFamily="18" charset="0"/>
                <a:ea typeface="楷体" panose="02010609060101010101" pitchFamily="49" charset="-122"/>
                <a:sym typeface="Symbol" pitchFamily="18" charset="2"/>
              </a:rPr>
              <a:t>   </a:t>
            </a:r>
            <a:r>
              <a:rPr kumimoji="1" lang="en-US" altLang="zh-CN" sz="3000" b="1" dirty="0">
                <a:solidFill>
                  <a:srgbClr val="0000CC"/>
                </a:solidFill>
                <a:latin typeface="Times New Roman" pitchFamily="18" charset="0"/>
                <a:ea typeface="楷体" panose="02010609060101010101" pitchFamily="49" charset="-122"/>
              </a:rPr>
              <a:t>*/</a:t>
            </a:r>
            <a:endParaRPr kumimoji="1" lang="en-US" altLang="zh-CN" sz="3000" b="1" dirty="0">
              <a:solidFill>
                <a:srgbClr val="0000CC"/>
              </a:solidFill>
              <a:latin typeface="Times New Roman" pitchFamily="18" charset="0"/>
              <a:ea typeface="楷体" panose="02010609060101010101" pitchFamily="49" charset="-122"/>
              <a:sym typeface="Symbol" pitchFamily="18" charset="2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300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</a:rPr>
              <a:t>INO1. [</a:t>
            </a:r>
            <a:r>
              <a:rPr kumimoji="1" lang="zh-CN" altLang="en-US" sz="300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</a:rPr>
              <a:t>递归出口</a:t>
            </a:r>
            <a:r>
              <a:rPr kumimoji="1" lang="en-US" altLang="zh-CN" sz="250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</a:rPr>
              <a:t>] </a:t>
            </a:r>
            <a:r>
              <a:rPr kumimoji="1" lang="en-US" altLang="zh-CN" sz="2650" b="1" dirty="0">
                <a:solidFill>
                  <a:srgbClr val="0000CC"/>
                </a:solidFill>
                <a:latin typeface="Times New Roman" pitchFamily="18" charset="0"/>
                <a:ea typeface="楷体" panose="02010609060101010101" pitchFamily="49" charset="-122"/>
              </a:rPr>
              <a:t>// </a:t>
            </a:r>
            <a:r>
              <a:rPr lang="zh-CN" altLang="en-US" sz="2650" b="1" dirty="0">
                <a:solidFill>
                  <a:srgbClr val="0000CC"/>
                </a:solidFill>
                <a:latin typeface="Times New Roman" pitchFamily="18" charset="0"/>
                <a:ea typeface="楷体" panose="02010609060101010101" pitchFamily="49" charset="-122"/>
              </a:rPr>
              <a:t>若二叉树为空</a:t>
            </a:r>
            <a:r>
              <a:rPr lang="en-US" altLang="zh-CN" sz="2650" b="1" dirty="0">
                <a:solidFill>
                  <a:srgbClr val="0000CC"/>
                </a:solidFill>
                <a:latin typeface="Times New Roman" pitchFamily="18" charset="0"/>
                <a:ea typeface="楷体" panose="02010609060101010101" pitchFamily="49" charset="-122"/>
              </a:rPr>
              <a:t>, </a:t>
            </a:r>
            <a:r>
              <a:rPr lang="zh-CN" altLang="en-US" sz="2650" b="1" dirty="0">
                <a:solidFill>
                  <a:srgbClr val="0000CC"/>
                </a:solidFill>
                <a:latin typeface="Times New Roman" pitchFamily="18" charset="0"/>
                <a:ea typeface="楷体" panose="02010609060101010101" pitchFamily="49" charset="-122"/>
              </a:rPr>
              <a:t>则空操作</a:t>
            </a:r>
            <a:endParaRPr kumimoji="1" lang="en-US" altLang="zh-CN" sz="2650" b="1" dirty="0">
              <a:solidFill>
                <a:srgbClr val="0000CC"/>
              </a:solidFill>
              <a:latin typeface="Times New Roman" pitchFamily="18" charset="0"/>
              <a:ea typeface="楷体" panose="02010609060101010101" pitchFamily="49" charset="-122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3000" b="1" dirty="0">
                <a:latin typeface="Times New Roman" pitchFamily="18" charset="0"/>
                <a:ea typeface="楷体" panose="02010609060101010101" pitchFamily="49" charset="-122"/>
              </a:rPr>
              <a:t>    </a:t>
            </a:r>
            <a:r>
              <a:rPr kumimoji="1" lang="en-US" altLang="zh-CN" sz="3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</a:rPr>
              <a:t>IF t </a:t>
            </a:r>
            <a:r>
              <a:rPr kumimoji="1" lang="en-US" altLang="zh-CN" sz="3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  <a:sym typeface="Symbol"/>
              </a:rPr>
              <a:t></a:t>
            </a:r>
            <a:r>
              <a:rPr kumimoji="1" lang="en-US" altLang="zh-CN" sz="3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  <a:sym typeface="Symbol" pitchFamily="18" charset="2"/>
              </a:rPr>
              <a:t> </a:t>
            </a:r>
            <a:r>
              <a:rPr kumimoji="1" lang="en-US" altLang="zh-CN" sz="3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</a:rPr>
              <a:t>NULL THEN RETURN.</a:t>
            </a:r>
          </a:p>
          <a:p>
            <a:pPr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300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</a:rPr>
              <a:t>INO2. [</a:t>
            </a:r>
            <a:r>
              <a:rPr kumimoji="1" lang="zh-CN" altLang="en-US" sz="300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</a:rPr>
              <a:t>递归遍历</a:t>
            </a:r>
            <a:r>
              <a:rPr kumimoji="1" lang="en-US" altLang="zh-CN" sz="300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</a:rPr>
              <a:t>]</a:t>
            </a:r>
          </a:p>
          <a:p>
            <a:pPr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3000" b="1" dirty="0">
                <a:latin typeface="Times New Roman" pitchFamily="18" charset="0"/>
                <a:ea typeface="楷体" panose="02010609060101010101" pitchFamily="49" charset="-122"/>
              </a:rPr>
              <a:t>    </a:t>
            </a:r>
            <a:r>
              <a:rPr kumimoji="1" lang="en-US" altLang="zh-CN" sz="30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</a:rPr>
              <a:t>Inorder</a:t>
            </a:r>
            <a:r>
              <a:rPr kumimoji="1" lang="en-US" altLang="zh-CN" sz="3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</a:rPr>
              <a:t> (left (t)).</a:t>
            </a:r>
          </a:p>
          <a:p>
            <a:pPr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3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</a:rPr>
              <a:t>    PRINT  (data (t)).</a:t>
            </a:r>
          </a:p>
          <a:p>
            <a:pPr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3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</a:rPr>
              <a:t>    </a:t>
            </a:r>
            <a:r>
              <a:rPr kumimoji="1" lang="en-US" altLang="zh-CN" sz="30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</a:rPr>
              <a:t>Inorder</a:t>
            </a:r>
            <a:r>
              <a:rPr kumimoji="1" lang="en-US" altLang="zh-CN" sz="3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</a:rPr>
              <a:t> (right (t)).</a:t>
            </a:r>
            <a:r>
              <a:rPr kumimoji="1" lang="en-US" altLang="zh-CN" sz="30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▐</a:t>
            </a:r>
          </a:p>
        </p:txBody>
      </p:sp>
      <p:sp>
        <p:nvSpPr>
          <p:cNvPr id="4" name="AutoShape 129"/>
          <p:cNvSpPr>
            <a:spLocks noChangeArrowheads="1"/>
          </p:cNvSpPr>
          <p:nvPr/>
        </p:nvSpPr>
        <p:spPr bwMode="auto">
          <a:xfrm>
            <a:off x="4509220" y="1604664"/>
            <a:ext cx="2306637" cy="395288"/>
          </a:xfrm>
          <a:prstGeom prst="wedgeRectCallout">
            <a:avLst>
              <a:gd name="adj1" fmla="val -44287"/>
              <a:gd name="adj2" fmla="val 140361"/>
            </a:avLst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什么是递归</a:t>
            </a:r>
          </a:p>
        </p:txBody>
      </p:sp>
    </p:spTree>
    <p:extLst>
      <p:ext uri="{BB962C8B-B14F-4D97-AF65-F5344CB8AC3E}">
        <p14:creationId xmlns:p14="http://schemas.microsoft.com/office/powerpoint/2010/main" val="329172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4770544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二叉树递归的先根遍历算法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918977" y="1158410"/>
            <a:ext cx="7543800" cy="47164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kumimoji="1"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</a:rPr>
              <a:t>算法</a:t>
            </a:r>
            <a:r>
              <a:rPr kumimoji="1"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</a:rPr>
              <a:t>Preorder</a:t>
            </a:r>
            <a:r>
              <a:rPr kumimoji="1"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</a:rPr>
              <a:t>（</a:t>
            </a:r>
            <a:r>
              <a:rPr kumimoji="1"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</a:rPr>
              <a:t>t</a:t>
            </a:r>
            <a:r>
              <a:rPr kumimoji="1"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</a:rPr>
              <a:t>）</a:t>
            </a:r>
          </a:p>
          <a:p>
            <a:pPr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3000" b="1" dirty="0">
                <a:solidFill>
                  <a:srgbClr val="0000CC"/>
                </a:solidFill>
                <a:latin typeface="Times New Roman" pitchFamily="18" charset="0"/>
                <a:ea typeface="楷体" panose="02010609060101010101" pitchFamily="49" charset="-122"/>
              </a:rPr>
              <a:t>/*  </a:t>
            </a:r>
            <a:r>
              <a:rPr kumimoji="1" lang="en-US" altLang="zh-CN" sz="3000" b="1" dirty="0">
                <a:solidFill>
                  <a:srgbClr val="0000CC"/>
                </a:solidFill>
                <a:latin typeface="Times New Roman" pitchFamily="18" charset="0"/>
                <a:ea typeface="楷体" panose="02010609060101010101" pitchFamily="49" charset="-122"/>
                <a:sym typeface="Symbol" pitchFamily="18" charset="2"/>
              </a:rPr>
              <a:t>   </a:t>
            </a:r>
            <a:r>
              <a:rPr kumimoji="1" lang="en-US" altLang="zh-CN" sz="3000" b="1" dirty="0">
                <a:solidFill>
                  <a:srgbClr val="0000CC"/>
                </a:solidFill>
                <a:latin typeface="Times New Roman" pitchFamily="18" charset="0"/>
                <a:ea typeface="楷体" panose="02010609060101010101" pitchFamily="49" charset="-122"/>
              </a:rPr>
              <a:t>*/</a:t>
            </a:r>
            <a:endParaRPr kumimoji="1" lang="en-US" altLang="zh-CN" sz="3200" b="1" dirty="0">
              <a:latin typeface="Times New Roman" pitchFamily="18" charset="0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kumimoji="1" lang="en-US" altLang="zh-CN" sz="320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</a:rPr>
              <a:t>PRO1. [</a:t>
            </a:r>
            <a:r>
              <a:rPr kumimoji="1" lang="zh-CN" altLang="en-US" sz="320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</a:rPr>
              <a:t>递归出口</a:t>
            </a:r>
            <a:r>
              <a:rPr kumimoji="1" lang="en-US" altLang="zh-CN" sz="320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</a:rPr>
              <a:t>] </a:t>
            </a:r>
            <a:r>
              <a:rPr kumimoji="1" lang="en-US" altLang="zh-CN" sz="2650" b="1" dirty="0">
                <a:solidFill>
                  <a:srgbClr val="0000CC"/>
                </a:solidFill>
                <a:latin typeface="Times New Roman" pitchFamily="18" charset="0"/>
                <a:ea typeface="楷体" panose="02010609060101010101" pitchFamily="49" charset="-122"/>
              </a:rPr>
              <a:t>// </a:t>
            </a:r>
            <a:r>
              <a:rPr lang="zh-CN" altLang="en-US" sz="2650" b="1" dirty="0">
                <a:solidFill>
                  <a:srgbClr val="0000CC"/>
                </a:solidFill>
                <a:latin typeface="Times New Roman" pitchFamily="18" charset="0"/>
                <a:ea typeface="楷体" panose="02010609060101010101" pitchFamily="49" charset="-122"/>
              </a:rPr>
              <a:t>若二叉树为空</a:t>
            </a:r>
            <a:r>
              <a:rPr lang="en-US" altLang="zh-CN" sz="2650" b="1" dirty="0">
                <a:solidFill>
                  <a:srgbClr val="0000CC"/>
                </a:solidFill>
                <a:latin typeface="Times New Roman" pitchFamily="18" charset="0"/>
                <a:ea typeface="楷体" panose="02010609060101010101" pitchFamily="49" charset="-122"/>
              </a:rPr>
              <a:t>, </a:t>
            </a:r>
            <a:r>
              <a:rPr lang="zh-CN" altLang="en-US" sz="2650" b="1" dirty="0">
                <a:solidFill>
                  <a:srgbClr val="0000CC"/>
                </a:solidFill>
                <a:latin typeface="Times New Roman" pitchFamily="18" charset="0"/>
                <a:ea typeface="楷体" panose="02010609060101010101" pitchFamily="49" charset="-122"/>
              </a:rPr>
              <a:t>则空操作</a:t>
            </a:r>
            <a:endParaRPr kumimoji="1" lang="en-US" altLang="zh-CN" sz="2650" b="1" dirty="0">
              <a:latin typeface="Times New Roman" pitchFamily="18" charset="0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kumimoji="1" lang="en-US" altLang="zh-CN" sz="3200" b="1" dirty="0">
                <a:latin typeface="Times New Roman" pitchFamily="18" charset="0"/>
                <a:ea typeface="楷体" panose="02010609060101010101" pitchFamily="49" charset="-122"/>
              </a:rPr>
              <a:t>    </a:t>
            </a:r>
            <a:r>
              <a:rPr kumimoji="1" lang="en-US" altLang="zh-CN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</a:rPr>
              <a:t>IF t </a:t>
            </a:r>
            <a:r>
              <a:rPr kumimoji="1" lang="en-US" altLang="zh-CN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  <a:sym typeface="Symbol"/>
              </a:rPr>
              <a:t> </a:t>
            </a:r>
            <a:r>
              <a:rPr kumimoji="1" lang="en-US" altLang="zh-CN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</a:rPr>
              <a:t>NULL THEN RETURN.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kumimoji="1" lang="en-US" altLang="zh-CN" sz="320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</a:rPr>
              <a:t>PRO2. [</a:t>
            </a:r>
            <a:r>
              <a:rPr kumimoji="1" lang="zh-CN" altLang="en-US" sz="320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</a:rPr>
              <a:t>递归遍历</a:t>
            </a:r>
            <a:r>
              <a:rPr kumimoji="1" lang="en-US" altLang="zh-CN" sz="320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</a:rPr>
              <a:t>]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kumimoji="1" lang="en-US" altLang="zh-CN" sz="3200" b="1" dirty="0">
                <a:latin typeface="Times New Roman" pitchFamily="18" charset="0"/>
                <a:ea typeface="楷体" panose="02010609060101010101" pitchFamily="49" charset="-122"/>
              </a:rPr>
              <a:t>    </a:t>
            </a:r>
            <a:r>
              <a:rPr kumimoji="1" lang="en-US" altLang="zh-CN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</a:rPr>
              <a:t>PRINT (data(t)).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kumimoji="1" lang="en-US" altLang="zh-CN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</a:rPr>
              <a:t>    Preorder (</a:t>
            </a:r>
            <a:r>
              <a:rPr kumimoji="1" lang="en-US" altLang="zh-CN" sz="3200" b="1" i="1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</a:rPr>
              <a:t>left(t))</a:t>
            </a:r>
            <a:r>
              <a:rPr kumimoji="1" lang="en-US" altLang="zh-CN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</a:rPr>
              <a:t>.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kumimoji="1" lang="en-US" altLang="zh-CN" sz="3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</a:rPr>
              <a:t>    </a:t>
            </a:r>
            <a:r>
              <a:rPr kumimoji="1" lang="en-US" altLang="zh-CN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</a:rPr>
              <a:t>Preorder (</a:t>
            </a:r>
            <a:r>
              <a:rPr kumimoji="1" lang="en-US" altLang="zh-CN" sz="3200" b="1" i="1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</a:rPr>
              <a:t>right(t))</a:t>
            </a:r>
            <a:r>
              <a:rPr kumimoji="1" lang="en-US" altLang="zh-CN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</a:rPr>
              <a:t>.) </a:t>
            </a:r>
            <a:r>
              <a:rPr kumimoji="1" lang="en-US" altLang="zh-CN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▐</a:t>
            </a:r>
            <a:r>
              <a:rPr kumimoji="1" lang="en-US" altLang="zh-CN" sz="3200" b="1" dirty="0">
                <a:latin typeface="Times New Roman" pitchFamily="18" charset="0"/>
                <a:ea typeface="楷体" panose="02010609060101010101" pitchFamily="49" charset="-122"/>
              </a:rPr>
              <a:t> </a:t>
            </a:r>
            <a:r>
              <a:rPr kumimoji="1" lang="en-US" altLang="zh-CN" sz="3200" b="1" dirty="0">
                <a:solidFill>
                  <a:srgbClr val="FFCC00"/>
                </a:solidFill>
                <a:latin typeface="Times New Roman" pitchFamily="18" charset="0"/>
                <a:ea typeface="楷体" panose="02010609060101010101" pitchFamily="49" charset="-122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27503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4770544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二叉树递归的后根遍历算法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768989" y="1444482"/>
            <a:ext cx="7848600" cy="46799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算法</a:t>
            </a:r>
            <a:r>
              <a:rPr kumimoji="1"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Postorder</a:t>
            </a:r>
            <a:r>
              <a:rPr kumimoji="1"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（</a:t>
            </a:r>
            <a:r>
              <a:rPr kumimoji="1"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t</a:t>
            </a:r>
            <a:r>
              <a:rPr kumimoji="1"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）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/*  </a:t>
            </a:r>
            <a:r>
              <a:rPr kumimoji="1"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   </a:t>
            </a:r>
            <a:r>
              <a:rPr kumimoji="1"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*/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POO1.</a:t>
            </a:r>
            <a:r>
              <a:rPr kumimoji="1"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[</a:t>
            </a:r>
            <a:r>
              <a:rPr kumimoji="1"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树为空</a:t>
            </a:r>
            <a:r>
              <a:rPr kumimoji="1"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?]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   </a:t>
            </a:r>
            <a:r>
              <a:rPr kumimoji="1"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IF t </a:t>
            </a:r>
            <a:r>
              <a:rPr kumimoji="1"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 </a:t>
            </a:r>
            <a:r>
              <a:rPr kumimoji="1"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NULL THEN RETURN.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POO2.</a:t>
            </a:r>
            <a:r>
              <a:rPr kumimoji="1"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[</a:t>
            </a:r>
            <a:r>
              <a:rPr kumimoji="1"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后根遍历子树</a:t>
            </a:r>
            <a:r>
              <a:rPr kumimoji="1"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]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   </a:t>
            </a:r>
            <a:r>
              <a:rPr kumimoji="1" lang="en-US" altLang="zh-CN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Postorder</a:t>
            </a:r>
            <a:r>
              <a:rPr kumimoji="1"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(left(t)).	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   </a:t>
            </a:r>
            <a:r>
              <a:rPr kumimoji="1" lang="en-US" altLang="zh-CN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Postorder</a:t>
            </a:r>
            <a:r>
              <a:rPr kumimoji="1"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(right(t)).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   PRINT (data (t)).</a:t>
            </a:r>
            <a:r>
              <a:rPr kumimoji="1"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kumimoji="1"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▐</a:t>
            </a:r>
            <a:r>
              <a:rPr kumimoji="1"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			</a:t>
            </a:r>
          </a:p>
        </p:txBody>
      </p:sp>
    </p:spTree>
    <p:extLst>
      <p:ext uri="{BB962C8B-B14F-4D97-AF65-F5344CB8AC3E}">
        <p14:creationId xmlns:p14="http://schemas.microsoft.com/office/powerpoint/2010/main" val="3503653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858791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例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503043" y="968375"/>
            <a:ext cx="9144000" cy="2582863"/>
          </a:xfrm>
          <a:prstGeom prst="rect">
            <a:avLst/>
          </a:prstGeom>
          <a:noFill/>
        </p:spPr>
        <p:txBody>
          <a:bodyPr lIns="144000" tIns="36000" rIns="252000" bIns="3600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" panose="05000000000000000000" pitchFamily="2" charset="2"/>
              <a:buNone/>
              <a:defRPr/>
            </a:pPr>
            <a:r>
              <a:rPr lang="zh-CN" altLang="en-US" sz="2500" b="1" dirty="0">
                <a:latin typeface="楷体" panose="02010609060101010101" pitchFamily="49" charset="-122"/>
                <a:ea typeface="楷体" panose="02010609060101010101" pitchFamily="49" charset="-122"/>
              </a:rPr>
              <a:t>下图展现了一个</a:t>
            </a:r>
            <a:r>
              <a:rPr lang="zh-CN" altLang="en-US" sz="2500" b="1" dirty="0">
                <a:solidFill>
                  <a:srgbClr val="CC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组织</a:t>
            </a:r>
            <a:r>
              <a:rPr lang="zh-CN" altLang="en-US" sz="2500" b="1" dirty="0">
                <a:latin typeface="楷体" panose="02010609060101010101" pitchFamily="49" charset="-122"/>
                <a:ea typeface="楷体" panose="02010609060101010101" pitchFamily="49" charset="-122"/>
              </a:rPr>
              <a:t>管理机构</a:t>
            </a:r>
            <a:r>
              <a:rPr lang="en-US" altLang="zh-CN" sz="2500" b="1" dirty="0"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  <a:r>
              <a:rPr lang="zh-CN" altLang="en-US" sz="2500" b="1" dirty="0">
                <a:latin typeface="楷体" panose="02010609060101010101" pitchFamily="49" charset="-122"/>
                <a:ea typeface="楷体" panose="02010609060101010101" pitchFamily="49" charset="-122"/>
              </a:rPr>
              <a:t>此处层次地位最高的人为总裁，在图中位置最高；副总裁的地位次之，在图中位于总裁之下</a:t>
            </a:r>
            <a:r>
              <a:rPr lang="en-US" altLang="zh-CN" sz="2500" b="1" dirty="0"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  <a:r>
              <a:rPr lang="zh-CN" altLang="en-US" sz="2500" b="1" dirty="0">
                <a:latin typeface="楷体" panose="02010609060101010101" pitchFamily="49" charset="-122"/>
                <a:ea typeface="楷体" panose="02010609060101010101" pitchFamily="49" charset="-122"/>
              </a:rPr>
              <a:t>副总裁为总裁的下属，总裁是其上级。每个副总裁都有他自己的下属，而其下属</a:t>
            </a:r>
            <a:r>
              <a:rPr lang="zh-CN" altLang="en-US" sz="2500" b="1" dirty="0">
                <a:solidFill>
                  <a:srgbClr val="CC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可能</a:t>
            </a:r>
            <a:r>
              <a:rPr lang="zh-CN" altLang="en-US" sz="2500" b="1" dirty="0">
                <a:latin typeface="楷体" panose="02010609060101010101" pitchFamily="49" charset="-122"/>
                <a:ea typeface="楷体" panose="02010609060101010101" pitchFamily="49" charset="-122"/>
              </a:rPr>
              <a:t>又有他们自己的下属。图中</a:t>
            </a:r>
            <a:r>
              <a:rPr lang="en-US" altLang="zh-CN" sz="2500" b="1" dirty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500" b="1" dirty="0">
                <a:latin typeface="楷体" panose="02010609060101010101" pitchFamily="49" charset="-122"/>
                <a:ea typeface="楷体" panose="02010609060101010101" pitchFamily="49" charset="-122"/>
              </a:rPr>
              <a:t>每个员工若有直接下属或直接上级，则两者间都有一条边互连。</a:t>
            </a:r>
          </a:p>
        </p:txBody>
      </p:sp>
      <p:pic>
        <p:nvPicPr>
          <p:cNvPr id="4" name="Picture 3" descr="Snap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19922" y="2909709"/>
            <a:ext cx="9144000" cy="3168650"/>
          </a:xfrm>
          <a:prstGeom prst="rect">
            <a:avLst/>
          </a:prstGeom>
          <a:noFill/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619922" y="6067247"/>
            <a:ext cx="9144000" cy="473075"/>
          </a:xfrm>
          <a:prstGeom prst="rect">
            <a:avLst/>
          </a:prstGeom>
          <a:noFill/>
          <a:ln>
            <a:noFill/>
          </a:ln>
        </p:spPr>
        <p:txBody>
          <a:bodyPr lIns="0" rIns="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ts val="3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CC0000"/>
                </a:solidFill>
                <a:latin typeface="Tahoma" panose="020B0604030504040204" pitchFamily="34" charset="0"/>
                <a:ea typeface="华文行楷" panose="02010800040101010101" pitchFamily="2" charset="-122"/>
              </a:rPr>
              <a:t>组织</a:t>
            </a:r>
            <a:r>
              <a:rPr lang="zh-CN" altLang="en-US" sz="2400" dirty="0">
                <a:latin typeface="Tahoma" panose="020B0604030504040204" pitchFamily="34" charset="0"/>
                <a:ea typeface="华文行楷" panose="02010800040101010101" pitchFamily="2" charset="-122"/>
              </a:rPr>
              <a:t>管理结构</a:t>
            </a:r>
          </a:p>
        </p:txBody>
      </p:sp>
    </p:spTree>
    <p:extLst>
      <p:ext uri="{BB962C8B-B14F-4D97-AF65-F5344CB8AC3E}">
        <p14:creationId xmlns:p14="http://schemas.microsoft.com/office/powerpoint/2010/main" val="289197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3730908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非递归中根遍历算法</a:t>
            </a: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48995" y="3606454"/>
            <a:ext cx="1200150" cy="3222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900" b="0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en-US" altLang="zh-CN" sz="2000" i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) 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二叉树</a:t>
            </a:r>
            <a:endParaRPr lang="zh-CN" altLang="en-US" sz="2000">
              <a:solidFill>
                <a:srgbClr val="FFFF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4" name="Text Box 30"/>
          <p:cNvSpPr txBox="1">
            <a:spLocks noChangeArrowheads="1"/>
          </p:cNvSpPr>
          <p:nvPr/>
        </p:nvSpPr>
        <p:spPr bwMode="auto">
          <a:xfrm>
            <a:off x="4960685" y="4421781"/>
            <a:ext cx="5400675" cy="41224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en-US" altLang="zh-CN" sz="22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b</a:t>
            </a:r>
            <a:r>
              <a:rPr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) </a:t>
            </a:r>
            <a:r>
              <a:rPr lang="zh-CN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中根遍历</a:t>
            </a:r>
            <a:r>
              <a:rPr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en-US" altLang="zh-CN" sz="22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)</a:t>
            </a:r>
            <a:r>
              <a:rPr lang="zh-CN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中二叉树</a:t>
            </a:r>
            <a:r>
              <a:rPr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, </a:t>
            </a:r>
            <a:r>
              <a:rPr lang="zh-CN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堆栈内容变化过程</a:t>
            </a:r>
          </a:p>
        </p:txBody>
      </p:sp>
      <p:grpSp>
        <p:nvGrpSpPr>
          <p:cNvPr id="5" name="Group 111"/>
          <p:cNvGrpSpPr>
            <a:grpSpLocks/>
          </p:cNvGrpSpPr>
          <p:nvPr/>
        </p:nvGrpSpPr>
        <p:grpSpPr bwMode="auto">
          <a:xfrm>
            <a:off x="1755333" y="952154"/>
            <a:ext cx="1470025" cy="2268537"/>
            <a:chOff x="181" y="785"/>
            <a:chExt cx="1248" cy="220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 flipH="1">
              <a:off x="839" y="1986"/>
              <a:ext cx="119" cy="46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1126" y="1981"/>
              <a:ext cx="150" cy="46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8" name="Line 15"/>
            <p:cNvSpPr>
              <a:spLocks noChangeShapeType="1"/>
            </p:cNvSpPr>
            <p:nvPr/>
          </p:nvSpPr>
          <p:spPr bwMode="auto">
            <a:xfrm>
              <a:off x="851" y="1113"/>
              <a:ext cx="159" cy="38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grpSp>
          <p:nvGrpSpPr>
            <p:cNvPr id="9" name="Group 44"/>
            <p:cNvGrpSpPr>
              <a:grpSpLocks/>
            </p:cNvGrpSpPr>
            <p:nvPr/>
          </p:nvGrpSpPr>
          <p:grpSpPr bwMode="auto">
            <a:xfrm>
              <a:off x="545" y="785"/>
              <a:ext cx="318" cy="530"/>
              <a:chOff x="454" y="267"/>
              <a:chExt cx="318" cy="530"/>
            </a:xfrm>
          </p:grpSpPr>
          <p:sp>
            <p:nvSpPr>
              <p:cNvPr id="27" name="Oval 17"/>
              <p:cNvSpPr>
                <a:spLocks noChangeArrowheads="1"/>
              </p:cNvSpPr>
              <p:nvPr/>
            </p:nvSpPr>
            <p:spPr bwMode="auto">
              <a:xfrm>
                <a:off x="454" y="267"/>
                <a:ext cx="318" cy="53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28" name="Text Box 18"/>
              <p:cNvSpPr txBox="1">
                <a:spLocks noChangeArrowheads="1"/>
              </p:cNvSpPr>
              <p:nvPr/>
            </p:nvSpPr>
            <p:spPr bwMode="auto">
              <a:xfrm>
                <a:off x="517" y="398"/>
                <a:ext cx="181" cy="22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marL="342900" indent="-342900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lang="en-US" altLang="zh-CN" sz="2400" i="1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A</a:t>
                </a:r>
                <a:endParaRPr lang="en-US" altLang="zh-CN" sz="240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</p:grpSp>
        <p:sp>
          <p:nvSpPr>
            <p:cNvPr id="10" name="Line 25"/>
            <p:cNvSpPr>
              <a:spLocks noChangeShapeType="1"/>
            </p:cNvSpPr>
            <p:nvPr/>
          </p:nvSpPr>
          <p:spPr bwMode="auto">
            <a:xfrm>
              <a:off x="384" y="2016"/>
              <a:ext cx="124" cy="44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11" name="Line 29"/>
            <p:cNvSpPr>
              <a:spLocks noChangeShapeType="1"/>
            </p:cNvSpPr>
            <p:nvPr/>
          </p:nvSpPr>
          <p:spPr bwMode="auto">
            <a:xfrm flipH="1">
              <a:off x="344" y="1112"/>
              <a:ext cx="203" cy="38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grpSp>
          <p:nvGrpSpPr>
            <p:cNvPr id="12" name="Group 45"/>
            <p:cNvGrpSpPr>
              <a:grpSpLocks/>
            </p:cNvGrpSpPr>
            <p:nvPr/>
          </p:nvGrpSpPr>
          <p:grpSpPr bwMode="auto">
            <a:xfrm>
              <a:off x="181" y="1499"/>
              <a:ext cx="318" cy="530"/>
              <a:chOff x="454" y="267"/>
              <a:chExt cx="318" cy="530"/>
            </a:xfrm>
          </p:grpSpPr>
          <p:sp>
            <p:nvSpPr>
              <p:cNvPr id="25" name="Oval 46"/>
              <p:cNvSpPr>
                <a:spLocks noChangeArrowheads="1"/>
              </p:cNvSpPr>
              <p:nvPr/>
            </p:nvSpPr>
            <p:spPr bwMode="auto">
              <a:xfrm>
                <a:off x="454" y="267"/>
                <a:ext cx="318" cy="53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26" name="Text Box 47"/>
              <p:cNvSpPr txBox="1">
                <a:spLocks noChangeArrowheads="1"/>
              </p:cNvSpPr>
              <p:nvPr/>
            </p:nvSpPr>
            <p:spPr bwMode="auto">
              <a:xfrm>
                <a:off x="517" y="398"/>
                <a:ext cx="181" cy="22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marL="342900" indent="-342900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lang="en-US" altLang="zh-CN" sz="2400" i="1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B</a:t>
                </a:r>
              </a:p>
            </p:txBody>
          </p:sp>
        </p:grpSp>
        <p:grpSp>
          <p:nvGrpSpPr>
            <p:cNvPr id="13" name="Group 48"/>
            <p:cNvGrpSpPr>
              <a:grpSpLocks/>
            </p:cNvGrpSpPr>
            <p:nvPr/>
          </p:nvGrpSpPr>
          <p:grpSpPr bwMode="auto">
            <a:xfrm>
              <a:off x="886" y="1499"/>
              <a:ext cx="318" cy="530"/>
              <a:chOff x="454" y="267"/>
              <a:chExt cx="318" cy="530"/>
            </a:xfrm>
          </p:grpSpPr>
          <p:sp>
            <p:nvSpPr>
              <p:cNvPr id="23" name="Oval 49"/>
              <p:cNvSpPr>
                <a:spLocks noChangeArrowheads="1"/>
              </p:cNvSpPr>
              <p:nvPr/>
            </p:nvSpPr>
            <p:spPr bwMode="auto">
              <a:xfrm>
                <a:off x="454" y="267"/>
                <a:ext cx="318" cy="53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24" name="Text Box 50"/>
              <p:cNvSpPr txBox="1">
                <a:spLocks noChangeArrowheads="1"/>
              </p:cNvSpPr>
              <p:nvPr/>
            </p:nvSpPr>
            <p:spPr bwMode="auto">
              <a:xfrm>
                <a:off x="517" y="398"/>
                <a:ext cx="181" cy="22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marL="342900" indent="-342900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lang="en-US" altLang="zh-CN" sz="2400" i="1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C</a:t>
                </a:r>
              </a:p>
            </p:txBody>
          </p:sp>
        </p:grpSp>
        <p:grpSp>
          <p:nvGrpSpPr>
            <p:cNvPr id="14" name="Group 52"/>
            <p:cNvGrpSpPr>
              <a:grpSpLocks/>
            </p:cNvGrpSpPr>
            <p:nvPr/>
          </p:nvGrpSpPr>
          <p:grpSpPr bwMode="auto">
            <a:xfrm>
              <a:off x="340" y="2451"/>
              <a:ext cx="318" cy="530"/>
              <a:chOff x="454" y="267"/>
              <a:chExt cx="318" cy="530"/>
            </a:xfrm>
          </p:grpSpPr>
          <p:sp>
            <p:nvSpPr>
              <p:cNvPr id="21" name="Oval 53"/>
              <p:cNvSpPr>
                <a:spLocks noChangeArrowheads="1"/>
              </p:cNvSpPr>
              <p:nvPr/>
            </p:nvSpPr>
            <p:spPr bwMode="auto">
              <a:xfrm>
                <a:off x="454" y="267"/>
                <a:ext cx="318" cy="53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22" name="Text Box 54"/>
              <p:cNvSpPr txBox="1">
                <a:spLocks noChangeArrowheads="1"/>
              </p:cNvSpPr>
              <p:nvPr/>
            </p:nvSpPr>
            <p:spPr bwMode="auto">
              <a:xfrm>
                <a:off x="517" y="398"/>
                <a:ext cx="181" cy="22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marL="342900" indent="-342900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lang="en-US" altLang="zh-CN" sz="2400" i="1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D</a:t>
                </a:r>
              </a:p>
            </p:txBody>
          </p:sp>
        </p:grpSp>
        <p:grpSp>
          <p:nvGrpSpPr>
            <p:cNvPr id="15" name="Group 55"/>
            <p:cNvGrpSpPr>
              <a:grpSpLocks/>
            </p:cNvGrpSpPr>
            <p:nvPr/>
          </p:nvGrpSpPr>
          <p:grpSpPr bwMode="auto">
            <a:xfrm>
              <a:off x="686" y="2457"/>
              <a:ext cx="318" cy="530"/>
              <a:chOff x="454" y="267"/>
              <a:chExt cx="318" cy="530"/>
            </a:xfrm>
          </p:grpSpPr>
          <p:sp>
            <p:nvSpPr>
              <p:cNvPr id="19" name="Oval 56"/>
              <p:cNvSpPr>
                <a:spLocks noChangeArrowheads="1"/>
              </p:cNvSpPr>
              <p:nvPr/>
            </p:nvSpPr>
            <p:spPr bwMode="auto">
              <a:xfrm>
                <a:off x="454" y="267"/>
                <a:ext cx="318" cy="53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20" name="Text Box 57"/>
              <p:cNvSpPr txBox="1">
                <a:spLocks noChangeArrowheads="1"/>
              </p:cNvSpPr>
              <p:nvPr/>
            </p:nvSpPr>
            <p:spPr bwMode="auto">
              <a:xfrm>
                <a:off x="517" y="398"/>
                <a:ext cx="181" cy="22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marL="342900" indent="-342900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lang="en-US" altLang="zh-CN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E</a:t>
                </a:r>
              </a:p>
            </p:txBody>
          </p:sp>
        </p:grpSp>
        <p:grpSp>
          <p:nvGrpSpPr>
            <p:cNvPr id="16" name="Group 58"/>
            <p:cNvGrpSpPr>
              <a:grpSpLocks/>
            </p:cNvGrpSpPr>
            <p:nvPr/>
          </p:nvGrpSpPr>
          <p:grpSpPr bwMode="auto">
            <a:xfrm>
              <a:off x="1111" y="2453"/>
              <a:ext cx="318" cy="530"/>
              <a:chOff x="454" y="267"/>
              <a:chExt cx="318" cy="530"/>
            </a:xfrm>
          </p:grpSpPr>
          <p:sp>
            <p:nvSpPr>
              <p:cNvPr id="17" name="Oval 59"/>
              <p:cNvSpPr>
                <a:spLocks noChangeArrowheads="1"/>
              </p:cNvSpPr>
              <p:nvPr/>
            </p:nvSpPr>
            <p:spPr bwMode="auto">
              <a:xfrm>
                <a:off x="454" y="267"/>
                <a:ext cx="318" cy="53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18" name="Text Box 60"/>
              <p:cNvSpPr txBox="1">
                <a:spLocks noChangeArrowheads="1"/>
              </p:cNvSpPr>
              <p:nvPr/>
            </p:nvSpPr>
            <p:spPr bwMode="auto">
              <a:xfrm>
                <a:off x="517" y="398"/>
                <a:ext cx="181" cy="22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marL="342900" indent="-342900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lang="en-US" altLang="zh-CN" sz="2400" i="1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F</a:t>
                </a:r>
              </a:p>
            </p:txBody>
          </p:sp>
        </p:grpSp>
      </p:grpSp>
      <p:grpSp>
        <p:nvGrpSpPr>
          <p:cNvPr id="30" name="Group 61"/>
          <p:cNvGrpSpPr>
            <a:grpSpLocks/>
          </p:cNvGrpSpPr>
          <p:nvPr/>
        </p:nvGrpSpPr>
        <p:grpSpPr bwMode="auto">
          <a:xfrm>
            <a:off x="4636835" y="929060"/>
            <a:ext cx="458787" cy="2314575"/>
            <a:chOff x="1593" y="607"/>
            <a:chExt cx="289" cy="1458"/>
          </a:xfrm>
        </p:grpSpPr>
        <p:sp>
          <p:nvSpPr>
            <p:cNvPr id="110" name="Text Box 31"/>
            <p:cNvSpPr txBox="1">
              <a:spLocks noChangeArrowheads="1"/>
            </p:cNvSpPr>
            <p:nvPr/>
          </p:nvSpPr>
          <p:spPr bwMode="auto">
            <a:xfrm>
              <a:off x="1600" y="607"/>
              <a:ext cx="277" cy="1458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CC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solidFill>
                    <a:srgbClr val="FFFF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	</a:t>
              </a:r>
            </a:p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zh-CN" sz="2400" b="0" i="1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	</a:t>
              </a:r>
              <a:endParaRPr lang="en-US" altLang="zh-CN" sz="2400" b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zh-CN" sz="2400" b="0" i="1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	</a:t>
              </a:r>
              <a:endParaRPr lang="en-US" altLang="zh-CN" sz="2400" b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  <a:p>
              <a:pPr eaLnBrk="1" hangingPunct="1">
                <a:buFont typeface="Wingdings" panose="05000000000000000000" pitchFamily="2" charset="2"/>
                <a:buNone/>
              </a:pPr>
              <a:endPara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111" name="Line 40"/>
            <p:cNvSpPr>
              <a:spLocks noChangeShapeType="1"/>
            </p:cNvSpPr>
            <p:nvPr/>
          </p:nvSpPr>
          <p:spPr bwMode="auto">
            <a:xfrm>
              <a:off x="1593" y="1071"/>
              <a:ext cx="289" cy="0"/>
            </a:xfrm>
            <a:prstGeom prst="line">
              <a:avLst/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112" name="Line 41"/>
            <p:cNvSpPr>
              <a:spLocks noChangeShapeType="1"/>
            </p:cNvSpPr>
            <p:nvPr/>
          </p:nvSpPr>
          <p:spPr bwMode="auto">
            <a:xfrm>
              <a:off x="1610" y="1570"/>
              <a:ext cx="266" cy="0"/>
            </a:xfrm>
            <a:prstGeom prst="line">
              <a:avLst/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113" name="Rectangle 42"/>
            <p:cNvSpPr>
              <a:spLocks noChangeArrowheads="1"/>
            </p:cNvSpPr>
            <p:nvPr/>
          </p:nvSpPr>
          <p:spPr bwMode="auto">
            <a:xfrm>
              <a:off x="1639" y="1684"/>
              <a:ext cx="176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800" i="1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A</a:t>
              </a:r>
            </a:p>
          </p:txBody>
        </p:sp>
        <p:sp>
          <p:nvSpPr>
            <p:cNvPr id="114" name="Rectangle 43"/>
            <p:cNvSpPr>
              <a:spLocks noChangeArrowheads="1"/>
            </p:cNvSpPr>
            <p:nvPr/>
          </p:nvSpPr>
          <p:spPr bwMode="auto">
            <a:xfrm>
              <a:off x="1655" y="1185"/>
              <a:ext cx="176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800" i="1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B</a:t>
              </a:r>
            </a:p>
          </p:txBody>
        </p:sp>
      </p:grpSp>
      <p:grpSp>
        <p:nvGrpSpPr>
          <p:cNvPr id="31" name="Group 68"/>
          <p:cNvGrpSpPr>
            <a:grpSpLocks/>
          </p:cNvGrpSpPr>
          <p:nvPr/>
        </p:nvGrpSpPr>
        <p:grpSpPr bwMode="auto">
          <a:xfrm>
            <a:off x="5171822" y="936998"/>
            <a:ext cx="458788" cy="2314575"/>
            <a:chOff x="2086" y="612"/>
            <a:chExt cx="289" cy="1458"/>
          </a:xfrm>
        </p:grpSpPr>
        <p:sp>
          <p:nvSpPr>
            <p:cNvPr id="106" name="Text Box 63"/>
            <p:cNvSpPr txBox="1">
              <a:spLocks noChangeArrowheads="1"/>
            </p:cNvSpPr>
            <p:nvPr/>
          </p:nvSpPr>
          <p:spPr bwMode="auto">
            <a:xfrm>
              <a:off x="2093" y="612"/>
              <a:ext cx="277" cy="1458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CC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solidFill>
                    <a:srgbClr val="FFFF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	</a:t>
              </a:r>
            </a:p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zh-CN" sz="2400" b="0" i="1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	</a:t>
              </a:r>
              <a:endParaRPr lang="en-US" altLang="zh-CN" sz="2400" b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zh-CN" sz="2400" b="0" i="1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	</a:t>
              </a:r>
              <a:endParaRPr lang="en-US" altLang="zh-CN" sz="2400" b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  <a:p>
              <a:pPr eaLnBrk="1" hangingPunct="1">
                <a:buFont typeface="Wingdings" panose="05000000000000000000" pitchFamily="2" charset="2"/>
                <a:buNone/>
              </a:pPr>
              <a:endPara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107" name="Line 64"/>
            <p:cNvSpPr>
              <a:spLocks noChangeShapeType="1"/>
            </p:cNvSpPr>
            <p:nvPr/>
          </p:nvSpPr>
          <p:spPr bwMode="auto">
            <a:xfrm>
              <a:off x="2086" y="1076"/>
              <a:ext cx="289" cy="0"/>
            </a:xfrm>
            <a:prstGeom prst="line">
              <a:avLst/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108" name="Line 65"/>
            <p:cNvSpPr>
              <a:spLocks noChangeShapeType="1"/>
            </p:cNvSpPr>
            <p:nvPr/>
          </p:nvSpPr>
          <p:spPr bwMode="auto">
            <a:xfrm>
              <a:off x="2103" y="1575"/>
              <a:ext cx="266" cy="0"/>
            </a:xfrm>
            <a:prstGeom prst="line">
              <a:avLst/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109" name="Rectangle 66"/>
            <p:cNvSpPr>
              <a:spLocks noChangeArrowheads="1"/>
            </p:cNvSpPr>
            <p:nvPr/>
          </p:nvSpPr>
          <p:spPr bwMode="auto">
            <a:xfrm>
              <a:off x="2132" y="1689"/>
              <a:ext cx="176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800" i="1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A</a:t>
              </a:r>
            </a:p>
          </p:txBody>
        </p:sp>
      </p:grpSp>
      <p:grpSp>
        <p:nvGrpSpPr>
          <p:cNvPr id="32" name="Group 69"/>
          <p:cNvGrpSpPr>
            <a:grpSpLocks/>
          </p:cNvGrpSpPr>
          <p:nvPr/>
        </p:nvGrpSpPr>
        <p:grpSpPr bwMode="auto">
          <a:xfrm>
            <a:off x="6240210" y="929060"/>
            <a:ext cx="458787" cy="2314575"/>
            <a:chOff x="1593" y="607"/>
            <a:chExt cx="289" cy="1458"/>
          </a:xfrm>
        </p:grpSpPr>
        <p:sp>
          <p:nvSpPr>
            <p:cNvPr id="101" name="Text Box 70"/>
            <p:cNvSpPr txBox="1">
              <a:spLocks noChangeArrowheads="1"/>
            </p:cNvSpPr>
            <p:nvPr/>
          </p:nvSpPr>
          <p:spPr bwMode="auto">
            <a:xfrm>
              <a:off x="1600" y="607"/>
              <a:ext cx="277" cy="1458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CC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zh-CN" sz="2400" b="0" dirty="0">
                  <a:solidFill>
                    <a:srgbClr val="FFFF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	</a:t>
              </a:r>
            </a:p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zh-CN" sz="2400" b="0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	</a:t>
              </a:r>
              <a:endParaRPr lang="en-US" altLang="zh-CN" sz="2400" b="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zh-CN" sz="2400" b="0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	</a:t>
              </a:r>
              <a:endParaRPr lang="en-US" altLang="zh-CN" sz="2400" b="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  <a:p>
              <a:pPr eaLnBrk="1" hangingPunct="1">
                <a:buFont typeface="Wingdings" panose="05000000000000000000" pitchFamily="2" charset="2"/>
                <a:buNone/>
              </a:pPr>
              <a:endPara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102" name="Line 71"/>
            <p:cNvSpPr>
              <a:spLocks noChangeShapeType="1"/>
            </p:cNvSpPr>
            <p:nvPr/>
          </p:nvSpPr>
          <p:spPr bwMode="auto">
            <a:xfrm>
              <a:off x="1593" y="1071"/>
              <a:ext cx="289" cy="0"/>
            </a:xfrm>
            <a:prstGeom prst="line">
              <a:avLst/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103" name="Line 72"/>
            <p:cNvSpPr>
              <a:spLocks noChangeShapeType="1"/>
            </p:cNvSpPr>
            <p:nvPr/>
          </p:nvSpPr>
          <p:spPr bwMode="auto">
            <a:xfrm>
              <a:off x="1610" y="1570"/>
              <a:ext cx="266" cy="0"/>
            </a:xfrm>
            <a:prstGeom prst="line">
              <a:avLst/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104" name="Rectangle 73"/>
            <p:cNvSpPr>
              <a:spLocks noChangeArrowheads="1"/>
            </p:cNvSpPr>
            <p:nvPr/>
          </p:nvSpPr>
          <p:spPr bwMode="auto">
            <a:xfrm>
              <a:off x="1639" y="1684"/>
              <a:ext cx="176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800" i="1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A</a:t>
              </a:r>
            </a:p>
          </p:txBody>
        </p:sp>
        <p:sp>
          <p:nvSpPr>
            <p:cNvPr id="105" name="Rectangle 74"/>
            <p:cNvSpPr>
              <a:spLocks noChangeArrowheads="1"/>
            </p:cNvSpPr>
            <p:nvPr/>
          </p:nvSpPr>
          <p:spPr bwMode="auto">
            <a:xfrm>
              <a:off x="1655" y="1185"/>
              <a:ext cx="176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800" i="1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D</a:t>
              </a:r>
            </a:p>
          </p:txBody>
        </p:sp>
      </p:grpSp>
      <p:grpSp>
        <p:nvGrpSpPr>
          <p:cNvPr id="33" name="Group 75"/>
          <p:cNvGrpSpPr>
            <a:grpSpLocks/>
          </p:cNvGrpSpPr>
          <p:nvPr/>
        </p:nvGrpSpPr>
        <p:grpSpPr bwMode="auto">
          <a:xfrm>
            <a:off x="8954835" y="929060"/>
            <a:ext cx="458787" cy="2314575"/>
            <a:chOff x="2086" y="612"/>
            <a:chExt cx="289" cy="1458"/>
          </a:xfrm>
        </p:grpSpPr>
        <p:sp>
          <p:nvSpPr>
            <p:cNvPr id="97" name="Text Box 76"/>
            <p:cNvSpPr txBox="1">
              <a:spLocks noChangeArrowheads="1"/>
            </p:cNvSpPr>
            <p:nvPr/>
          </p:nvSpPr>
          <p:spPr bwMode="auto">
            <a:xfrm>
              <a:off x="2093" y="612"/>
              <a:ext cx="277" cy="1458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CC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solidFill>
                    <a:srgbClr val="FFFF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	</a:t>
              </a:r>
            </a:p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zh-CN" sz="2400" b="0" i="1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	</a:t>
              </a:r>
              <a:endParaRPr lang="en-US" altLang="zh-CN" sz="2400" b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zh-CN" sz="2400" b="0" i="1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	</a:t>
              </a:r>
              <a:endParaRPr lang="en-US" altLang="zh-CN" sz="2400" b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  <a:p>
              <a:pPr eaLnBrk="1" hangingPunct="1">
                <a:buFont typeface="Wingdings" panose="05000000000000000000" pitchFamily="2" charset="2"/>
                <a:buNone/>
              </a:pPr>
              <a:endPara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98" name="Line 77"/>
            <p:cNvSpPr>
              <a:spLocks noChangeShapeType="1"/>
            </p:cNvSpPr>
            <p:nvPr/>
          </p:nvSpPr>
          <p:spPr bwMode="auto">
            <a:xfrm>
              <a:off x="2086" y="1076"/>
              <a:ext cx="289" cy="0"/>
            </a:xfrm>
            <a:prstGeom prst="line">
              <a:avLst/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99" name="Line 78"/>
            <p:cNvSpPr>
              <a:spLocks noChangeShapeType="1"/>
            </p:cNvSpPr>
            <p:nvPr/>
          </p:nvSpPr>
          <p:spPr bwMode="auto">
            <a:xfrm>
              <a:off x="2103" y="1575"/>
              <a:ext cx="266" cy="0"/>
            </a:xfrm>
            <a:prstGeom prst="line">
              <a:avLst/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100" name="Rectangle 79"/>
            <p:cNvSpPr>
              <a:spLocks noChangeArrowheads="1"/>
            </p:cNvSpPr>
            <p:nvPr/>
          </p:nvSpPr>
          <p:spPr bwMode="auto">
            <a:xfrm>
              <a:off x="2132" y="1689"/>
              <a:ext cx="176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800" i="1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C</a:t>
              </a:r>
            </a:p>
          </p:txBody>
        </p:sp>
      </p:grpSp>
      <p:grpSp>
        <p:nvGrpSpPr>
          <p:cNvPr id="34" name="Group 80"/>
          <p:cNvGrpSpPr>
            <a:grpSpLocks/>
          </p:cNvGrpSpPr>
          <p:nvPr/>
        </p:nvGrpSpPr>
        <p:grpSpPr bwMode="auto">
          <a:xfrm>
            <a:off x="7868985" y="929060"/>
            <a:ext cx="458787" cy="2314575"/>
            <a:chOff x="1593" y="607"/>
            <a:chExt cx="289" cy="1458"/>
          </a:xfrm>
        </p:grpSpPr>
        <p:sp>
          <p:nvSpPr>
            <p:cNvPr id="92" name="Text Box 81"/>
            <p:cNvSpPr txBox="1">
              <a:spLocks noChangeArrowheads="1"/>
            </p:cNvSpPr>
            <p:nvPr/>
          </p:nvSpPr>
          <p:spPr bwMode="auto">
            <a:xfrm>
              <a:off x="1600" y="607"/>
              <a:ext cx="277" cy="1458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CC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solidFill>
                    <a:srgbClr val="FFFF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	</a:t>
              </a:r>
            </a:p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zh-CN" sz="2400" b="0" i="1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	</a:t>
              </a:r>
              <a:endParaRPr lang="en-US" altLang="zh-CN" sz="2400" b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zh-CN" sz="2400" b="0" i="1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	</a:t>
              </a:r>
              <a:endParaRPr lang="en-US" altLang="zh-CN" sz="2400" b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  <a:p>
              <a:pPr eaLnBrk="1" hangingPunct="1">
                <a:buFont typeface="Wingdings" panose="05000000000000000000" pitchFamily="2" charset="2"/>
                <a:buNone/>
              </a:pPr>
              <a:endPara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93" name="Line 82"/>
            <p:cNvSpPr>
              <a:spLocks noChangeShapeType="1"/>
            </p:cNvSpPr>
            <p:nvPr/>
          </p:nvSpPr>
          <p:spPr bwMode="auto">
            <a:xfrm>
              <a:off x="1593" y="1071"/>
              <a:ext cx="289" cy="0"/>
            </a:xfrm>
            <a:prstGeom prst="line">
              <a:avLst/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94" name="Line 83"/>
            <p:cNvSpPr>
              <a:spLocks noChangeShapeType="1"/>
            </p:cNvSpPr>
            <p:nvPr/>
          </p:nvSpPr>
          <p:spPr bwMode="auto">
            <a:xfrm>
              <a:off x="1610" y="1570"/>
              <a:ext cx="266" cy="0"/>
            </a:xfrm>
            <a:prstGeom prst="line">
              <a:avLst/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95" name="Rectangle 84"/>
            <p:cNvSpPr>
              <a:spLocks noChangeArrowheads="1"/>
            </p:cNvSpPr>
            <p:nvPr/>
          </p:nvSpPr>
          <p:spPr bwMode="auto">
            <a:xfrm>
              <a:off x="1639" y="1684"/>
              <a:ext cx="176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800" i="1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C</a:t>
              </a:r>
            </a:p>
          </p:txBody>
        </p:sp>
        <p:sp>
          <p:nvSpPr>
            <p:cNvPr id="96" name="Rectangle 85"/>
            <p:cNvSpPr>
              <a:spLocks noChangeArrowheads="1"/>
            </p:cNvSpPr>
            <p:nvPr/>
          </p:nvSpPr>
          <p:spPr bwMode="auto">
            <a:xfrm>
              <a:off x="1655" y="1185"/>
              <a:ext cx="176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800" i="1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E</a:t>
              </a:r>
            </a:p>
          </p:txBody>
        </p:sp>
      </p:grpSp>
      <p:grpSp>
        <p:nvGrpSpPr>
          <p:cNvPr id="35" name="Group 86"/>
          <p:cNvGrpSpPr>
            <a:grpSpLocks/>
          </p:cNvGrpSpPr>
          <p:nvPr/>
        </p:nvGrpSpPr>
        <p:grpSpPr bwMode="auto">
          <a:xfrm>
            <a:off x="6778372" y="936998"/>
            <a:ext cx="458788" cy="2314575"/>
            <a:chOff x="2086" y="612"/>
            <a:chExt cx="289" cy="1458"/>
          </a:xfrm>
        </p:grpSpPr>
        <p:sp>
          <p:nvSpPr>
            <p:cNvPr id="88" name="Text Box 87"/>
            <p:cNvSpPr txBox="1">
              <a:spLocks noChangeArrowheads="1"/>
            </p:cNvSpPr>
            <p:nvPr/>
          </p:nvSpPr>
          <p:spPr bwMode="auto">
            <a:xfrm>
              <a:off x="2093" y="612"/>
              <a:ext cx="277" cy="1458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CC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solidFill>
                    <a:srgbClr val="FFFF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	</a:t>
              </a:r>
            </a:p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zh-CN" sz="2400" b="0" i="1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	</a:t>
              </a:r>
              <a:endParaRPr lang="en-US" altLang="zh-CN" sz="2400" b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zh-CN" sz="2400" b="0" i="1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	</a:t>
              </a:r>
              <a:endParaRPr lang="en-US" altLang="zh-CN" sz="2400" b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  <a:p>
              <a:pPr eaLnBrk="1" hangingPunct="1">
                <a:buFont typeface="Wingdings" panose="05000000000000000000" pitchFamily="2" charset="2"/>
                <a:buNone/>
              </a:pPr>
              <a:endPara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89" name="Line 88"/>
            <p:cNvSpPr>
              <a:spLocks noChangeShapeType="1"/>
            </p:cNvSpPr>
            <p:nvPr/>
          </p:nvSpPr>
          <p:spPr bwMode="auto">
            <a:xfrm>
              <a:off x="2086" y="1076"/>
              <a:ext cx="289" cy="0"/>
            </a:xfrm>
            <a:prstGeom prst="line">
              <a:avLst/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90" name="Line 89"/>
            <p:cNvSpPr>
              <a:spLocks noChangeShapeType="1"/>
            </p:cNvSpPr>
            <p:nvPr/>
          </p:nvSpPr>
          <p:spPr bwMode="auto">
            <a:xfrm>
              <a:off x="2103" y="1575"/>
              <a:ext cx="266" cy="0"/>
            </a:xfrm>
            <a:prstGeom prst="line">
              <a:avLst/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91" name="Rectangle 90"/>
            <p:cNvSpPr>
              <a:spLocks noChangeArrowheads="1"/>
            </p:cNvSpPr>
            <p:nvPr/>
          </p:nvSpPr>
          <p:spPr bwMode="auto">
            <a:xfrm>
              <a:off x="2132" y="1689"/>
              <a:ext cx="176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800" i="1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A</a:t>
              </a:r>
            </a:p>
          </p:txBody>
        </p:sp>
      </p:grpSp>
      <p:grpSp>
        <p:nvGrpSpPr>
          <p:cNvPr id="36" name="Group 91"/>
          <p:cNvGrpSpPr>
            <a:grpSpLocks/>
          </p:cNvGrpSpPr>
          <p:nvPr/>
        </p:nvGrpSpPr>
        <p:grpSpPr bwMode="auto">
          <a:xfrm>
            <a:off x="9494585" y="929060"/>
            <a:ext cx="458787" cy="2314575"/>
            <a:chOff x="2086" y="612"/>
            <a:chExt cx="289" cy="1458"/>
          </a:xfrm>
        </p:grpSpPr>
        <p:sp>
          <p:nvSpPr>
            <p:cNvPr id="84" name="Text Box 92"/>
            <p:cNvSpPr txBox="1">
              <a:spLocks noChangeArrowheads="1"/>
            </p:cNvSpPr>
            <p:nvPr/>
          </p:nvSpPr>
          <p:spPr bwMode="auto">
            <a:xfrm>
              <a:off x="2093" y="612"/>
              <a:ext cx="277" cy="1458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CC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solidFill>
                    <a:srgbClr val="FFFF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	</a:t>
              </a:r>
            </a:p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zh-CN" sz="2400" b="0" i="1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	</a:t>
              </a:r>
              <a:endParaRPr lang="en-US" altLang="zh-CN" sz="2400" b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zh-CN" sz="2400" b="0" i="1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	</a:t>
              </a:r>
              <a:endParaRPr lang="en-US" altLang="zh-CN" sz="2400" b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  <a:p>
              <a:pPr eaLnBrk="1" hangingPunct="1">
                <a:buFont typeface="Wingdings" panose="05000000000000000000" pitchFamily="2" charset="2"/>
                <a:buNone/>
              </a:pPr>
              <a:endPara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85" name="Line 93"/>
            <p:cNvSpPr>
              <a:spLocks noChangeShapeType="1"/>
            </p:cNvSpPr>
            <p:nvPr/>
          </p:nvSpPr>
          <p:spPr bwMode="auto">
            <a:xfrm>
              <a:off x="2086" y="1076"/>
              <a:ext cx="289" cy="0"/>
            </a:xfrm>
            <a:prstGeom prst="line">
              <a:avLst/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86" name="Line 94"/>
            <p:cNvSpPr>
              <a:spLocks noChangeShapeType="1"/>
            </p:cNvSpPr>
            <p:nvPr/>
          </p:nvSpPr>
          <p:spPr bwMode="auto">
            <a:xfrm>
              <a:off x="2103" y="1575"/>
              <a:ext cx="266" cy="0"/>
            </a:xfrm>
            <a:prstGeom prst="line">
              <a:avLst/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87" name="Rectangle 95"/>
            <p:cNvSpPr>
              <a:spLocks noChangeArrowheads="1"/>
            </p:cNvSpPr>
            <p:nvPr/>
          </p:nvSpPr>
          <p:spPr bwMode="auto">
            <a:xfrm>
              <a:off x="2132" y="1689"/>
              <a:ext cx="176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800" i="1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F</a:t>
              </a:r>
            </a:p>
          </p:txBody>
        </p:sp>
      </p:grpSp>
      <p:grpSp>
        <p:nvGrpSpPr>
          <p:cNvPr id="37" name="Group 101"/>
          <p:cNvGrpSpPr>
            <a:grpSpLocks/>
          </p:cNvGrpSpPr>
          <p:nvPr/>
        </p:nvGrpSpPr>
        <p:grpSpPr bwMode="auto">
          <a:xfrm>
            <a:off x="10539160" y="929060"/>
            <a:ext cx="458787" cy="2314575"/>
            <a:chOff x="5057" y="618"/>
            <a:chExt cx="289" cy="1458"/>
          </a:xfrm>
        </p:grpSpPr>
        <p:sp>
          <p:nvSpPr>
            <p:cNvPr id="81" name="Text Box 97"/>
            <p:cNvSpPr txBox="1">
              <a:spLocks noChangeArrowheads="1"/>
            </p:cNvSpPr>
            <p:nvPr/>
          </p:nvSpPr>
          <p:spPr bwMode="auto">
            <a:xfrm>
              <a:off x="5064" y="618"/>
              <a:ext cx="277" cy="1458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CC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solidFill>
                    <a:srgbClr val="FFFF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	</a:t>
              </a:r>
            </a:p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zh-CN" sz="2400" b="0" i="1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	</a:t>
              </a:r>
              <a:endParaRPr lang="en-US" altLang="zh-CN" sz="2400" b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zh-CN" sz="2400" b="0" i="1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	</a:t>
              </a:r>
              <a:endParaRPr lang="en-US" altLang="zh-CN" sz="2400" b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  <a:p>
              <a:pPr eaLnBrk="1" hangingPunct="1">
                <a:buFont typeface="Wingdings" panose="05000000000000000000" pitchFamily="2" charset="2"/>
                <a:buNone/>
              </a:pPr>
              <a:endPara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82" name="Line 98"/>
            <p:cNvSpPr>
              <a:spLocks noChangeShapeType="1"/>
            </p:cNvSpPr>
            <p:nvPr/>
          </p:nvSpPr>
          <p:spPr bwMode="auto">
            <a:xfrm>
              <a:off x="5057" y="1082"/>
              <a:ext cx="289" cy="0"/>
            </a:xfrm>
            <a:prstGeom prst="line">
              <a:avLst/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83" name="Line 99"/>
            <p:cNvSpPr>
              <a:spLocks noChangeShapeType="1"/>
            </p:cNvSpPr>
            <p:nvPr/>
          </p:nvSpPr>
          <p:spPr bwMode="auto">
            <a:xfrm>
              <a:off x="5062" y="1581"/>
              <a:ext cx="266" cy="0"/>
            </a:xfrm>
            <a:prstGeom prst="line">
              <a:avLst/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</p:grpSp>
      <p:sp>
        <p:nvSpPr>
          <p:cNvPr id="38" name="Text Box 106"/>
          <p:cNvSpPr txBox="1">
            <a:spLocks noChangeArrowheads="1"/>
          </p:cNvSpPr>
          <p:nvPr/>
        </p:nvSpPr>
        <p:spPr bwMode="auto">
          <a:xfrm>
            <a:off x="6311647" y="3419848"/>
            <a:ext cx="323850" cy="886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访</a:t>
            </a:r>
          </a:p>
          <a:p>
            <a:pPr algn="ctr"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问</a:t>
            </a:r>
          </a:p>
          <a:p>
            <a:pPr algn="ctr"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D</a:t>
            </a:r>
          </a:p>
        </p:txBody>
      </p:sp>
      <p:sp>
        <p:nvSpPr>
          <p:cNvPr id="39" name="Text Box 107"/>
          <p:cNvSpPr txBox="1">
            <a:spLocks noChangeArrowheads="1"/>
          </p:cNvSpPr>
          <p:nvPr/>
        </p:nvSpPr>
        <p:spPr bwMode="auto">
          <a:xfrm>
            <a:off x="6852985" y="3402385"/>
            <a:ext cx="323850" cy="886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访</a:t>
            </a:r>
          </a:p>
          <a:p>
            <a:pPr algn="ctr"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问</a:t>
            </a:r>
          </a:p>
          <a:p>
            <a:pPr algn="ctr"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i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</a:p>
        </p:txBody>
      </p:sp>
      <p:sp>
        <p:nvSpPr>
          <p:cNvPr id="40" name="Text Box 109"/>
          <p:cNvSpPr txBox="1">
            <a:spLocks noChangeArrowheads="1"/>
          </p:cNvSpPr>
          <p:nvPr/>
        </p:nvSpPr>
        <p:spPr bwMode="auto">
          <a:xfrm>
            <a:off x="9037385" y="3424610"/>
            <a:ext cx="323850" cy="886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访</a:t>
            </a:r>
          </a:p>
          <a:p>
            <a:pPr algn="ctr"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问</a:t>
            </a:r>
          </a:p>
          <a:p>
            <a:pPr algn="ctr"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i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C</a:t>
            </a:r>
          </a:p>
        </p:txBody>
      </p:sp>
      <p:sp>
        <p:nvSpPr>
          <p:cNvPr id="41" name="Text Box 110"/>
          <p:cNvSpPr txBox="1">
            <a:spLocks noChangeArrowheads="1"/>
          </p:cNvSpPr>
          <p:nvPr/>
        </p:nvSpPr>
        <p:spPr bwMode="auto">
          <a:xfrm>
            <a:off x="10088310" y="3416673"/>
            <a:ext cx="323850" cy="886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访</a:t>
            </a:r>
          </a:p>
          <a:p>
            <a:pPr algn="ctr"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问</a:t>
            </a:r>
          </a:p>
          <a:p>
            <a:pPr algn="ctr"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F</a:t>
            </a:r>
          </a:p>
        </p:txBody>
      </p:sp>
      <p:sp>
        <p:nvSpPr>
          <p:cNvPr id="42" name="Text Box 117"/>
          <p:cNvSpPr txBox="1">
            <a:spLocks noChangeArrowheads="1"/>
          </p:cNvSpPr>
          <p:nvPr/>
        </p:nvSpPr>
        <p:spPr bwMode="auto">
          <a:xfrm>
            <a:off x="3593847" y="929060"/>
            <a:ext cx="439738" cy="231457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CC"/>
            </a:solidFill>
            <a:miter lim="800000"/>
            <a:headEnd/>
            <a:tailEnd/>
          </a:ln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0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	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0" i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	</a:t>
            </a:r>
            <a:endParaRPr lang="en-US" altLang="zh-CN" sz="2400" b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0" i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	</a:t>
            </a:r>
            <a:endParaRPr lang="en-US" altLang="zh-CN" sz="2400" b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240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43" name="Line 118"/>
          <p:cNvSpPr>
            <a:spLocks noChangeShapeType="1"/>
          </p:cNvSpPr>
          <p:nvPr/>
        </p:nvSpPr>
        <p:spPr bwMode="auto">
          <a:xfrm>
            <a:off x="3582735" y="1665660"/>
            <a:ext cx="458787" cy="0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楷体" panose="02010609060101010101" pitchFamily="49" charset="-122"/>
            </a:endParaRPr>
          </a:p>
        </p:txBody>
      </p:sp>
      <p:sp>
        <p:nvSpPr>
          <p:cNvPr id="44" name="Line 119"/>
          <p:cNvSpPr>
            <a:spLocks noChangeShapeType="1"/>
          </p:cNvSpPr>
          <p:nvPr/>
        </p:nvSpPr>
        <p:spPr bwMode="auto">
          <a:xfrm>
            <a:off x="3609722" y="2457823"/>
            <a:ext cx="422275" cy="0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楷体" panose="02010609060101010101" pitchFamily="49" charset="-122"/>
            </a:endParaRPr>
          </a:p>
        </p:txBody>
      </p:sp>
      <p:sp>
        <p:nvSpPr>
          <p:cNvPr id="45" name="Rectangle 120"/>
          <p:cNvSpPr>
            <a:spLocks noChangeArrowheads="1"/>
          </p:cNvSpPr>
          <p:nvPr/>
        </p:nvSpPr>
        <p:spPr bwMode="auto">
          <a:xfrm>
            <a:off x="3655760" y="2638798"/>
            <a:ext cx="279400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</a:p>
        </p:txBody>
      </p:sp>
      <p:grpSp>
        <p:nvGrpSpPr>
          <p:cNvPr id="46" name="Group 122"/>
          <p:cNvGrpSpPr>
            <a:grpSpLocks/>
          </p:cNvGrpSpPr>
          <p:nvPr/>
        </p:nvGrpSpPr>
        <p:grpSpPr bwMode="auto">
          <a:xfrm>
            <a:off x="4109785" y="929060"/>
            <a:ext cx="458787" cy="2314575"/>
            <a:chOff x="1593" y="607"/>
            <a:chExt cx="289" cy="1458"/>
          </a:xfrm>
        </p:grpSpPr>
        <p:sp>
          <p:nvSpPr>
            <p:cNvPr id="76" name="Text Box 123"/>
            <p:cNvSpPr txBox="1">
              <a:spLocks noChangeArrowheads="1"/>
            </p:cNvSpPr>
            <p:nvPr/>
          </p:nvSpPr>
          <p:spPr bwMode="auto">
            <a:xfrm>
              <a:off x="1600" y="607"/>
              <a:ext cx="277" cy="1458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CC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solidFill>
                    <a:srgbClr val="FFFF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	</a:t>
              </a:r>
            </a:p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zh-CN" sz="2400" b="0" i="1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	</a:t>
              </a:r>
              <a:endParaRPr lang="en-US" altLang="zh-CN" sz="2400" b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zh-CN" sz="2400" b="0" i="1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	</a:t>
              </a:r>
              <a:endParaRPr lang="en-US" altLang="zh-CN" sz="2400" b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  <a:p>
              <a:pPr eaLnBrk="1" hangingPunct="1">
                <a:buFont typeface="Wingdings" panose="05000000000000000000" pitchFamily="2" charset="2"/>
                <a:buNone/>
              </a:pPr>
              <a:endPara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77" name="Line 124"/>
            <p:cNvSpPr>
              <a:spLocks noChangeShapeType="1"/>
            </p:cNvSpPr>
            <p:nvPr/>
          </p:nvSpPr>
          <p:spPr bwMode="auto">
            <a:xfrm>
              <a:off x="1593" y="1071"/>
              <a:ext cx="289" cy="0"/>
            </a:xfrm>
            <a:prstGeom prst="line">
              <a:avLst/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78" name="Line 125"/>
            <p:cNvSpPr>
              <a:spLocks noChangeShapeType="1"/>
            </p:cNvSpPr>
            <p:nvPr/>
          </p:nvSpPr>
          <p:spPr bwMode="auto">
            <a:xfrm>
              <a:off x="1610" y="1570"/>
              <a:ext cx="266" cy="0"/>
            </a:xfrm>
            <a:prstGeom prst="line">
              <a:avLst/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79" name="Rectangle 126"/>
            <p:cNvSpPr>
              <a:spLocks noChangeArrowheads="1"/>
            </p:cNvSpPr>
            <p:nvPr/>
          </p:nvSpPr>
          <p:spPr bwMode="auto">
            <a:xfrm>
              <a:off x="1639" y="1684"/>
              <a:ext cx="176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800" i="1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A</a:t>
              </a:r>
            </a:p>
          </p:txBody>
        </p:sp>
        <p:sp>
          <p:nvSpPr>
            <p:cNvPr id="80" name="Rectangle 127"/>
            <p:cNvSpPr>
              <a:spLocks noChangeArrowheads="1"/>
            </p:cNvSpPr>
            <p:nvPr/>
          </p:nvSpPr>
          <p:spPr bwMode="auto">
            <a:xfrm>
              <a:off x="1655" y="1185"/>
              <a:ext cx="176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800" i="1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B</a:t>
              </a:r>
            </a:p>
          </p:txBody>
        </p:sp>
      </p:grpSp>
      <p:sp>
        <p:nvSpPr>
          <p:cNvPr id="47" name="Text Box 128"/>
          <p:cNvSpPr txBox="1">
            <a:spLocks noChangeArrowheads="1"/>
          </p:cNvSpPr>
          <p:nvPr/>
        </p:nvSpPr>
        <p:spPr bwMode="auto">
          <a:xfrm>
            <a:off x="3657347" y="3376985"/>
            <a:ext cx="323850" cy="886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i="1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</a:p>
          <a:p>
            <a:pPr algn="ctr"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进</a:t>
            </a:r>
          </a:p>
          <a:p>
            <a:pPr algn="ctr"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栈</a:t>
            </a:r>
            <a:endParaRPr lang="zh-CN" altLang="en-US" sz="2400" i="1">
              <a:solidFill>
                <a:srgbClr val="0000CC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48" name="Text Box 129"/>
          <p:cNvSpPr txBox="1">
            <a:spLocks noChangeArrowheads="1"/>
          </p:cNvSpPr>
          <p:nvPr/>
        </p:nvSpPr>
        <p:spPr bwMode="auto">
          <a:xfrm>
            <a:off x="4185985" y="3376985"/>
            <a:ext cx="323850" cy="886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i="1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B</a:t>
            </a:r>
          </a:p>
          <a:p>
            <a:pPr algn="ctr"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进</a:t>
            </a:r>
          </a:p>
          <a:p>
            <a:pPr algn="ctr"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栈</a:t>
            </a:r>
            <a:endParaRPr lang="zh-CN" altLang="en-US" sz="2400" i="1">
              <a:solidFill>
                <a:srgbClr val="0000CC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49" name="Text Box 130"/>
          <p:cNvSpPr txBox="1">
            <a:spLocks noChangeArrowheads="1"/>
          </p:cNvSpPr>
          <p:nvPr/>
        </p:nvSpPr>
        <p:spPr bwMode="auto">
          <a:xfrm>
            <a:off x="4717797" y="3413498"/>
            <a:ext cx="323850" cy="886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访</a:t>
            </a:r>
          </a:p>
          <a:p>
            <a:pPr algn="ctr"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问</a:t>
            </a:r>
          </a:p>
          <a:p>
            <a:pPr algn="ctr"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i="1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B</a:t>
            </a:r>
          </a:p>
        </p:txBody>
      </p:sp>
      <p:grpSp>
        <p:nvGrpSpPr>
          <p:cNvPr id="50" name="Group 131"/>
          <p:cNvGrpSpPr>
            <a:grpSpLocks/>
          </p:cNvGrpSpPr>
          <p:nvPr/>
        </p:nvGrpSpPr>
        <p:grpSpPr bwMode="auto">
          <a:xfrm>
            <a:off x="5706810" y="929060"/>
            <a:ext cx="458787" cy="2314575"/>
            <a:chOff x="1593" y="607"/>
            <a:chExt cx="289" cy="1458"/>
          </a:xfrm>
        </p:grpSpPr>
        <p:sp>
          <p:nvSpPr>
            <p:cNvPr id="71" name="Text Box 132"/>
            <p:cNvSpPr txBox="1">
              <a:spLocks noChangeArrowheads="1"/>
            </p:cNvSpPr>
            <p:nvPr/>
          </p:nvSpPr>
          <p:spPr bwMode="auto">
            <a:xfrm>
              <a:off x="1600" y="607"/>
              <a:ext cx="277" cy="1458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CC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solidFill>
                    <a:srgbClr val="FFFF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	</a:t>
              </a:r>
            </a:p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zh-CN" sz="2400" b="0" i="1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	</a:t>
              </a:r>
              <a:endParaRPr lang="en-US" altLang="zh-CN" sz="2400" b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zh-CN" sz="2400" b="0" i="1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	</a:t>
              </a:r>
              <a:endParaRPr lang="en-US" altLang="zh-CN" sz="2400" b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  <a:p>
              <a:pPr eaLnBrk="1" hangingPunct="1">
                <a:buFont typeface="Wingdings" panose="05000000000000000000" pitchFamily="2" charset="2"/>
                <a:buNone/>
              </a:pPr>
              <a:endPara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72" name="Line 133"/>
            <p:cNvSpPr>
              <a:spLocks noChangeShapeType="1"/>
            </p:cNvSpPr>
            <p:nvPr/>
          </p:nvSpPr>
          <p:spPr bwMode="auto">
            <a:xfrm>
              <a:off x="1593" y="1071"/>
              <a:ext cx="289" cy="0"/>
            </a:xfrm>
            <a:prstGeom prst="line">
              <a:avLst/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73" name="Line 134"/>
            <p:cNvSpPr>
              <a:spLocks noChangeShapeType="1"/>
            </p:cNvSpPr>
            <p:nvPr/>
          </p:nvSpPr>
          <p:spPr bwMode="auto">
            <a:xfrm>
              <a:off x="1610" y="1570"/>
              <a:ext cx="266" cy="0"/>
            </a:xfrm>
            <a:prstGeom prst="line">
              <a:avLst/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74" name="Rectangle 135"/>
            <p:cNvSpPr>
              <a:spLocks noChangeArrowheads="1"/>
            </p:cNvSpPr>
            <p:nvPr/>
          </p:nvSpPr>
          <p:spPr bwMode="auto">
            <a:xfrm>
              <a:off x="1639" y="1684"/>
              <a:ext cx="176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800" i="1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A</a:t>
              </a:r>
            </a:p>
          </p:txBody>
        </p:sp>
        <p:sp>
          <p:nvSpPr>
            <p:cNvPr id="75" name="Rectangle 136"/>
            <p:cNvSpPr>
              <a:spLocks noChangeArrowheads="1"/>
            </p:cNvSpPr>
            <p:nvPr/>
          </p:nvSpPr>
          <p:spPr bwMode="auto">
            <a:xfrm>
              <a:off x="1655" y="1185"/>
              <a:ext cx="176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800" i="1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D</a:t>
              </a:r>
            </a:p>
          </p:txBody>
        </p:sp>
      </p:grpSp>
      <p:sp>
        <p:nvSpPr>
          <p:cNvPr id="51" name="Text Box 137"/>
          <p:cNvSpPr txBox="1">
            <a:spLocks noChangeArrowheads="1"/>
          </p:cNvSpPr>
          <p:nvPr/>
        </p:nvSpPr>
        <p:spPr bwMode="auto">
          <a:xfrm>
            <a:off x="5797297" y="3340473"/>
            <a:ext cx="323850" cy="886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i="1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D</a:t>
            </a:r>
          </a:p>
          <a:p>
            <a:pPr algn="ctr"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进</a:t>
            </a:r>
          </a:p>
          <a:p>
            <a:pPr algn="ctr"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栈</a:t>
            </a:r>
            <a:endParaRPr lang="zh-CN" altLang="en-US" sz="2400" i="1">
              <a:solidFill>
                <a:srgbClr val="0000CC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52" name="Text Box 139"/>
          <p:cNvSpPr txBox="1">
            <a:spLocks noChangeArrowheads="1"/>
          </p:cNvSpPr>
          <p:nvPr/>
        </p:nvSpPr>
        <p:spPr bwMode="auto">
          <a:xfrm>
            <a:off x="7329235" y="929060"/>
            <a:ext cx="439737" cy="231457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CC"/>
            </a:solidFill>
            <a:miter lim="800000"/>
            <a:headEnd/>
            <a:tailEnd/>
          </a:ln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0" dirty="0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	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0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	</a:t>
            </a:r>
            <a:endParaRPr lang="en-US" altLang="zh-CN" sz="2400" b="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0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	</a:t>
            </a:r>
            <a:endParaRPr lang="en-US" altLang="zh-CN" sz="2400" b="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53" name="Line 140"/>
          <p:cNvSpPr>
            <a:spLocks noChangeShapeType="1"/>
          </p:cNvSpPr>
          <p:nvPr/>
        </p:nvSpPr>
        <p:spPr bwMode="auto">
          <a:xfrm>
            <a:off x="7327647" y="1665660"/>
            <a:ext cx="458788" cy="0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楷体" panose="02010609060101010101" pitchFamily="49" charset="-122"/>
            </a:endParaRPr>
          </a:p>
        </p:txBody>
      </p:sp>
      <p:sp>
        <p:nvSpPr>
          <p:cNvPr id="54" name="Line 141"/>
          <p:cNvSpPr>
            <a:spLocks noChangeShapeType="1"/>
          </p:cNvSpPr>
          <p:nvPr/>
        </p:nvSpPr>
        <p:spPr bwMode="auto">
          <a:xfrm>
            <a:off x="7354635" y="2457823"/>
            <a:ext cx="422275" cy="0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楷体" panose="02010609060101010101" pitchFamily="49" charset="-122"/>
            </a:endParaRPr>
          </a:p>
        </p:txBody>
      </p:sp>
      <p:sp>
        <p:nvSpPr>
          <p:cNvPr id="55" name="Rectangle 142"/>
          <p:cNvSpPr>
            <a:spLocks noChangeArrowheads="1"/>
          </p:cNvSpPr>
          <p:nvPr/>
        </p:nvSpPr>
        <p:spPr bwMode="auto">
          <a:xfrm>
            <a:off x="7400672" y="2638798"/>
            <a:ext cx="279400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800" i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C</a:t>
            </a:r>
          </a:p>
        </p:txBody>
      </p:sp>
      <p:sp>
        <p:nvSpPr>
          <p:cNvPr id="56" name="Text Box 144"/>
          <p:cNvSpPr txBox="1">
            <a:spLocks noChangeArrowheads="1"/>
          </p:cNvSpPr>
          <p:nvPr/>
        </p:nvSpPr>
        <p:spPr bwMode="auto">
          <a:xfrm>
            <a:off x="7381622" y="3419848"/>
            <a:ext cx="323850" cy="82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7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C</a:t>
            </a:r>
          </a:p>
          <a:p>
            <a:pPr algn="ctr" eaLnBrk="1" hangingPunct="1">
              <a:lnSpc>
                <a:spcPct val="7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进</a:t>
            </a:r>
          </a:p>
          <a:p>
            <a:pPr algn="ctr" eaLnBrk="1" hangingPunct="1">
              <a:lnSpc>
                <a:spcPct val="7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栈</a:t>
            </a:r>
            <a:endParaRPr lang="zh-CN" altLang="en-US" sz="2400" i="1" dirty="0">
              <a:solidFill>
                <a:srgbClr val="0000CC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57" name="Text Box 145"/>
          <p:cNvSpPr txBox="1">
            <a:spLocks noChangeArrowheads="1"/>
          </p:cNvSpPr>
          <p:nvPr/>
        </p:nvSpPr>
        <p:spPr bwMode="auto">
          <a:xfrm>
            <a:off x="7938835" y="3410323"/>
            <a:ext cx="323850" cy="82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7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i="1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E</a:t>
            </a:r>
          </a:p>
          <a:p>
            <a:pPr algn="ctr" eaLnBrk="1" hangingPunct="1">
              <a:lnSpc>
                <a:spcPct val="7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进</a:t>
            </a:r>
          </a:p>
          <a:p>
            <a:pPr algn="ctr" eaLnBrk="1" hangingPunct="1">
              <a:lnSpc>
                <a:spcPct val="7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栈</a:t>
            </a:r>
            <a:endParaRPr lang="zh-CN" altLang="en-US" sz="2400" i="1">
              <a:solidFill>
                <a:srgbClr val="0000CC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grpSp>
        <p:nvGrpSpPr>
          <p:cNvPr id="58" name="Group 146"/>
          <p:cNvGrpSpPr>
            <a:grpSpLocks/>
          </p:cNvGrpSpPr>
          <p:nvPr/>
        </p:nvGrpSpPr>
        <p:grpSpPr bwMode="auto">
          <a:xfrm>
            <a:off x="8408735" y="929060"/>
            <a:ext cx="458787" cy="2314575"/>
            <a:chOff x="1593" y="607"/>
            <a:chExt cx="289" cy="1458"/>
          </a:xfrm>
        </p:grpSpPr>
        <p:sp>
          <p:nvSpPr>
            <p:cNvPr id="66" name="Text Box 147"/>
            <p:cNvSpPr txBox="1">
              <a:spLocks noChangeArrowheads="1"/>
            </p:cNvSpPr>
            <p:nvPr/>
          </p:nvSpPr>
          <p:spPr bwMode="auto">
            <a:xfrm>
              <a:off x="1600" y="607"/>
              <a:ext cx="277" cy="1458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CC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solidFill>
                    <a:srgbClr val="FFFF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	</a:t>
              </a:r>
            </a:p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zh-CN" sz="2400" b="0" i="1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	</a:t>
              </a:r>
              <a:endParaRPr lang="en-US" altLang="zh-CN" sz="2400" b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zh-CN" sz="2400" b="0" i="1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	</a:t>
              </a:r>
              <a:endParaRPr lang="en-US" altLang="zh-CN" sz="2400" b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  <a:p>
              <a:pPr eaLnBrk="1" hangingPunct="1">
                <a:buFont typeface="Wingdings" panose="05000000000000000000" pitchFamily="2" charset="2"/>
                <a:buNone/>
              </a:pPr>
              <a:endPara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67" name="Line 148"/>
            <p:cNvSpPr>
              <a:spLocks noChangeShapeType="1"/>
            </p:cNvSpPr>
            <p:nvPr/>
          </p:nvSpPr>
          <p:spPr bwMode="auto">
            <a:xfrm>
              <a:off x="1593" y="1071"/>
              <a:ext cx="289" cy="0"/>
            </a:xfrm>
            <a:prstGeom prst="line">
              <a:avLst/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68" name="Line 149"/>
            <p:cNvSpPr>
              <a:spLocks noChangeShapeType="1"/>
            </p:cNvSpPr>
            <p:nvPr/>
          </p:nvSpPr>
          <p:spPr bwMode="auto">
            <a:xfrm>
              <a:off x="1610" y="1570"/>
              <a:ext cx="266" cy="0"/>
            </a:xfrm>
            <a:prstGeom prst="line">
              <a:avLst/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69" name="Rectangle 150"/>
            <p:cNvSpPr>
              <a:spLocks noChangeArrowheads="1"/>
            </p:cNvSpPr>
            <p:nvPr/>
          </p:nvSpPr>
          <p:spPr bwMode="auto">
            <a:xfrm>
              <a:off x="1639" y="1684"/>
              <a:ext cx="176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800" i="1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C</a:t>
              </a:r>
            </a:p>
          </p:txBody>
        </p:sp>
        <p:sp>
          <p:nvSpPr>
            <p:cNvPr id="70" name="Rectangle 151"/>
            <p:cNvSpPr>
              <a:spLocks noChangeArrowheads="1"/>
            </p:cNvSpPr>
            <p:nvPr/>
          </p:nvSpPr>
          <p:spPr bwMode="auto">
            <a:xfrm>
              <a:off x="1655" y="1185"/>
              <a:ext cx="176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800" i="1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E</a:t>
              </a:r>
            </a:p>
          </p:txBody>
        </p:sp>
      </p:grpSp>
      <p:sp>
        <p:nvSpPr>
          <p:cNvPr id="59" name="Text Box 152"/>
          <p:cNvSpPr txBox="1">
            <a:spLocks noChangeArrowheads="1"/>
          </p:cNvSpPr>
          <p:nvPr/>
        </p:nvSpPr>
        <p:spPr bwMode="auto">
          <a:xfrm>
            <a:off x="8476997" y="3399210"/>
            <a:ext cx="323850" cy="886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访</a:t>
            </a:r>
          </a:p>
          <a:p>
            <a:pPr algn="ctr"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问</a:t>
            </a:r>
          </a:p>
          <a:p>
            <a:pPr algn="ctr"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i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E</a:t>
            </a:r>
          </a:p>
        </p:txBody>
      </p:sp>
      <p:sp>
        <p:nvSpPr>
          <p:cNvPr id="60" name="Text Box 153"/>
          <p:cNvSpPr txBox="1">
            <a:spLocks noChangeArrowheads="1"/>
          </p:cNvSpPr>
          <p:nvPr/>
        </p:nvSpPr>
        <p:spPr bwMode="auto">
          <a:xfrm>
            <a:off x="9559672" y="3407148"/>
            <a:ext cx="323850" cy="82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7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i="1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F</a:t>
            </a:r>
          </a:p>
          <a:p>
            <a:pPr algn="ctr" eaLnBrk="1" hangingPunct="1">
              <a:lnSpc>
                <a:spcPct val="7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进</a:t>
            </a:r>
          </a:p>
          <a:p>
            <a:pPr algn="ctr" eaLnBrk="1" hangingPunct="1">
              <a:lnSpc>
                <a:spcPct val="7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栈</a:t>
            </a:r>
            <a:endParaRPr lang="zh-CN" altLang="en-US" sz="2400" i="1">
              <a:solidFill>
                <a:srgbClr val="0000CC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grpSp>
        <p:nvGrpSpPr>
          <p:cNvPr id="61" name="Group 155"/>
          <p:cNvGrpSpPr>
            <a:grpSpLocks/>
          </p:cNvGrpSpPr>
          <p:nvPr/>
        </p:nvGrpSpPr>
        <p:grpSpPr bwMode="auto">
          <a:xfrm>
            <a:off x="10008935" y="929060"/>
            <a:ext cx="458787" cy="2314575"/>
            <a:chOff x="2086" y="612"/>
            <a:chExt cx="289" cy="1458"/>
          </a:xfrm>
        </p:grpSpPr>
        <p:sp>
          <p:nvSpPr>
            <p:cNvPr id="62" name="Text Box 156"/>
            <p:cNvSpPr txBox="1">
              <a:spLocks noChangeArrowheads="1"/>
            </p:cNvSpPr>
            <p:nvPr/>
          </p:nvSpPr>
          <p:spPr bwMode="auto">
            <a:xfrm>
              <a:off x="2093" y="612"/>
              <a:ext cx="277" cy="1458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CC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solidFill>
                    <a:srgbClr val="FFFF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	</a:t>
              </a:r>
            </a:p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zh-CN" sz="2400" b="0" i="1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	</a:t>
              </a:r>
              <a:endParaRPr lang="en-US" altLang="zh-CN" sz="2400" b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zh-CN" sz="2400" b="0" i="1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	</a:t>
              </a:r>
              <a:endParaRPr lang="en-US" altLang="zh-CN" sz="2400" b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  <a:p>
              <a:pPr eaLnBrk="1" hangingPunct="1">
                <a:buFont typeface="Wingdings" panose="05000000000000000000" pitchFamily="2" charset="2"/>
                <a:buNone/>
              </a:pPr>
              <a:endPara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63" name="Line 157"/>
            <p:cNvSpPr>
              <a:spLocks noChangeShapeType="1"/>
            </p:cNvSpPr>
            <p:nvPr/>
          </p:nvSpPr>
          <p:spPr bwMode="auto">
            <a:xfrm>
              <a:off x="2086" y="1076"/>
              <a:ext cx="289" cy="0"/>
            </a:xfrm>
            <a:prstGeom prst="line">
              <a:avLst/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64" name="Line 158"/>
            <p:cNvSpPr>
              <a:spLocks noChangeShapeType="1"/>
            </p:cNvSpPr>
            <p:nvPr/>
          </p:nvSpPr>
          <p:spPr bwMode="auto">
            <a:xfrm>
              <a:off x="2103" y="1575"/>
              <a:ext cx="266" cy="0"/>
            </a:xfrm>
            <a:prstGeom prst="line">
              <a:avLst/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65" name="Rectangle 159"/>
            <p:cNvSpPr>
              <a:spLocks noChangeArrowheads="1"/>
            </p:cNvSpPr>
            <p:nvPr/>
          </p:nvSpPr>
          <p:spPr bwMode="auto">
            <a:xfrm>
              <a:off x="2132" y="1689"/>
              <a:ext cx="176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800" i="1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F</a:t>
              </a:r>
            </a:p>
          </p:txBody>
        </p:sp>
      </p:grpSp>
      <p:sp>
        <p:nvSpPr>
          <p:cNvPr id="115" name="TextBox 115"/>
          <p:cNvSpPr txBox="1">
            <a:spLocks noChangeArrowheads="1"/>
          </p:cNvSpPr>
          <p:nvPr/>
        </p:nvSpPr>
        <p:spPr bwMode="auto">
          <a:xfrm>
            <a:off x="1829541" y="5012049"/>
            <a:ext cx="7813675" cy="1123950"/>
          </a:xfrm>
          <a:prstGeom prst="rect">
            <a:avLst/>
          </a:prstGeom>
          <a:solidFill>
            <a:srgbClr val="FFFF99"/>
          </a:solidFill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 lIns="72000" rIns="72000" bIns="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8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NIO2. [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入栈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]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WHILE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p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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DO  (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S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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p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. 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p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Left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(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p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).)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eaLnBrk="1" hangingPunct="1">
              <a:lnSpc>
                <a:spcPts val="28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NIO3. [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栈为空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? ]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若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S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为空，则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RETURN.  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否则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p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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S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.</a:t>
            </a:r>
          </a:p>
          <a:p>
            <a:pPr eaLnBrk="1" hangingPunct="1">
              <a:lnSpc>
                <a:spcPts val="28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NIO4. [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访问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,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更新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p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]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打印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Data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p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).  </a:t>
            </a:r>
            <a:r>
              <a:rPr lang="en-US" altLang="zh-CN" sz="2400" i="1" dirty="0" err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p</a:t>
            </a:r>
            <a:r>
              <a:rPr lang="en-US" altLang="zh-CN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</a:t>
            </a:r>
            <a:r>
              <a:rPr lang="en-US" altLang="zh-CN" sz="2400" i="1" dirty="0" err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Right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p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). 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返回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NIO2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71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/>
      <p:bldP spid="42" grpId="0" animBg="1"/>
      <p:bldP spid="43" grpId="0" animBg="1"/>
      <p:bldP spid="44" grpId="0" animBg="1"/>
      <p:bldP spid="45" grpId="0"/>
      <p:bldP spid="47" grpId="0"/>
      <p:bldP spid="48" grpId="0"/>
      <p:bldP spid="49" grpId="0"/>
      <p:bldP spid="51" grpId="0"/>
      <p:bldP spid="52" grpId="0" animBg="1"/>
      <p:bldP spid="53" grpId="0" animBg="1"/>
      <p:bldP spid="54" grpId="0" animBg="1"/>
      <p:bldP spid="55" grpId="0"/>
      <p:bldP spid="56" grpId="0"/>
      <p:bldP spid="57" grpId="0"/>
      <p:bldP spid="59" grpId="0"/>
      <p:bldP spid="60" grpId="0"/>
      <p:bldP spid="11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3730908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非递归中根遍历算法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097899" y="1131339"/>
            <a:ext cx="8621712" cy="51689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5000"/>
              </a:lnSpc>
              <a:spcBef>
                <a:spcPct val="0"/>
              </a:spcBef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算法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NIO(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 t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) /*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设 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t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是指向一棵链接表示的二叉树 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T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之根的指针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, NIO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利用一个辅助堆栈 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S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以中根序访问 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T 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的所有结点 *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/</a:t>
            </a:r>
          </a:p>
          <a:p>
            <a:pPr marL="0" indent="0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NIO1. [</a:t>
            </a:r>
            <a:r>
              <a:rPr lang="zh-CN" altLang="en-US" sz="24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初始化</a:t>
            </a:r>
            <a:r>
              <a:rPr lang="en-US" altLang="zh-CN" sz="24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]</a:t>
            </a:r>
          </a:p>
          <a:p>
            <a:pPr marL="0" indent="0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   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CREATE ( S ).  p 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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t . 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//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创建一个空堆栈 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S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</a:p>
          <a:p>
            <a:pPr marL="0" indent="0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NIO2. [</a:t>
            </a:r>
            <a:r>
              <a:rPr lang="zh-CN" altLang="en-US" sz="24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入栈</a:t>
            </a:r>
            <a:r>
              <a:rPr lang="en-US" altLang="zh-CN" sz="24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]</a:t>
            </a:r>
          </a:p>
          <a:p>
            <a:pPr marL="0" indent="0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   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WHILE p 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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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DO</a:t>
            </a:r>
          </a:p>
          <a:p>
            <a:pPr marL="0" indent="0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    ( S 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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p .  p 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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Left ( p) . )  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//*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一直往左下方</a:t>
            </a:r>
          </a:p>
          <a:p>
            <a:pPr marL="0" indent="0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NIO3. [</a:t>
            </a:r>
            <a:r>
              <a:rPr lang="zh-CN" altLang="en-US" sz="24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栈为空</a:t>
            </a:r>
            <a:r>
              <a:rPr lang="en-US" altLang="zh-CN" sz="24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? ]</a:t>
            </a:r>
          </a:p>
          <a:p>
            <a:pPr marL="0" indent="0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   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IF  S</a:t>
            </a:r>
            <a:r>
              <a:rPr lang="zh-CN" altLang="en-US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为空  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THEN  RETURN. </a:t>
            </a:r>
          </a:p>
          <a:p>
            <a:pPr marL="0" indent="0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   ELSE  p 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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S .</a:t>
            </a:r>
          </a:p>
          <a:p>
            <a:pPr marL="0" indent="0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NIO4. [</a:t>
            </a:r>
            <a:r>
              <a:rPr lang="zh-CN" altLang="en-US" sz="24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访问</a:t>
            </a:r>
            <a:r>
              <a:rPr lang="en-US" altLang="zh-CN" sz="2400" b="1" i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p</a:t>
            </a:r>
            <a:r>
              <a:rPr lang="zh-CN" altLang="en-US" sz="24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，更新</a:t>
            </a:r>
            <a:r>
              <a:rPr lang="en-US" altLang="zh-CN" sz="2400" b="1" i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p</a:t>
            </a:r>
            <a:r>
              <a:rPr lang="en-US" altLang="zh-CN" sz="24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]</a:t>
            </a:r>
          </a:p>
          <a:p>
            <a:pPr marL="0" indent="0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   PRINT (Data ( p ) ).     p 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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Right ( p ). </a:t>
            </a:r>
          </a:p>
          <a:p>
            <a:pPr marL="0" indent="0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NIO5. [</a:t>
            </a:r>
            <a:r>
              <a:rPr lang="zh-CN" altLang="en-US" sz="24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返回</a:t>
            </a:r>
            <a:r>
              <a:rPr lang="en-US" altLang="zh-CN" sz="24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]</a:t>
            </a:r>
          </a:p>
          <a:p>
            <a:pPr marL="0" indent="0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   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GOTO</a:t>
            </a:r>
            <a:r>
              <a:rPr lang="en-US" altLang="zh-CN" sz="2400" b="1" i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NIO2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.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▐</a:t>
            </a:r>
          </a:p>
        </p:txBody>
      </p:sp>
    </p:spTree>
    <p:extLst>
      <p:ext uri="{BB962C8B-B14F-4D97-AF65-F5344CB8AC3E}">
        <p14:creationId xmlns:p14="http://schemas.microsoft.com/office/powerpoint/2010/main" val="360390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3882971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算法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NIO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正确性之证明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189435" y="1025729"/>
            <a:ext cx="9528183" cy="299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定理</a:t>
            </a:r>
            <a:r>
              <a:rPr lang="en-US" altLang="zh-CN" sz="32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zh-CN" altLang="en-US" sz="32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设算法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NIO</a:t>
            </a:r>
            <a:r>
              <a:rPr lang="zh-CN" altLang="en-US" sz="32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从步骤</a:t>
            </a:r>
            <a:r>
              <a:rPr lang="en-US" altLang="zh-CN" sz="32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NIO2</a:t>
            </a:r>
            <a:r>
              <a:rPr lang="zh-CN" altLang="en-US" sz="32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开始，</a:t>
            </a:r>
            <a:r>
              <a:rPr lang="en-US" altLang="zh-CN" sz="3200" i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p</a:t>
            </a:r>
            <a:r>
              <a:rPr lang="zh-CN" altLang="en-US" sz="32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指向一棵有</a:t>
            </a:r>
            <a:r>
              <a:rPr lang="en-US" altLang="zh-CN" sz="32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n</a:t>
            </a:r>
            <a:r>
              <a:rPr lang="zh-CN" altLang="en-US" sz="32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个结点之二叉树</a:t>
            </a:r>
            <a:r>
              <a:rPr lang="en-US" altLang="zh-CN" sz="3200" i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T*</a:t>
            </a:r>
            <a:r>
              <a:rPr lang="zh-CN" altLang="en-US" sz="32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的根，此时栈 </a:t>
            </a:r>
            <a:r>
              <a:rPr lang="en-US" altLang="zh-CN" sz="3200" i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S</a:t>
            </a:r>
            <a:r>
              <a:rPr lang="zh-CN" altLang="en-US" sz="32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中有 </a:t>
            </a:r>
            <a:r>
              <a:rPr lang="en-US" altLang="zh-CN" sz="3200" i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S</a:t>
            </a:r>
            <a:r>
              <a:rPr lang="en-US" altLang="zh-CN" sz="32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[1], </a:t>
            </a:r>
            <a:r>
              <a:rPr lang="en-US" altLang="zh-CN" sz="3200" i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S</a:t>
            </a:r>
            <a:r>
              <a:rPr lang="en-US" altLang="zh-CN" sz="32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[2], ┅ , </a:t>
            </a:r>
            <a:r>
              <a:rPr lang="en-US" altLang="zh-CN" sz="3200" i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S</a:t>
            </a:r>
            <a:r>
              <a:rPr lang="en-US" altLang="zh-CN" sz="32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[m], m </a:t>
            </a:r>
            <a:r>
              <a:rPr lang="en-US" altLang="zh-CN" sz="32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</a:t>
            </a:r>
            <a:r>
              <a:rPr lang="en-US" altLang="zh-CN" sz="32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0 . </a:t>
            </a:r>
            <a:r>
              <a:rPr lang="zh-CN" altLang="en-US" sz="32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则步骤 </a:t>
            </a:r>
            <a:r>
              <a:rPr lang="en-US" altLang="zh-CN" sz="32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NIO2</a:t>
            </a:r>
            <a:r>
              <a:rPr lang="zh-CN" altLang="en-US" sz="32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至 </a:t>
            </a:r>
            <a:r>
              <a:rPr lang="en-US" altLang="zh-CN" sz="32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NIO5 </a:t>
            </a:r>
            <a:r>
              <a:rPr lang="zh-CN" altLang="en-US" sz="32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将以中根序遍历</a:t>
            </a:r>
            <a:r>
              <a:rPr lang="en-US" altLang="zh-CN" sz="3200" i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T*</a:t>
            </a:r>
            <a:r>
              <a:rPr lang="zh-CN" altLang="en-US" sz="32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，并最后达到步骤</a:t>
            </a:r>
            <a:r>
              <a:rPr lang="en-US" altLang="zh-CN" sz="32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NIO3</a:t>
            </a:r>
            <a:r>
              <a:rPr lang="zh-CN" altLang="en-US" sz="32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，同时栈 </a:t>
            </a:r>
            <a:r>
              <a:rPr lang="en-US" altLang="zh-CN" sz="3200" i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S </a:t>
            </a:r>
            <a:r>
              <a:rPr lang="zh-CN" altLang="en-US" sz="32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也恢复到原来值 </a:t>
            </a:r>
            <a:r>
              <a:rPr lang="en-US" altLang="zh-CN" sz="3200" i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S</a:t>
            </a:r>
            <a:r>
              <a:rPr lang="en-US" altLang="zh-CN" sz="32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[1], </a:t>
            </a:r>
            <a:r>
              <a:rPr lang="en-US" altLang="zh-CN" sz="3200" i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S</a:t>
            </a:r>
            <a:r>
              <a:rPr lang="en-US" altLang="zh-CN" sz="32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[2], ┅ , </a:t>
            </a:r>
            <a:r>
              <a:rPr lang="en-US" altLang="zh-CN" sz="3200" i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S</a:t>
            </a:r>
            <a:r>
              <a:rPr lang="en-US" altLang="zh-CN" sz="32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[m] .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2356059" y="5050483"/>
            <a:ext cx="6264275" cy="614362"/>
          </a:xfrm>
          <a:prstGeom prst="rect">
            <a:avLst/>
          </a:prstGeom>
          <a:solidFill>
            <a:schemeClr val="bg1"/>
          </a:solidFill>
          <a:ln w="2857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作业：读书上之证明。</a:t>
            </a:r>
          </a:p>
        </p:txBody>
      </p:sp>
    </p:spTree>
    <p:extLst>
      <p:ext uri="{BB962C8B-B14F-4D97-AF65-F5344CB8AC3E}">
        <p14:creationId xmlns:p14="http://schemas.microsoft.com/office/powerpoint/2010/main" val="213915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3730908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非递归后根遍历算法</a:t>
            </a: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460858" y="1652158"/>
            <a:ext cx="8713788" cy="1118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3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非递归后根遍历算法需要一个辅助堆栈来记忆访问路径，算法中栈元素结构如下：</a:t>
            </a:r>
          </a:p>
        </p:txBody>
      </p:sp>
      <p:grpSp>
        <p:nvGrpSpPr>
          <p:cNvPr id="4" name="组合 1"/>
          <p:cNvGrpSpPr>
            <a:grpSpLocks/>
          </p:cNvGrpSpPr>
          <p:nvPr/>
        </p:nvGrpSpPr>
        <p:grpSpPr bwMode="auto">
          <a:xfrm>
            <a:off x="2757846" y="3388883"/>
            <a:ext cx="5829300" cy="560387"/>
            <a:chOff x="1547663" y="3060700"/>
            <a:chExt cx="5829449" cy="754063"/>
          </a:xfrm>
        </p:grpSpPr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1547663" y="3060700"/>
              <a:ext cx="5829449" cy="754063"/>
            </a:xfrm>
            <a:prstGeom prst="rect">
              <a:avLst/>
            </a:prstGeom>
            <a:noFill/>
            <a:ln w="38100">
              <a:solidFill>
                <a:srgbClr val="FF33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4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dirty="0">
                  <a:solidFill>
                    <a:srgbClr val="000099"/>
                  </a:solidFill>
                  <a:ea typeface="隶书" panose="02010509060101010101" pitchFamily="49" charset="-122"/>
                </a:rPr>
                <a:t>     </a:t>
              </a:r>
              <a:r>
                <a:rPr kumimoji="1" lang="zh-CN" altLang="en-US" b="0" dirty="0">
                  <a:solidFill>
                    <a:srgbClr val="000099"/>
                  </a:solidFill>
                  <a:ea typeface="隶书" panose="02010509060101010101" pitchFamily="49" charset="-122"/>
                </a:rPr>
                <a:t>结点</a:t>
              </a:r>
              <a:r>
                <a:rPr kumimoji="1" lang="zh-CN" altLang="en-US" dirty="0">
                  <a:solidFill>
                    <a:srgbClr val="000099"/>
                  </a:solidFill>
                  <a:ea typeface="隶书" panose="02010509060101010101" pitchFamily="49" charset="-122"/>
                </a:rPr>
                <a:t>             </a:t>
              </a:r>
              <a:r>
                <a:rPr kumimoji="1" lang="zh-CN" altLang="en-US" b="0" dirty="0">
                  <a:solidFill>
                    <a:srgbClr val="000099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退栈次数</a:t>
              </a:r>
              <a:r>
                <a:rPr kumimoji="1" lang="zh-CN" altLang="en-US" b="0" i="1" dirty="0">
                  <a:solidFill>
                    <a:srgbClr val="000099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 </a:t>
              </a:r>
              <a:r>
                <a:rPr kumimoji="1" lang="en-US" altLang="zh-CN" i="1" dirty="0" err="1">
                  <a:solidFill>
                    <a:srgbClr val="000099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i</a:t>
              </a:r>
              <a:endParaRPr kumimoji="1" lang="en-US" altLang="zh-CN" dirty="0">
                <a:solidFill>
                  <a:schemeClr val="tx1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4454258" y="3060700"/>
              <a:ext cx="0" cy="75406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356059" y="5050483"/>
            <a:ext cx="6264275" cy="614362"/>
          </a:xfrm>
          <a:prstGeom prst="rect">
            <a:avLst/>
          </a:prstGeom>
          <a:solidFill>
            <a:schemeClr val="bg1"/>
          </a:solidFill>
          <a:ln w="2857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作业：学习算法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NPO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（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t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）。</a:t>
            </a:r>
          </a:p>
        </p:txBody>
      </p:sp>
    </p:spTree>
    <p:extLst>
      <p:ext uri="{BB962C8B-B14F-4D97-AF65-F5344CB8AC3E}">
        <p14:creationId xmlns:p14="http://schemas.microsoft.com/office/powerpoint/2010/main" val="80583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7287834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先根序列和中根序列可唯一确定一棵二叉树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320955" y="921580"/>
            <a:ext cx="5148572" cy="1999171"/>
            <a:chOff x="1666081" y="3032956"/>
            <a:chExt cx="4703560" cy="2250034"/>
          </a:xfrm>
          <a:solidFill>
            <a:schemeClr val="bg1"/>
          </a:solidFill>
        </p:grpSpPr>
        <p:sp>
          <p:nvSpPr>
            <p:cNvPr id="5" name="椭圆 4"/>
            <p:cNvSpPr/>
            <p:nvPr/>
          </p:nvSpPr>
          <p:spPr bwMode="auto">
            <a:xfrm>
              <a:off x="3428642" y="3032956"/>
              <a:ext cx="393485" cy="372408"/>
            </a:xfrm>
            <a:prstGeom prst="ellipse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 eaLnBrk="1" hangingPunct="1">
                <a:lnSpc>
                  <a:spcPts val="3000"/>
                </a:lnSpc>
                <a:spcBef>
                  <a:spcPts val="0"/>
                </a:spcBef>
                <a:buClr>
                  <a:schemeClr val="bg2"/>
                </a:buClr>
                <a:buSzPct val="75000"/>
                <a:buFont typeface="Wingdings" pitchFamily="2" charset="2"/>
                <a:buNone/>
                <a:defRPr/>
              </a:pPr>
              <a:r>
                <a:rPr lang="en-US" altLang="zh-CN" sz="2400" b="1" dirty="0">
                  <a:solidFill>
                    <a:srgbClr val="0000CC"/>
                  </a:solidFill>
                  <a:ea typeface="楷体" panose="02010609060101010101" pitchFamily="49" charset="-122"/>
                </a:rPr>
                <a:t>A</a:t>
              </a:r>
              <a:endParaRPr lang="zh-CN" altLang="en-US" sz="2400" b="1" dirty="0">
                <a:solidFill>
                  <a:srgbClr val="0000CC"/>
                </a:solidFill>
                <a:ea typeface="楷体" panose="02010609060101010101" pitchFamily="49" charset="-122"/>
              </a:endParaRPr>
            </a:p>
          </p:txBody>
        </p:sp>
        <p:sp>
          <p:nvSpPr>
            <p:cNvPr id="6" name="椭圆 5"/>
            <p:cNvSpPr/>
            <p:nvPr/>
          </p:nvSpPr>
          <p:spPr bwMode="auto">
            <a:xfrm>
              <a:off x="1666081" y="3724570"/>
              <a:ext cx="393485" cy="372408"/>
            </a:xfrm>
            <a:prstGeom prst="ellipse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marL="342900" indent="-342900" algn="ctr" eaLnBrk="1" hangingPunct="1">
                <a:lnSpc>
                  <a:spcPts val="3000"/>
                </a:lnSpc>
                <a:spcBef>
                  <a:spcPts val="0"/>
                </a:spcBef>
                <a:buClr>
                  <a:schemeClr val="bg2"/>
                </a:buClr>
                <a:buSzPct val="75000"/>
                <a:buFont typeface="Wingdings" pitchFamily="2" charset="2"/>
                <a:buNone/>
                <a:defRPr/>
              </a:pPr>
              <a:r>
                <a:rPr lang="en-US" altLang="zh-CN" sz="2400" b="1" dirty="0">
                  <a:solidFill>
                    <a:srgbClr val="0000CC"/>
                  </a:solidFill>
                  <a:ea typeface="楷体" panose="02010609060101010101" pitchFamily="49" charset="-122"/>
                </a:rPr>
                <a:t>B</a:t>
              </a:r>
              <a:endParaRPr lang="zh-CN" altLang="en-US" sz="2400" b="1" dirty="0">
                <a:solidFill>
                  <a:srgbClr val="0000CC"/>
                </a:solidFill>
                <a:ea typeface="楷体" panose="02010609060101010101" pitchFamily="49" charset="-122"/>
              </a:endParaRPr>
            </a:p>
          </p:txBody>
        </p:sp>
        <p:sp>
          <p:nvSpPr>
            <p:cNvPr id="7" name="椭圆 6"/>
            <p:cNvSpPr/>
            <p:nvPr/>
          </p:nvSpPr>
          <p:spPr bwMode="auto">
            <a:xfrm>
              <a:off x="5170096" y="3716244"/>
              <a:ext cx="393485" cy="372408"/>
            </a:xfrm>
            <a:prstGeom prst="ellipse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marL="342900" indent="-342900" algn="ctr" eaLnBrk="1" hangingPunct="1">
                <a:lnSpc>
                  <a:spcPts val="3000"/>
                </a:lnSpc>
                <a:spcBef>
                  <a:spcPts val="0"/>
                </a:spcBef>
                <a:buClr>
                  <a:schemeClr val="bg2"/>
                </a:buClr>
                <a:buSzPct val="75000"/>
                <a:buFont typeface="Wingdings" pitchFamily="2" charset="2"/>
                <a:buNone/>
                <a:defRPr/>
              </a:pPr>
              <a:r>
                <a:rPr lang="en-US" altLang="zh-CN" sz="2400" b="1" dirty="0">
                  <a:solidFill>
                    <a:srgbClr val="0000CC"/>
                  </a:solidFill>
                  <a:ea typeface="楷体" panose="02010609060101010101" pitchFamily="49" charset="-122"/>
                </a:rPr>
                <a:t>D</a:t>
              </a:r>
              <a:endParaRPr lang="zh-CN" altLang="en-US" sz="2400" b="1" dirty="0">
                <a:solidFill>
                  <a:srgbClr val="0000CC"/>
                </a:solidFill>
                <a:ea typeface="楷体" panose="02010609060101010101" pitchFamily="49" charset="-122"/>
              </a:endParaRPr>
            </a:p>
          </p:txBody>
        </p:sp>
        <p:cxnSp>
          <p:nvCxnSpPr>
            <p:cNvPr id="8" name="直接连接符 7"/>
            <p:cNvCxnSpPr>
              <a:stCxn id="5" idx="2"/>
              <a:endCxn id="6" idx="7"/>
            </p:cNvCxnSpPr>
            <p:nvPr/>
          </p:nvCxnSpPr>
          <p:spPr bwMode="auto">
            <a:xfrm flipH="1">
              <a:off x="2001942" y="3219160"/>
              <a:ext cx="1426700" cy="55994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直接连接符 8"/>
            <p:cNvCxnSpPr>
              <a:stCxn id="5" idx="6"/>
              <a:endCxn id="7" idx="1"/>
            </p:cNvCxnSpPr>
            <p:nvPr/>
          </p:nvCxnSpPr>
          <p:spPr bwMode="auto">
            <a:xfrm>
              <a:off x="3822128" y="3219160"/>
              <a:ext cx="1405593" cy="551622"/>
            </a:xfrm>
            <a:prstGeom prst="lin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直接连接符 9"/>
            <p:cNvCxnSpPr>
              <a:stCxn id="5" idx="6"/>
              <a:endCxn id="7" idx="1"/>
            </p:cNvCxnSpPr>
            <p:nvPr/>
          </p:nvCxnSpPr>
          <p:spPr bwMode="auto">
            <a:xfrm>
              <a:off x="3822128" y="3219160"/>
              <a:ext cx="1405593" cy="551622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直接连接符 10"/>
            <p:cNvCxnSpPr>
              <a:stCxn id="6" idx="5"/>
            </p:cNvCxnSpPr>
            <p:nvPr/>
          </p:nvCxnSpPr>
          <p:spPr bwMode="auto">
            <a:xfrm>
              <a:off x="2001942" y="4042440"/>
              <a:ext cx="396310" cy="328397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直接连接符 11"/>
            <p:cNvCxnSpPr/>
            <p:nvPr/>
          </p:nvCxnSpPr>
          <p:spPr bwMode="auto">
            <a:xfrm flipH="1">
              <a:off x="2001942" y="4634169"/>
              <a:ext cx="396310" cy="321986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直接连接符 12"/>
            <p:cNvCxnSpPr>
              <a:stCxn id="7" idx="3"/>
            </p:cNvCxnSpPr>
            <p:nvPr/>
          </p:nvCxnSpPr>
          <p:spPr bwMode="auto">
            <a:xfrm flipH="1">
              <a:off x="4662774" y="4034114"/>
              <a:ext cx="564946" cy="330099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直接连接符 13"/>
            <p:cNvCxnSpPr>
              <a:stCxn id="7" idx="5"/>
            </p:cNvCxnSpPr>
            <p:nvPr/>
          </p:nvCxnSpPr>
          <p:spPr bwMode="auto">
            <a:xfrm>
              <a:off x="5505957" y="4034114"/>
              <a:ext cx="564946" cy="329886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直接连接符 14"/>
            <p:cNvCxnSpPr/>
            <p:nvPr/>
          </p:nvCxnSpPr>
          <p:spPr bwMode="auto">
            <a:xfrm flipH="1">
              <a:off x="4044440" y="4627546"/>
              <a:ext cx="340097" cy="328609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" name="椭圆 15"/>
            <p:cNvSpPr/>
            <p:nvPr/>
          </p:nvSpPr>
          <p:spPr bwMode="auto">
            <a:xfrm>
              <a:off x="2321807" y="4309463"/>
              <a:ext cx="393485" cy="372408"/>
            </a:xfrm>
            <a:prstGeom prst="ellipse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marL="342900" indent="-342900" algn="ctr" eaLnBrk="1" hangingPunct="1">
                <a:lnSpc>
                  <a:spcPts val="3000"/>
                </a:lnSpc>
                <a:spcBef>
                  <a:spcPts val="0"/>
                </a:spcBef>
                <a:buClr>
                  <a:schemeClr val="bg2"/>
                </a:buClr>
                <a:buSzPct val="75000"/>
                <a:buFont typeface="Wingdings" pitchFamily="2" charset="2"/>
                <a:buNone/>
                <a:defRPr/>
              </a:pPr>
              <a:r>
                <a:rPr lang="en-US" altLang="zh-CN" sz="2400" b="1" dirty="0">
                  <a:solidFill>
                    <a:srgbClr val="0000CC"/>
                  </a:solidFill>
                  <a:ea typeface="楷体" panose="02010609060101010101" pitchFamily="49" charset="-122"/>
                </a:rPr>
                <a:t>C</a:t>
              </a:r>
              <a:endParaRPr lang="zh-CN" altLang="en-US" sz="2400" b="1" dirty="0">
                <a:solidFill>
                  <a:srgbClr val="0000CC"/>
                </a:solidFill>
                <a:ea typeface="楷体" panose="02010609060101010101" pitchFamily="49" charset="-122"/>
              </a:endParaRPr>
            </a:p>
          </p:txBody>
        </p:sp>
        <p:sp>
          <p:nvSpPr>
            <p:cNvPr id="17" name="椭圆 16"/>
            <p:cNvSpPr/>
            <p:nvPr/>
          </p:nvSpPr>
          <p:spPr bwMode="auto">
            <a:xfrm>
              <a:off x="4328181" y="4293882"/>
              <a:ext cx="393485" cy="372408"/>
            </a:xfrm>
            <a:prstGeom prst="ellipse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marL="342900" indent="-342900" algn="ctr" eaLnBrk="1" hangingPunct="1">
                <a:lnSpc>
                  <a:spcPts val="3000"/>
                </a:lnSpc>
                <a:spcBef>
                  <a:spcPts val="0"/>
                </a:spcBef>
                <a:buClr>
                  <a:schemeClr val="bg2"/>
                </a:buClr>
                <a:buSzPct val="75000"/>
                <a:buFont typeface="Wingdings" pitchFamily="2" charset="2"/>
                <a:buNone/>
                <a:defRPr/>
              </a:pPr>
              <a:r>
                <a:rPr lang="en-US" altLang="zh-CN" sz="2400" b="1" dirty="0">
                  <a:solidFill>
                    <a:srgbClr val="0000CC"/>
                  </a:solidFill>
                  <a:ea typeface="楷体" panose="02010609060101010101" pitchFamily="49" charset="-122"/>
                </a:rPr>
                <a:t>E</a:t>
              </a:r>
              <a:endParaRPr lang="zh-CN" altLang="en-US" sz="2400" b="1" dirty="0">
                <a:solidFill>
                  <a:srgbClr val="0000CC"/>
                </a:solidFill>
                <a:ea typeface="楷体" panose="02010609060101010101" pitchFamily="49" charset="-122"/>
              </a:endParaRPr>
            </a:p>
          </p:txBody>
        </p:sp>
        <p:sp>
          <p:nvSpPr>
            <p:cNvPr id="18" name="椭圆 17"/>
            <p:cNvSpPr/>
            <p:nvPr/>
          </p:nvSpPr>
          <p:spPr bwMode="auto">
            <a:xfrm>
              <a:off x="5976156" y="4293882"/>
              <a:ext cx="393485" cy="372408"/>
            </a:xfrm>
            <a:prstGeom prst="ellipse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marL="342900" indent="-342900" algn="ctr" eaLnBrk="1" hangingPunct="1">
                <a:lnSpc>
                  <a:spcPts val="3000"/>
                </a:lnSpc>
                <a:spcBef>
                  <a:spcPts val="0"/>
                </a:spcBef>
                <a:buClr>
                  <a:schemeClr val="bg2"/>
                </a:buClr>
                <a:buSzPct val="75000"/>
                <a:buFont typeface="Wingdings" pitchFamily="2" charset="2"/>
                <a:buNone/>
                <a:defRPr/>
              </a:pPr>
              <a:r>
                <a:rPr lang="en-US" altLang="zh-CN" sz="2400" b="1" dirty="0">
                  <a:solidFill>
                    <a:srgbClr val="0000CC"/>
                  </a:solidFill>
                  <a:ea typeface="楷体" panose="02010609060101010101" pitchFamily="49" charset="-122"/>
                </a:rPr>
                <a:t>F</a:t>
              </a:r>
              <a:endParaRPr lang="zh-CN" altLang="en-US" sz="2400" b="1" dirty="0">
                <a:solidFill>
                  <a:srgbClr val="0000CC"/>
                </a:solidFill>
                <a:ea typeface="楷体" panose="02010609060101010101" pitchFamily="49" charset="-122"/>
              </a:endParaRPr>
            </a:p>
          </p:txBody>
        </p:sp>
        <p:sp>
          <p:nvSpPr>
            <p:cNvPr id="19" name="椭圆 18"/>
            <p:cNvSpPr/>
            <p:nvPr/>
          </p:nvSpPr>
          <p:spPr bwMode="auto">
            <a:xfrm>
              <a:off x="1666081" y="4910582"/>
              <a:ext cx="393485" cy="372408"/>
            </a:xfrm>
            <a:prstGeom prst="ellipse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marL="342900" indent="-342900" algn="ctr" eaLnBrk="1" hangingPunct="1">
                <a:lnSpc>
                  <a:spcPts val="3000"/>
                </a:lnSpc>
                <a:spcBef>
                  <a:spcPts val="0"/>
                </a:spcBef>
                <a:buClr>
                  <a:schemeClr val="bg2"/>
                </a:buClr>
                <a:buSzPct val="75000"/>
                <a:buFont typeface="Wingdings" pitchFamily="2" charset="2"/>
                <a:buNone/>
                <a:defRPr/>
              </a:pPr>
              <a:r>
                <a:rPr lang="en-US" altLang="zh-CN" sz="2400" b="1" dirty="0">
                  <a:solidFill>
                    <a:srgbClr val="0000CC"/>
                  </a:solidFill>
                  <a:ea typeface="楷体" panose="02010609060101010101" pitchFamily="49" charset="-122"/>
                </a:rPr>
                <a:t>K</a:t>
              </a:r>
              <a:endParaRPr lang="zh-CN" altLang="en-US" sz="2400" b="1" dirty="0">
                <a:solidFill>
                  <a:srgbClr val="0000CC"/>
                </a:solidFill>
                <a:ea typeface="楷体" panose="02010609060101010101" pitchFamily="49" charset="-122"/>
              </a:endParaRPr>
            </a:p>
          </p:txBody>
        </p:sp>
        <p:sp>
          <p:nvSpPr>
            <p:cNvPr id="20" name="椭圆 19"/>
            <p:cNvSpPr/>
            <p:nvPr/>
          </p:nvSpPr>
          <p:spPr bwMode="auto">
            <a:xfrm>
              <a:off x="3743908" y="4910331"/>
              <a:ext cx="393485" cy="372408"/>
            </a:xfrm>
            <a:prstGeom prst="ellipse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marL="342900" indent="-342900" algn="ctr" eaLnBrk="1" hangingPunct="1">
                <a:lnSpc>
                  <a:spcPts val="3000"/>
                </a:lnSpc>
                <a:spcBef>
                  <a:spcPts val="0"/>
                </a:spcBef>
                <a:buClr>
                  <a:schemeClr val="bg2"/>
                </a:buClr>
                <a:buSzPct val="75000"/>
                <a:buFont typeface="Wingdings" pitchFamily="2" charset="2"/>
                <a:buNone/>
                <a:defRPr/>
              </a:pPr>
              <a:r>
                <a:rPr lang="en-US" altLang="zh-CN" sz="2400" b="1" dirty="0">
                  <a:solidFill>
                    <a:srgbClr val="0000CC"/>
                  </a:solidFill>
                  <a:ea typeface="楷体" panose="02010609060101010101" pitchFamily="49" charset="-122"/>
                </a:rPr>
                <a:t>H</a:t>
              </a:r>
              <a:endParaRPr lang="zh-CN" altLang="en-US" sz="2400" b="1" dirty="0">
                <a:solidFill>
                  <a:srgbClr val="0000CC"/>
                </a:solidFill>
                <a:ea typeface="楷体" panose="02010609060101010101" pitchFamily="49" charset="-122"/>
              </a:endParaRPr>
            </a:p>
          </p:txBody>
        </p:sp>
      </p:grpSp>
      <p:sp>
        <p:nvSpPr>
          <p:cNvPr id="21" name="TextBox 18"/>
          <p:cNvSpPr txBox="1"/>
          <p:nvPr/>
        </p:nvSpPr>
        <p:spPr>
          <a:xfrm>
            <a:off x="1097899" y="3040063"/>
            <a:ext cx="8694738" cy="3197225"/>
          </a:xfrm>
          <a:prstGeom prst="rect">
            <a:avLst/>
          </a:prstGeom>
          <a:noFill/>
        </p:spPr>
        <p:txBody>
          <a:bodyPr rIns="0">
            <a:spAutoFit/>
          </a:bodyPr>
          <a:lstStyle/>
          <a:p>
            <a:pPr eaLnBrk="1" hangingPunct="1">
              <a:lnSpc>
                <a:spcPts val="3000"/>
              </a:lnSpc>
              <a:spcBef>
                <a:spcPts val="0"/>
              </a:spcBef>
              <a:buClr>
                <a:schemeClr val="bg2"/>
              </a:buClr>
              <a:buSzPct val="75000"/>
              <a:buFont typeface="Wingdings" pitchFamily="2" charset="2"/>
              <a:buNone/>
              <a:defRPr/>
            </a:pPr>
            <a:r>
              <a:rPr lang="en-US" altLang="zh-CN" sz="25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[</a:t>
            </a:r>
            <a:r>
              <a:rPr lang="zh-CN" altLang="en-US" sz="25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例</a:t>
            </a:r>
            <a:r>
              <a:rPr lang="en-US" altLang="zh-CN" sz="25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] </a:t>
            </a:r>
            <a:r>
              <a:rPr lang="zh-CN" altLang="en-US" sz="2500" b="1" dirty="0">
                <a:solidFill>
                  <a:schemeClr val="tx2"/>
                </a:solidFill>
                <a:ea typeface="楷体" panose="02010609060101010101" pitchFamily="49" charset="-122"/>
              </a:rPr>
              <a:t>上图二叉树 </a:t>
            </a:r>
            <a:r>
              <a:rPr lang="en-US" altLang="zh-CN" sz="2500" b="1" dirty="0">
                <a:solidFill>
                  <a:schemeClr val="tx2"/>
                </a:solidFill>
                <a:ea typeface="楷体" panose="02010609060101010101" pitchFamily="49" charset="-122"/>
              </a:rPr>
              <a:t>T </a:t>
            </a:r>
            <a:r>
              <a:rPr lang="zh-CN" altLang="en-US" sz="2500" b="1" dirty="0">
                <a:solidFill>
                  <a:schemeClr val="tx2"/>
                </a:solidFill>
                <a:ea typeface="楷体" panose="02010609060101010101" pitchFamily="49" charset="-122"/>
              </a:rPr>
              <a:t>的先序、中序遍历结果</a:t>
            </a:r>
            <a:r>
              <a:rPr lang="en-US" altLang="zh-CN" sz="2500" b="1" dirty="0">
                <a:solidFill>
                  <a:schemeClr val="tx2"/>
                </a:solidFill>
                <a:ea typeface="楷体" panose="02010609060101010101" pitchFamily="49" charset="-122"/>
              </a:rPr>
              <a:t>:</a:t>
            </a:r>
          </a:p>
          <a:p>
            <a:pPr eaLnBrk="1" hangingPunct="1">
              <a:lnSpc>
                <a:spcPts val="3000"/>
              </a:lnSpc>
              <a:spcBef>
                <a:spcPts val="1200"/>
              </a:spcBef>
              <a:buClr>
                <a:schemeClr val="bg2"/>
              </a:buClr>
              <a:buSzPct val="75000"/>
              <a:buFont typeface="Wingdings" pitchFamily="2" charset="2"/>
              <a:buNone/>
              <a:defRPr/>
            </a:pPr>
            <a:r>
              <a:rPr lang="zh-CN" altLang="en-US" sz="2900" b="1" dirty="0">
                <a:solidFill>
                  <a:schemeClr val="tx2"/>
                </a:solidFill>
                <a:ea typeface="楷体" panose="02010609060101010101" pitchFamily="49" charset="-122"/>
              </a:rPr>
              <a:t>① 先根序列    </a:t>
            </a:r>
            <a:r>
              <a:rPr lang="en-US" altLang="zh-CN" sz="2900" b="1" dirty="0">
                <a:solidFill>
                  <a:srgbClr val="FF0000"/>
                </a:solidFill>
                <a:ea typeface="楷体" panose="02010609060101010101" pitchFamily="49" charset="-122"/>
              </a:rPr>
              <a:t>A</a:t>
            </a:r>
            <a:r>
              <a:rPr lang="en-US" altLang="zh-CN" sz="2900" b="1" baseline="30000" dirty="0">
                <a:solidFill>
                  <a:srgbClr val="FF0000"/>
                </a:solidFill>
                <a:ea typeface="楷体" panose="02010609060101010101" pitchFamily="49" charset="-122"/>
              </a:rPr>
              <a:t>00</a:t>
            </a:r>
            <a:r>
              <a:rPr lang="en-US" altLang="zh-CN" sz="2900" b="1" dirty="0">
                <a:solidFill>
                  <a:schemeClr val="tx2"/>
                </a:solidFill>
                <a:ea typeface="楷体" panose="02010609060101010101" pitchFamily="49" charset="-122"/>
              </a:rPr>
              <a:t> </a:t>
            </a:r>
            <a:r>
              <a:rPr lang="en-US" altLang="zh-CN" sz="2900" b="1" dirty="0">
                <a:solidFill>
                  <a:srgbClr val="0000FF"/>
                </a:solidFill>
                <a:ea typeface="楷体" panose="02010609060101010101" pitchFamily="49" charset="-122"/>
              </a:rPr>
              <a:t>B</a:t>
            </a:r>
            <a:r>
              <a:rPr lang="en-US" altLang="zh-CN" sz="2900" b="1" baseline="30000" dirty="0">
                <a:solidFill>
                  <a:srgbClr val="0000FF"/>
                </a:solidFill>
                <a:ea typeface="楷体" panose="02010609060101010101" pitchFamily="49" charset="-122"/>
              </a:rPr>
              <a:t>AL</a:t>
            </a:r>
            <a:r>
              <a:rPr lang="en-US" altLang="zh-CN" sz="2900" b="1" dirty="0">
                <a:solidFill>
                  <a:schemeClr val="tx2"/>
                </a:solidFill>
                <a:ea typeface="楷体" panose="02010609060101010101" pitchFamily="49" charset="-122"/>
              </a:rPr>
              <a:t> </a:t>
            </a:r>
            <a:r>
              <a:rPr lang="en-US" altLang="zh-CN" sz="2900" b="1" dirty="0">
                <a:solidFill>
                  <a:srgbClr val="993300"/>
                </a:solidFill>
                <a:ea typeface="楷体" panose="02010609060101010101" pitchFamily="49" charset="-122"/>
              </a:rPr>
              <a:t>C</a:t>
            </a:r>
            <a:r>
              <a:rPr lang="en-US" altLang="zh-CN" sz="2900" b="1" baseline="30000" dirty="0">
                <a:solidFill>
                  <a:srgbClr val="993300"/>
                </a:solidFill>
                <a:ea typeface="楷体" panose="02010609060101010101" pitchFamily="49" charset="-122"/>
              </a:rPr>
              <a:t>BR</a:t>
            </a:r>
            <a:r>
              <a:rPr lang="en-US" altLang="zh-CN" sz="2900" b="1" dirty="0">
                <a:solidFill>
                  <a:schemeClr val="tx2"/>
                </a:solidFill>
                <a:ea typeface="楷体" panose="02010609060101010101" pitchFamily="49" charset="-122"/>
              </a:rPr>
              <a:t> K</a:t>
            </a:r>
            <a:r>
              <a:rPr lang="en-US" altLang="zh-CN" sz="2900" b="1" baseline="30000" dirty="0">
                <a:solidFill>
                  <a:schemeClr val="tx2"/>
                </a:solidFill>
                <a:ea typeface="楷体" panose="02010609060101010101" pitchFamily="49" charset="-122"/>
              </a:rPr>
              <a:t>CL</a:t>
            </a:r>
            <a:r>
              <a:rPr lang="en-US" altLang="zh-CN" sz="2900" b="1" dirty="0">
                <a:solidFill>
                  <a:schemeClr val="tx2"/>
                </a:solidFill>
                <a:ea typeface="楷体" panose="02010609060101010101" pitchFamily="49" charset="-122"/>
              </a:rPr>
              <a:t> </a:t>
            </a:r>
            <a:r>
              <a:rPr lang="en-US" altLang="zh-CN" sz="2900" b="1" dirty="0">
                <a:solidFill>
                  <a:srgbClr val="0000FF"/>
                </a:solidFill>
                <a:ea typeface="楷体" panose="02010609060101010101" pitchFamily="49" charset="-122"/>
              </a:rPr>
              <a:t>D</a:t>
            </a:r>
            <a:r>
              <a:rPr lang="en-US" altLang="zh-CN" sz="2900" b="1" baseline="30000" dirty="0">
                <a:solidFill>
                  <a:srgbClr val="0000FF"/>
                </a:solidFill>
                <a:ea typeface="楷体" panose="02010609060101010101" pitchFamily="49" charset="-122"/>
              </a:rPr>
              <a:t>AR</a:t>
            </a:r>
            <a:r>
              <a:rPr lang="en-US" altLang="zh-CN" sz="2900" b="1" dirty="0">
                <a:solidFill>
                  <a:schemeClr val="tx2"/>
                </a:solidFill>
                <a:ea typeface="楷体" panose="02010609060101010101" pitchFamily="49" charset="-122"/>
              </a:rPr>
              <a:t> </a:t>
            </a:r>
            <a:r>
              <a:rPr lang="en-US" altLang="zh-CN" sz="2900" b="1" dirty="0">
                <a:solidFill>
                  <a:srgbClr val="006600"/>
                </a:solidFill>
                <a:ea typeface="楷体" panose="02010609060101010101" pitchFamily="49" charset="-122"/>
              </a:rPr>
              <a:t>E</a:t>
            </a:r>
            <a:r>
              <a:rPr lang="en-US" altLang="zh-CN" sz="2900" b="1" baseline="30000" dirty="0">
                <a:solidFill>
                  <a:srgbClr val="006600"/>
                </a:solidFill>
                <a:ea typeface="楷体" panose="02010609060101010101" pitchFamily="49" charset="-122"/>
              </a:rPr>
              <a:t>DL</a:t>
            </a:r>
            <a:r>
              <a:rPr lang="en-US" altLang="zh-CN" sz="2900" b="1" dirty="0">
                <a:solidFill>
                  <a:schemeClr val="tx2"/>
                </a:solidFill>
                <a:ea typeface="楷体" panose="02010609060101010101" pitchFamily="49" charset="-122"/>
              </a:rPr>
              <a:t> </a:t>
            </a:r>
            <a:r>
              <a:rPr lang="en-US" altLang="zh-CN" sz="2900" b="1" dirty="0">
                <a:solidFill>
                  <a:srgbClr val="FF9900"/>
                </a:solidFill>
                <a:ea typeface="楷体" panose="02010609060101010101" pitchFamily="49" charset="-122"/>
              </a:rPr>
              <a:t>H</a:t>
            </a:r>
            <a:r>
              <a:rPr lang="en-US" altLang="zh-CN" sz="2900" b="1" baseline="30000" dirty="0">
                <a:solidFill>
                  <a:srgbClr val="FF9900"/>
                </a:solidFill>
                <a:ea typeface="楷体" panose="02010609060101010101" pitchFamily="49" charset="-122"/>
              </a:rPr>
              <a:t>EL</a:t>
            </a:r>
            <a:r>
              <a:rPr lang="en-US" altLang="zh-CN" sz="2900" b="1" dirty="0">
                <a:solidFill>
                  <a:schemeClr val="tx2"/>
                </a:solidFill>
                <a:ea typeface="楷体" panose="02010609060101010101" pitchFamily="49" charset="-122"/>
              </a:rPr>
              <a:t> </a:t>
            </a:r>
            <a:r>
              <a:rPr lang="en-US" altLang="zh-CN" sz="2900" b="1" dirty="0">
                <a:solidFill>
                  <a:srgbClr val="FF33CC"/>
                </a:solidFill>
                <a:ea typeface="楷体" panose="02010609060101010101" pitchFamily="49" charset="-122"/>
              </a:rPr>
              <a:t>F</a:t>
            </a:r>
            <a:r>
              <a:rPr lang="en-US" altLang="zh-CN" sz="2900" b="1" baseline="30000" dirty="0">
                <a:solidFill>
                  <a:srgbClr val="FF33CC"/>
                </a:solidFill>
                <a:ea typeface="楷体" panose="02010609060101010101" pitchFamily="49" charset="-122"/>
              </a:rPr>
              <a:t>DR</a:t>
            </a:r>
            <a:endParaRPr lang="en-US" altLang="zh-CN" sz="2900" b="1" dirty="0">
              <a:solidFill>
                <a:schemeClr val="tx2"/>
              </a:solidFill>
              <a:ea typeface="楷体" panose="02010609060101010101" pitchFamily="49" charset="-122"/>
            </a:endParaRPr>
          </a:p>
          <a:p>
            <a:pPr eaLnBrk="1" hangingPunct="1">
              <a:lnSpc>
                <a:spcPts val="3000"/>
              </a:lnSpc>
              <a:spcBef>
                <a:spcPts val="0"/>
              </a:spcBef>
              <a:buClr>
                <a:schemeClr val="bg2"/>
              </a:buClr>
              <a:buSzPct val="75000"/>
              <a:buFont typeface="Wingdings" pitchFamily="2" charset="2"/>
              <a:buNone/>
              <a:defRPr/>
            </a:pPr>
            <a:r>
              <a:rPr lang="zh-CN" altLang="en-US" sz="2900" b="1" dirty="0">
                <a:solidFill>
                  <a:schemeClr val="tx2"/>
                </a:solidFill>
                <a:ea typeface="楷体" panose="02010609060101010101" pitchFamily="49" charset="-122"/>
              </a:rPr>
              <a:t>② 中根序列　</a:t>
            </a:r>
            <a:r>
              <a:rPr lang="en-US" altLang="zh-CN" sz="2900" b="1" dirty="0">
                <a:solidFill>
                  <a:srgbClr val="0000FF"/>
                </a:solidFill>
                <a:ea typeface="楷体" panose="02010609060101010101" pitchFamily="49" charset="-122"/>
              </a:rPr>
              <a:t>B</a:t>
            </a:r>
            <a:r>
              <a:rPr lang="en-US" altLang="zh-CN" sz="2900" b="1" baseline="30000" dirty="0">
                <a:solidFill>
                  <a:srgbClr val="0000FF"/>
                </a:solidFill>
                <a:ea typeface="楷体" panose="02010609060101010101" pitchFamily="49" charset="-122"/>
              </a:rPr>
              <a:t>AL</a:t>
            </a:r>
            <a:r>
              <a:rPr lang="en-US" altLang="zh-CN" sz="2900" b="1" dirty="0">
                <a:solidFill>
                  <a:schemeClr val="tx2"/>
                </a:solidFill>
                <a:ea typeface="楷体" panose="02010609060101010101" pitchFamily="49" charset="-122"/>
              </a:rPr>
              <a:t> K</a:t>
            </a:r>
            <a:r>
              <a:rPr lang="en-US" altLang="zh-CN" sz="2900" b="1" baseline="30000" dirty="0">
                <a:solidFill>
                  <a:schemeClr val="tx2"/>
                </a:solidFill>
                <a:ea typeface="楷体" panose="02010609060101010101" pitchFamily="49" charset="-122"/>
              </a:rPr>
              <a:t>CL</a:t>
            </a:r>
            <a:r>
              <a:rPr lang="en-US" altLang="zh-CN" sz="2900" b="1" dirty="0">
                <a:solidFill>
                  <a:schemeClr val="tx2"/>
                </a:solidFill>
                <a:ea typeface="楷体" panose="02010609060101010101" pitchFamily="49" charset="-122"/>
              </a:rPr>
              <a:t> </a:t>
            </a:r>
            <a:r>
              <a:rPr lang="en-US" altLang="zh-CN" sz="2900" b="1" dirty="0">
                <a:solidFill>
                  <a:srgbClr val="993300"/>
                </a:solidFill>
                <a:ea typeface="楷体" panose="02010609060101010101" pitchFamily="49" charset="-122"/>
              </a:rPr>
              <a:t>C</a:t>
            </a:r>
            <a:r>
              <a:rPr lang="en-US" altLang="zh-CN" sz="2900" b="1" baseline="30000" dirty="0">
                <a:solidFill>
                  <a:srgbClr val="993300"/>
                </a:solidFill>
                <a:ea typeface="楷体" panose="02010609060101010101" pitchFamily="49" charset="-122"/>
              </a:rPr>
              <a:t>BR</a:t>
            </a:r>
            <a:r>
              <a:rPr lang="en-US" altLang="zh-CN" sz="2900" b="1" dirty="0">
                <a:solidFill>
                  <a:srgbClr val="339933"/>
                </a:solidFill>
                <a:ea typeface="楷体" panose="02010609060101010101" pitchFamily="49" charset="-122"/>
              </a:rPr>
              <a:t> </a:t>
            </a:r>
            <a:r>
              <a:rPr lang="en-US" altLang="zh-CN" sz="2900" b="1" dirty="0">
                <a:solidFill>
                  <a:srgbClr val="FF0000"/>
                </a:solidFill>
                <a:ea typeface="楷体" panose="02010609060101010101" pitchFamily="49" charset="-122"/>
              </a:rPr>
              <a:t>A</a:t>
            </a:r>
            <a:r>
              <a:rPr lang="en-US" altLang="zh-CN" sz="2900" b="1" baseline="30000" dirty="0">
                <a:solidFill>
                  <a:srgbClr val="FF0000"/>
                </a:solidFill>
                <a:ea typeface="楷体" panose="02010609060101010101" pitchFamily="49" charset="-122"/>
              </a:rPr>
              <a:t>00</a:t>
            </a:r>
            <a:r>
              <a:rPr lang="en-US" altLang="zh-CN" sz="2900" b="1" dirty="0">
                <a:solidFill>
                  <a:schemeClr val="tx2"/>
                </a:solidFill>
                <a:ea typeface="楷体" panose="02010609060101010101" pitchFamily="49" charset="-122"/>
              </a:rPr>
              <a:t> </a:t>
            </a:r>
            <a:r>
              <a:rPr lang="en-US" altLang="zh-CN" sz="2900" b="1" dirty="0">
                <a:solidFill>
                  <a:srgbClr val="FF9900"/>
                </a:solidFill>
                <a:ea typeface="楷体" panose="02010609060101010101" pitchFamily="49" charset="-122"/>
              </a:rPr>
              <a:t>H</a:t>
            </a:r>
            <a:r>
              <a:rPr lang="en-US" altLang="zh-CN" sz="2900" b="1" baseline="30000" dirty="0">
                <a:solidFill>
                  <a:srgbClr val="FF9900"/>
                </a:solidFill>
                <a:ea typeface="楷体" panose="02010609060101010101" pitchFamily="49" charset="-122"/>
              </a:rPr>
              <a:t>EL</a:t>
            </a:r>
            <a:r>
              <a:rPr lang="en-US" altLang="zh-CN" sz="2900" b="1" dirty="0">
                <a:solidFill>
                  <a:schemeClr val="tx2"/>
                </a:solidFill>
                <a:ea typeface="楷体" panose="02010609060101010101" pitchFamily="49" charset="-122"/>
              </a:rPr>
              <a:t> </a:t>
            </a:r>
            <a:r>
              <a:rPr lang="en-US" altLang="zh-CN" sz="2900" b="1" dirty="0">
                <a:solidFill>
                  <a:srgbClr val="006600"/>
                </a:solidFill>
                <a:ea typeface="楷体" panose="02010609060101010101" pitchFamily="49" charset="-122"/>
              </a:rPr>
              <a:t>E</a:t>
            </a:r>
            <a:r>
              <a:rPr lang="en-US" altLang="zh-CN" sz="2900" b="1" baseline="30000" dirty="0">
                <a:solidFill>
                  <a:srgbClr val="006600"/>
                </a:solidFill>
                <a:ea typeface="楷体" panose="02010609060101010101" pitchFamily="49" charset="-122"/>
              </a:rPr>
              <a:t>DL</a:t>
            </a:r>
            <a:r>
              <a:rPr lang="en-US" altLang="zh-CN" sz="2900" b="1" dirty="0">
                <a:solidFill>
                  <a:schemeClr val="tx2"/>
                </a:solidFill>
                <a:ea typeface="楷体" panose="02010609060101010101" pitchFamily="49" charset="-122"/>
              </a:rPr>
              <a:t> </a:t>
            </a:r>
            <a:r>
              <a:rPr lang="en-US" altLang="zh-CN" sz="2900" b="1" dirty="0">
                <a:solidFill>
                  <a:srgbClr val="0000FF"/>
                </a:solidFill>
                <a:ea typeface="楷体" panose="02010609060101010101" pitchFamily="49" charset="-122"/>
              </a:rPr>
              <a:t>D</a:t>
            </a:r>
            <a:r>
              <a:rPr lang="en-US" altLang="zh-CN" sz="2900" b="1" baseline="30000" dirty="0">
                <a:solidFill>
                  <a:srgbClr val="0000FF"/>
                </a:solidFill>
                <a:ea typeface="楷体" panose="02010609060101010101" pitchFamily="49" charset="-122"/>
              </a:rPr>
              <a:t>AR</a:t>
            </a:r>
            <a:r>
              <a:rPr lang="en-US" altLang="zh-CN" sz="2900" b="1" dirty="0">
                <a:solidFill>
                  <a:schemeClr val="tx2"/>
                </a:solidFill>
                <a:ea typeface="楷体" panose="02010609060101010101" pitchFamily="49" charset="-122"/>
              </a:rPr>
              <a:t> </a:t>
            </a:r>
            <a:r>
              <a:rPr lang="en-US" altLang="zh-CN" sz="2900" b="1" dirty="0">
                <a:solidFill>
                  <a:srgbClr val="FF33CC"/>
                </a:solidFill>
                <a:ea typeface="楷体" panose="02010609060101010101" pitchFamily="49" charset="-122"/>
              </a:rPr>
              <a:t>F</a:t>
            </a:r>
            <a:r>
              <a:rPr lang="en-US" altLang="zh-CN" sz="2900" b="1" baseline="30000" dirty="0">
                <a:solidFill>
                  <a:srgbClr val="FF33CC"/>
                </a:solidFill>
                <a:ea typeface="楷体" panose="02010609060101010101" pitchFamily="49" charset="-122"/>
              </a:rPr>
              <a:t>DR</a:t>
            </a:r>
          </a:p>
          <a:p>
            <a:pPr eaLnBrk="1" hangingPunct="1">
              <a:lnSpc>
                <a:spcPts val="3200"/>
              </a:lnSpc>
              <a:spcBef>
                <a:spcPts val="1200"/>
              </a:spcBef>
              <a:buClr>
                <a:schemeClr val="bg2"/>
              </a:buClr>
              <a:buSzPct val="75000"/>
              <a:buFont typeface="Wingdings" pitchFamily="2" charset="2"/>
              <a:buNone/>
              <a:defRPr/>
            </a:pPr>
            <a:r>
              <a:rPr lang="zh-CN" altLang="en-US" sz="2650" b="1" dirty="0">
                <a:solidFill>
                  <a:srgbClr val="FF0000"/>
                </a:solidFill>
                <a:ea typeface="楷体" panose="02010609060101010101" pitchFamily="49" charset="-122"/>
              </a:rPr>
              <a:t>由 ①、② 两个序列可确定二叉树的结构。</a:t>
            </a:r>
            <a:r>
              <a:rPr lang="en-US" altLang="zh-CN" sz="2650" b="1" dirty="0">
                <a:solidFill>
                  <a:srgbClr val="FF0000"/>
                </a:solidFill>
                <a:ea typeface="楷体" panose="02010609060101010101" pitchFamily="49" charset="-122"/>
              </a:rPr>
              <a:t/>
            </a:r>
            <a:br>
              <a:rPr lang="en-US" altLang="zh-CN" sz="2650" b="1" dirty="0">
                <a:solidFill>
                  <a:srgbClr val="FF0000"/>
                </a:solidFill>
                <a:ea typeface="楷体" panose="02010609060101010101" pitchFamily="49" charset="-122"/>
              </a:rPr>
            </a:br>
            <a:r>
              <a:rPr lang="zh-CN" altLang="en-US" sz="2500" b="1" dirty="0">
                <a:solidFill>
                  <a:schemeClr val="tx2"/>
                </a:solidFill>
                <a:ea typeface="楷体" panose="02010609060101010101" pitchFamily="49" charset="-122"/>
              </a:rPr>
              <a:t>由 ①知 </a:t>
            </a:r>
            <a:r>
              <a:rPr lang="en-US" altLang="zh-CN" sz="2500" b="1" dirty="0">
                <a:solidFill>
                  <a:schemeClr val="tx2"/>
                </a:solidFill>
                <a:ea typeface="楷体" panose="02010609060101010101" pitchFamily="49" charset="-122"/>
              </a:rPr>
              <a:t>T </a:t>
            </a:r>
            <a:r>
              <a:rPr lang="zh-CN" altLang="en-US" sz="2500" b="1" dirty="0">
                <a:solidFill>
                  <a:schemeClr val="tx2"/>
                </a:solidFill>
                <a:ea typeface="楷体" panose="02010609060101010101" pitchFamily="49" charset="-122"/>
              </a:rPr>
              <a:t>之根为 </a:t>
            </a:r>
            <a:r>
              <a:rPr lang="en-US" altLang="zh-CN" sz="2500" b="1" dirty="0">
                <a:solidFill>
                  <a:schemeClr val="tx2"/>
                </a:solidFill>
                <a:ea typeface="楷体" panose="02010609060101010101" pitchFamily="49" charset="-122"/>
              </a:rPr>
              <a:t>A, </a:t>
            </a:r>
            <a:r>
              <a:rPr lang="zh-CN" altLang="en-US" sz="2500" b="1" dirty="0">
                <a:solidFill>
                  <a:schemeClr val="tx2"/>
                </a:solidFill>
                <a:ea typeface="楷体" panose="02010609060101010101" pitchFamily="49" charset="-122"/>
              </a:rPr>
              <a:t>由② 知 </a:t>
            </a:r>
            <a:r>
              <a:rPr lang="en-US" altLang="zh-CN" sz="2500" b="1" dirty="0">
                <a:solidFill>
                  <a:schemeClr val="tx2"/>
                </a:solidFill>
                <a:ea typeface="楷体" panose="02010609060101010101" pitchFamily="49" charset="-122"/>
              </a:rPr>
              <a:t>A </a:t>
            </a:r>
            <a:r>
              <a:rPr lang="zh-CN" altLang="en-US" sz="2500" b="1" dirty="0">
                <a:solidFill>
                  <a:schemeClr val="tx2"/>
                </a:solidFill>
                <a:ea typeface="楷体" panose="02010609060101010101" pitchFamily="49" charset="-122"/>
              </a:rPr>
              <a:t>之左子树包括</a:t>
            </a:r>
            <a:r>
              <a:rPr lang="en-US" altLang="zh-CN" sz="2500" b="1" dirty="0">
                <a:solidFill>
                  <a:schemeClr val="tx2"/>
                </a:solidFill>
                <a:ea typeface="楷体" panose="02010609060101010101" pitchFamily="49" charset="-122"/>
              </a:rPr>
              <a:t>B, K, C</a:t>
            </a:r>
            <a:r>
              <a:rPr lang="zh-CN" altLang="en-US" sz="2500" b="1" dirty="0">
                <a:solidFill>
                  <a:schemeClr val="tx2"/>
                </a:solidFill>
                <a:ea typeface="楷体" panose="02010609060101010101" pitchFamily="49" charset="-122"/>
              </a:rPr>
              <a:t>三个结点</a:t>
            </a:r>
            <a:r>
              <a:rPr lang="en-US" altLang="zh-CN" sz="2500" b="1" dirty="0">
                <a:solidFill>
                  <a:schemeClr val="tx2"/>
                </a:solidFill>
                <a:ea typeface="楷体" panose="02010609060101010101" pitchFamily="49" charset="-122"/>
              </a:rPr>
              <a:t> </a:t>
            </a:r>
            <a:r>
              <a:rPr lang="zh-CN" altLang="en-US" sz="2500" b="1" dirty="0">
                <a:solidFill>
                  <a:schemeClr val="tx2"/>
                </a:solidFill>
                <a:ea typeface="楷体" panose="02010609060101010101" pitchFamily="49" charset="-122"/>
              </a:rPr>
              <a:t>其右子树包含</a:t>
            </a:r>
            <a:r>
              <a:rPr lang="en-US" altLang="zh-CN" sz="2500" b="1" dirty="0">
                <a:solidFill>
                  <a:schemeClr val="tx2"/>
                </a:solidFill>
                <a:ea typeface="楷体" panose="02010609060101010101" pitchFamily="49" charset="-122"/>
              </a:rPr>
              <a:t>H, E, D, F</a:t>
            </a:r>
            <a:r>
              <a:rPr lang="zh-CN" altLang="en-US" sz="2500" b="1" dirty="0">
                <a:solidFill>
                  <a:schemeClr val="tx2"/>
                </a:solidFill>
                <a:ea typeface="楷体" panose="02010609060101010101" pitchFamily="49" charset="-122"/>
              </a:rPr>
              <a:t>四个结点</a:t>
            </a:r>
            <a:r>
              <a:rPr lang="en-US" altLang="zh-CN" sz="2500" b="1" dirty="0">
                <a:solidFill>
                  <a:schemeClr val="tx2"/>
                </a:solidFill>
                <a:ea typeface="楷体" panose="02010609060101010101" pitchFamily="49" charset="-122"/>
              </a:rPr>
              <a:t>, </a:t>
            </a:r>
            <a:r>
              <a:rPr lang="zh-CN" altLang="en-US" sz="2500" b="1" dirty="0">
                <a:solidFill>
                  <a:schemeClr val="tx2"/>
                </a:solidFill>
                <a:ea typeface="楷体" panose="02010609060101010101" pitchFamily="49" charset="-122"/>
              </a:rPr>
              <a:t>再由 ① 知 </a:t>
            </a:r>
            <a:r>
              <a:rPr lang="en-US" altLang="zh-CN" sz="2500" b="1" dirty="0">
                <a:solidFill>
                  <a:schemeClr val="tx2"/>
                </a:solidFill>
                <a:ea typeface="楷体" panose="02010609060101010101" pitchFamily="49" charset="-122"/>
              </a:rPr>
              <a:t>A </a:t>
            </a:r>
            <a:r>
              <a:rPr lang="zh-CN" altLang="en-US" sz="2500" b="1" dirty="0">
                <a:solidFill>
                  <a:schemeClr val="tx2"/>
                </a:solidFill>
                <a:ea typeface="楷体" panose="02010609060101010101" pitchFamily="49" charset="-122"/>
              </a:rPr>
              <a:t>之左子树的根为 </a:t>
            </a:r>
            <a:r>
              <a:rPr lang="en-US" altLang="zh-CN" sz="2500" b="1" dirty="0">
                <a:solidFill>
                  <a:schemeClr val="tx2"/>
                </a:solidFill>
                <a:ea typeface="楷体" panose="02010609060101010101" pitchFamily="49" charset="-122"/>
              </a:rPr>
              <a:t>B</a:t>
            </a:r>
            <a:r>
              <a:rPr lang="zh-CN" altLang="en-US" sz="2500" b="1" dirty="0">
                <a:solidFill>
                  <a:schemeClr val="tx2"/>
                </a:solidFill>
                <a:ea typeface="楷体" panose="02010609060101010101" pitchFamily="49" charset="-122"/>
              </a:rPr>
              <a:t>，知 </a:t>
            </a:r>
            <a:r>
              <a:rPr lang="en-US" altLang="zh-CN" sz="2500" b="1" dirty="0">
                <a:solidFill>
                  <a:schemeClr val="tx2"/>
                </a:solidFill>
                <a:ea typeface="楷体" panose="02010609060101010101" pitchFamily="49" charset="-122"/>
              </a:rPr>
              <a:t>A </a:t>
            </a:r>
            <a:r>
              <a:rPr lang="zh-CN" altLang="en-US" sz="2500" b="1" dirty="0">
                <a:solidFill>
                  <a:schemeClr val="tx2"/>
                </a:solidFill>
                <a:ea typeface="楷体" panose="02010609060101010101" pitchFamily="49" charset="-122"/>
              </a:rPr>
              <a:t>之右子树的根为 </a:t>
            </a:r>
            <a:r>
              <a:rPr lang="en-US" altLang="zh-CN" sz="2500" b="1" dirty="0">
                <a:solidFill>
                  <a:schemeClr val="tx2"/>
                </a:solidFill>
                <a:ea typeface="楷体" panose="02010609060101010101" pitchFamily="49" charset="-122"/>
              </a:rPr>
              <a:t>D</a:t>
            </a:r>
            <a:r>
              <a:rPr lang="zh-CN" altLang="en-US" sz="2500" b="1" dirty="0">
                <a:solidFill>
                  <a:schemeClr val="tx2"/>
                </a:solidFill>
                <a:ea typeface="楷体" panose="02010609060101010101" pitchFamily="49" charset="-122"/>
              </a:rPr>
              <a:t>，照此可确定出整个 </a:t>
            </a:r>
            <a:r>
              <a:rPr lang="en-US" altLang="zh-CN" sz="2500" b="1" dirty="0">
                <a:solidFill>
                  <a:schemeClr val="tx2"/>
                </a:solidFill>
                <a:ea typeface="楷体" panose="02010609060101010101" pitchFamily="49" charset="-122"/>
              </a:rPr>
              <a:t>T</a:t>
            </a:r>
            <a:r>
              <a:rPr lang="zh-CN" altLang="en-US" sz="2500" b="1" dirty="0">
                <a:solidFill>
                  <a:schemeClr val="tx2"/>
                </a:solidFill>
                <a:ea typeface="楷体" panose="02010609060101010101" pitchFamily="49" charset="-122"/>
              </a:rPr>
              <a:t>之结构</a:t>
            </a:r>
            <a:r>
              <a:rPr lang="en-US" altLang="zh-CN" sz="2500" b="1" dirty="0">
                <a:solidFill>
                  <a:schemeClr val="tx2"/>
                </a:solidFill>
                <a:ea typeface="楷体" panose="02010609060101010101" pitchFamily="49" charset="-122"/>
              </a:rPr>
              <a:t>.</a:t>
            </a:r>
            <a:endParaRPr lang="zh-CN" altLang="en-US" sz="2500" b="1" dirty="0">
              <a:ea typeface="楷体" panose="02010609060101010101" pitchFamily="49" charset="-122"/>
            </a:endParaRPr>
          </a:p>
        </p:txBody>
      </p:sp>
      <p:grpSp>
        <p:nvGrpSpPr>
          <p:cNvPr id="22" name="组合 73736"/>
          <p:cNvGrpSpPr>
            <a:grpSpLocks/>
          </p:cNvGrpSpPr>
          <p:nvPr/>
        </p:nvGrpSpPr>
        <p:grpSpPr bwMode="auto">
          <a:xfrm>
            <a:off x="6625574" y="855663"/>
            <a:ext cx="3365500" cy="2767012"/>
            <a:chOff x="5778390" y="931314"/>
            <a:chExt cx="3365610" cy="2767788"/>
          </a:xfrm>
        </p:grpSpPr>
        <p:sp>
          <p:nvSpPr>
            <p:cNvPr id="23" name="TextBox 73728"/>
            <p:cNvSpPr txBox="1">
              <a:spLocks noChangeArrowheads="1"/>
            </p:cNvSpPr>
            <p:nvPr/>
          </p:nvSpPr>
          <p:spPr bwMode="auto">
            <a:xfrm>
              <a:off x="5778390" y="931314"/>
              <a:ext cx="3365610" cy="1208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29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zh-CN" altLang="en-US" sz="2500">
                  <a:solidFill>
                    <a:srgbClr val="FF33CC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譬如，</a:t>
              </a:r>
              <a:r>
                <a:rPr lang="en-US" altLang="zh-CN" sz="2900">
                  <a:solidFill>
                    <a:srgbClr val="FF33CC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F</a:t>
              </a:r>
              <a:r>
                <a:rPr lang="en-US" altLang="zh-CN" sz="2900" baseline="30000">
                  <a:solidFill>
                    <a:srgbClr val="FF33CC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DR</a:t>
              </a:r>
              <a:r>
                <a:rPr lang="zh-CN" altLang="en-US" sz="2500">
                  <a:solidFill>
                    <a:srgbClr val="FF33CC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系指 </a:t>
              </a:r>
              <a:r>
                <a:rPr lang="en-US" altLang="zh-CN" sz="2500">
                  <a:solidFill>
                    <a:srgbClr val="FF33CC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F </a:t>
              </a:r>
              <a:r>
                <a:rPr lang="zh-CN" altLang="en-US" sz="2500">
                  <a:solidFill>
                    <a:srgbClr val="FF33CC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是 </a:t>
              </a:r>
              <a:r>
                <a:rPr lang="en-US" altLang="zh-CN" sz="2500">
                  <a:solidFill>
                    <a:srgbClr val="FF33CC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D </a:t>
              </a:r>
              <a:r>
                <a:rPr lang="zh-CN" altLang="en-US" sz="2500">
                  <a:solidFill>
                    <a:srgbClr val="FF33CC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的右孩子。</a:t>
              </a:r>
              <a:endParaRPr lang="en-US" altLang="zh-CN" sz="2500">
                <a:solidFill>
                  <a:srgbClr val="FF33CC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  <a:p>
              <a:pPr eaLnBrk="1" hangingPunct="1">
                <a:lnSpc>
                  <a:spcPts val="29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90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A</a:t>
              </a:r>
              <a:r>
                <a:rPr lang="en-US" altLang="zh-CN" sz="2900" baseline="3000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00 </a:t>
              </a:r>
              <a:r>
                <a:rPr lang="zh-CN" altLang="en-US" sz="250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系指 </a:t>
              </a:r>
              <a:r>
                <a:rPr lang="en-US" altLang="zh-CN" sz="250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T </a:t>
              </a:r>
              <a:r>
                <a:rPr lang="zh-CN" altLang="en-US" sz="250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之根。</a:t>
              </a:r>
              <a:endParaRPr lang="en-US" altLang="zh-CN" sz="2500">
                <a:solidFill>
                  <a:srgbClr val="FF33CC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cxnSp>
          <p:nvCxnSpPr>
            <p:cNvPr id="24" name="直接箭头连接符 73732"/>
            <p:cNvCxnSpPr>
              <a:cxnSpLocks noChangeShapeType="1"/>
            </p:cNvCxnSpPr>
            <p:nvPr/>
          </p:nvCxnSpPr>
          <p:spPr bwMode="auto">
            <a:xfrm flipH="1">
              <a:off x="6390130" y="2121407"/>
              <a:ext cx="1088995" cy="1577695"/>
            </a:xfrm>
            <a:prstGeom prst="straightConnector1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97922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7287834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后根序列和中根序列可唯一确定一棵二叉树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243173" y="1022959"/>
            <a:ext cx="8027988" cy="9089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300"/>
              </a:lnSpc>
              <a:spcBef>
                <a:spcPts val="240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[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例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]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后根序列   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C E F D B H G </a:t>
            </a:r>
            <a:r>
              <a:rPr lang="en-US" altLang="zh-CN" b="1" dirty="0">
                <a:solidFill>
                  <a:srgbClr val="CC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endParaRPr lang="en-US" altLang="zh-CN" b="1" dirty="0">
              <a:solidFill>
                <a:srgbClr val="FFCC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0" indent="0">
              <a:lnSpc>
                <a:spcPts val="33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       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中根序列　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C B E D F </a:t>
            </a:r>
            <a:r>
              <a:rPr lang="en-US" altLang="zh-CN" b="1" dirty="0">
                <a:solidFill>
                  <a:srgbClr val="CC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A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G H</a:t>
            </a:r>
          </a:p>
          <a:p>
            <a:pPr marL="0" indent="0">
              <a:lnSpc>
                <a:spcPct val="140000"/>
              </a:lnSpc>
              <a:buClr>
                <a:srgbClr val="FFCC00"/>
              </a:buClr>
              <a:buFont typeface="Wingdings" panose="05000000000000000000" pitchFamily="2" charset="2"/>
              <a:buNone/>
            </a:pPr>
            <a:endParaRPr lang="en-US" altLang="zh-CN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127161" y="1931928"/>
            <a:ext cx="9144000" cy="1120775"/>
          </a:xfrm>
          <a:prstGeom prst="rect">
            <a:avLst/>
          </a:prstGeom>
          <a:solidFill>
            <a:schemeClr val="bg1"/>
          </a:solidFill>
        </p:spPr>
        <p:txBody>
          <a:bodyPr lIns="180000" tIns="7200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00"/>
              </a:lnSpc>
              <a:spcBef>
                <a:spcPct val="0"/>
              </a:spcBef>
              <a:buClr>
                <a:srgbClr val="FFCC00"/>
              </a:buClr>
              <a:buFont typeface="Wingdings" panose="05000000000000000000" pitchFamily="2" charset="2"/>
              <a:buNone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后根序列 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C</a:t>
            </a:r>
            <a:r>
              <a:rPr lang="en-US" altLang="zh-CN" baseline="30000" dirty="0">
                <a:latin typeface="Times New Roman" panose="02020603050405020304" pitchFamily="18" charset="0"/>
                <a:ea typeface="楷体" panose="02010609060101010101" pitchFamily="49" charset="-122"/>
              </a:rPr>
              <a:t>BL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 E</a:t>
            </a:r>
            <a:r>
              <a:rPr lang="en-US" altLang="zh-CN" baseline="30000" dirty="0">
                <a:latin typeface="Times New Roman" panose="02020603050405020304" pitchFamily="18" charset="0"/>
                <a:ea typeface="楷体" panose="02010609060101010101" pitchFamily="49" charset="-122"/>
              </a:rPr>
              <a:t>DL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 F</a:t>
            </a:r>
            <a:r>
              <a:rPr lang="en-US" altLang="zh-CN" baseline="30000" dirty="0">
                <a:latin typeface="Times New Roman" panose="02020603050405020304" pitchFamily="18" charset="0"/>
                <a:ea typeface="楷体" panose="02010609060101010101" pitchFamily="49" charset="-122"/>
              </a:rPr>
              <a:t>DR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 D</a:t>
            </a:r>
            <a:r>
              <a:rPr lang="en-US" altLang="zh-CN" baseline="30000" dirty="0">
                <a:latin typeface="Times New Roman" panose="02020603050405020304" pitchFamily="18" charset="0"/>
                <a:ea typeface="楷体" panose="02010609060101010101" pitchFamily="49" charset="-122"/>
              </a:rPr>
              <a:t>BR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B</a:t>
            </a:r>
            <a:r>
              <a:rPr lang="en-US" altLang="zh-CN" baseline="30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AL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 H</a:t>
            </a:r>
            <a:r>
              <a:rPr lang="en-US" altLang="zh-CN" baseline="30000" dirty="0">
                <a:latin typeface="Times New Roman" panose="02020603050405020304" pitchFamily="18" charset="0"/>
                <a:ea typeface="楷体" panose="02010609060101010101" pitchFamily="49" charset="-122"/>
              </a:rPr>
              <a:t>GR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dirty="0">
                <a:solidFill>
                  <a:srgbClr val="339933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G</a:t>
            </a:r>
            <a:r>
              <a:rPr lang="en-US" altLang="zh-CN" baseline="30000" dirty="0">
                <a:solidFill>
                  <a:srgbClr val="339933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AR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en-US" altLang="zh-CN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00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</a:p>
          <a:p>
            <a:pPr>
              <a:lnSpc>
                <a:spcPts val="4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中根序列 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C</a:t>
            </a:r>
            <a:r>
              <a:rPr lang="en-US" altLang="zh-CN" baseline="30000" dirty="0">
                <a:latin typeface="Times New Roman" panose="02020603050405020304" pitchFamily="18" charset="0"/>
                <a:ea typeface="楷体" panose="02010609060101010101" pitchFamily="49" charset="-122"/>
              </a:rPr>
              <a:t>BL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B</a:t>
            </a:r>
            <a:r>
              <a:rPr lang="en-US" altLang="zh-CN" baseline="30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AL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 E</a:t>
            </a:r>
            <a:r>
              <a:rPr lang="en-US" altLang="zh-CN" baseline="30000" dirty="0">
                <a:latin typeface="Times New Roman" panose="02020603050405020304" pitchFamily="18" charset="0"/>
                <a:ea typeface="楷体" panose="02010609060101010101" pitchFamily="49" charset="-122"/>
              </a:rPr>
              <a:t>DL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 D</a:t>
            </a:r>
            <a:r>
              <a:rPr lang="en-US" altLang="zh-CN" baseline="30000" dirty="0">
                <a:latin typeface="Times New Roman" panose="02020603050405020304" pitchFamily="18" charset="0"/>
                <a:ea typeface="楷体" panose="02010609060101010101" pitchFamily="49" charset="-122"/>
              </a:rPr>
              <a:t>BR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 F</a:t>
            </a:r>
            <a:r>
              <a:rPr lang="en-US" altLang="zh-CN" baseline="30000" dirty="0">
                <a:latin typeface="Times New Roman" panose="02020603050405020304" pitchFamily="18" charset="0"/>
                <a:ea typeface="楷体" panose="02010609060101010101" pitchFamily="49" charset="-122"/>
              </a:rPr>
              <a:t>DR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800" dirty="0">
                <a:latin typeface="Times New Roman" panose="02020603050405020304" pitchFamily="18" charset="0"/>
                <a:ea typeface="楷体" panose="02010609060101010101" pitchFamily="49" charset="-122"/>
              </a:rPr>
              <a:t> 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en-US" altLang="zh-CN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00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  </a:t>
            </a:r>
            <a:r>
              <a:rPr lang="en-US" altLang="zh-CN" dirty="0">
                <a:solidFill>
                  <a:srgbClr val="339933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G</a:t>
            </a:r>
            <a:r>
              <a:rPr lang="en-US" altLang="zh-CN" baseline="30000" dirty="0">
                <a:solidFill>
                  <a:srgbClr val="339933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AR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 H</a:t>
            </a:r>
            <a:r>
              <a:rPr lang="en-US" altLang="zh-CN" baseline="30000" dirty="0">
                <a:latin typeface="Times New Roman" panose="02020603050405020304" pitchFamily="18" charset="0"/>
                <a:ea typeface="楷体" panose="02010609060101010101" pitchFamily="49" charset="-122"/>
              </a:rPr>
              <a:t>GR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grpSp>
        <p:nvGrpSpPr>
          <p:cNvPr id="6" name="Group 46"/>
          <p:cNvGrpSpPr>
            <a:grpSpLocks/>
          </p:cNvGrpSpPr>
          <p:nvPr/>
        </p:nvGrpSpPr>
        <p:grpSpPr bwMode="auto">
          <a:xfrm>
            <a:off x="1356406" y="3250163"/>
            <a:ext cx="1892300" cy="3267515"/>
            <a:chOff x="272" y="1607"/>
            <a:chExt cx="1192" cy="2322"/>
          </a:xfrm>
        </p:grpSpPr>
        <p:sp>
          <p:nvSpPr>
            <p:cNvPr id="36" name="Oval 4"/>
            <p:cNvSpPr>
              <a:spLocks noChangeArrowheads="1"/>
            </p:cNvSpPr>
            <p:nvPr/>
          </p:nvSpPr>
          <p:spPr bwMode="auto">
            <a:xfrm>
              <a:off x="748" y="1607"/>
              <a:ext cx="386" cy="4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3200">
                  <a:solidFill>
                    <a:schemeClr val="tx1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37" name="Oval 5"/>
            <p:cNvSpPr>
              <a:spLocks noChangeArrowheads="1"/>
            </p:cNvSpPr>
            <p:nvPr/>
          </p:nvSpPr>
          <p:spPr bwMode="auto">
            <a:xfrm>
              <a:off x="272" y="2280"/>
              <a:ext cx="544" cy="164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en-US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8" name="Text Box 6"/>
            <p:cNvSpPr txBox="1">
              <a:spLocks noChangeArrowheads="1"/>
            </p:cNvSpPr>
            <p:nvPr/>
          </p:nvSpPr>
          <p:spPr bwMode="auto">
            <a:xfrm>
              <a:off x="420" y="2399"/>
              <a:ext cx="250" cy="1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3200">
                  <a:solidFill>
                    <a:schemeClr val="tx1"/>
                  </a:solidFill>
                  <a:latin typeface="Times New Roman" panose="02020603050405020304" pitchFamily="18" charset="0"/>
                </a:rPr>
                <a:t>C</a:t>
              </a:r>
              <a:br>
                <a:rPr kumimoji="1" lang="en-US" altLang="zh-CN" sz="3200">
                  <a:solidFill>
                    <a:schemeClr val="tx1"/>
                  </a:solidFill>
                  <a:latin typeface="Times New Roman" panose="02020603050405020304" pitchFamily="18" charset="0"/>
                </a:rPr>
              </a:br>
              <a:r>
                <a:rPr kumimoji="1" lang="en-US" altLang="zh-CN" sz="3200">
                  <a:solidFill>
                    <a:schemeClr val="tx1"/>
                  </a:solidFill>
                  <a:latin typeface="Times New Roman" panose="02020603050405020304" pitchFamily="18" charset="0"/>
                </a:rPr>
                <a:t>B</a:t>
              </a:r>
              <a:br>
                <a:rPr kumimoji="1" lang="en-US" altLang="zh-CN" sz="3200">
                  <a:solidFill>
                    <a:schemeClr val="tx1"/>
                  </a:solidFill>
                  <a:latin typeface="Times New Roman" panose="02020603050405020304" pitchFamily="18" charset="0"/>
                </a:rPr>
              </a:br>
              <a:r>
                <a:rPr kumimoji="1" lang="en-US" altLang="zh-CN" sz="3200">
                  <a:solidFill>
                    <a:schemeClr val="tx1"/>
                  </a:solidFill>
                  <a:latin typeface="Times New Roman" panose="02020603050405020304" pitchFamily="18" charset="0"/>
                </a:rPr>
                <a:t>E</a:t>
              </a:r>
              <a:br>
                <a:rPr kumimoji="1" lang="en-US" altLang="zh-CN" sz="3200">
                  <a:solidFill>
                    <a:schemeClr val="tx1"/>
                  </a:solidFill>
                  <a:latin typeface="Times New Roman" panose="02020603050405020304" pitchFamily="18" charset="0"/>
                </a:rPr>
              </a:br>
              <a:r>
                <a:rPr kumimoji="1" lang="en-US" altLang="zh-CN" sz="3200">
                  <a:solidFill>
                    <a:schemeClr val="tx1"/>
                  </a:solidFill>
                  <a:latin typeface="Times New Roman" panose="02020603050405020304" pitchFamily="18" charset="0"/>
                </a:rPr>
                <a:t>D</a:t>
              </a:r>
            </a:p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3200">
                  <a:solidFill>
                    <a:schemeClr val="tx1"/>
                  </a:solidFill>
                  <a:latin typeface="Times New Roman" panose="02020603050405020304" pitchFamily="18" charset="0"/>
                </a:rPr>
                <a:t>F</a:t>
              </a:r>
            </a:p>
          </p:txBody>
        </p:sp>
        <p:grpSp>
          <p:nvGrpSpPr>
            <p:cNvPr id="39" name="Group 42"/>
            <p:cNvGrpSpPr>
              <a:grpSpLocks/>
            </p:cNvGrpSpPr>
            <p:nvPr/>
          </p:nvGrpSpPr>
          <p:grpSpPr bwMode="auto">
            <a:xfrm>
              <a:off x="1039" y="2296"/>
              <a:ext cx="425" cy="680"/>
              <a:chOff x="1039" y="2296"/>
              <a:chExt cx="425" cy="680"/>
            </a:xfrm>
          </p:grpSpPr>
          <p:sp>
            <p:nvSpPr>
              <p:cNvPr id="42" name="Oval 7"/>
              <p:cNvSpPr>
                <a:spLocks noChangeArrowheads="1"/>
              </p:cNvSpPr>
              <p:nvPr/>
            </p:nvSpPr>
            <p:spPr bwMode="auto">
              <a:xfrm>
                <a:off x="1039" y="2296"/>
                <a:ext cx="425" cy="68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3" name="Text Box 8"/>
              <p:cNvSpPr txBox="1">
                <a:spLocks noChangeArrowheads="1"/>
              </p:cNvSpPr>
              <p:nvPr/>
            </p:nvSpPr>
            <p:spPr bwMode="auto">
              <a:xfrm>
                <a:off x="1148" y="2356"/>
                <a:ext cx="199" cy="5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32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G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32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</p:grpSp>
        <p:sp>
          <p:nvSpPr>
            <p:cNvPr id="40" name="Line 9"/>
            <p:cNvSpPr>
              <a:spLocks noChangeShapeType="1"/>
            </p:cNvSpPr>
            <p:nvPr/>
          </p:nvSpPr>
          <p:spPr bwMode="auto">
            <a:xfrm flipH="1">
              <a:off x="544" y="1942"/>
              <a:ext cx="249" cy="33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" name="Line 10"/>
            <p:cNvSpPr>
              <a:spLocks noChangeShapeType="1"/>
            </p:cNvSpPr>
            <p:nvPr/>
          </p:nvSpPr>
          <p:spPr bwMode="auto">
            <a:xfrm>
              <a:off x="1066" y="1956"/>
              <a:ext cx="204" cy="3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7" name="Group 47"/>
          <p:cNvGrpSpPr>
            <a:grpSpLocks/>
          </p:cNvGrpSpPr>
          <p:nvPr/>
        </p:nvGrpSpPr>
        <p:grpSpPr bwMode="auto">
          <a:xfrm>
            <a:off x="3729719" y="3224833"/>
            <a:ext cx="2330450" cy="3159161"/>
            <a:chOff x="1814" y="1593"/>
            <a:chExt cx="1468" cy="2245"/>
          </a:xfrm>
        </p:grpSpPr>
        <p:sp>
          <p:nvSpPr>
            <p:cNvPr id="24" name="Oval 15"/>
            <p:cNvSpPr>
              <a:spLocks noChangeArrowheads="1"/>
            </p:cNvSpPr>
            <p:nvPr/>
          </p:nvSpPr>
          <p:spPr bwMode="auto">
            <a:xfrm>
              <a:off x="2358" y="2802"/>
              <a:ext cx="409" cy="103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en-US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5" name="Text Box 16"/>
            <p:cNvSpPr txBox="1">
              <a:spLocks noChangeArrowheads="1"/>
            </p:cNvSpPr>
            <p:nvPr/>
          </p:nvSpPr>
          <p:spPr bwMode="auto">
            <a:xfrm>
              <a:off x="2468" y="2921"/>
              <a:ext cx="185" cy="7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3200">
                  <a:solidFill>
                    <a:schemeClr val="tx1"/>
                  </a:solidFill>
                  <a:latin typeface="Times New Roman" panose="02020603050405020304" pitchFamily="18" charset="0"/>
                </a:rPr>
                <a:t>D</a:t>
              </a:r>
            </a:p>
            <a:p>
              <a:pPr algn="ctr" eaLnBrk="1" hangingPunct="1">
                <a:lnSpc>
                  <a:spcPct val="8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3200">
                  <a:solidFill>
                    <a:schemeClr val="tx1"/>
                  </a:solidFill>
                  <a:latin typeface="Times New Roman" panose="02020603050405020304" pitchFamily="18" charset="0"/>
                </a:rPr>
                <a:t>E</a:t>
              </a:r>
            </a:p>
            <a:p>
              <a:pPr algn="ctr" eaLnBrk="1" hangingPunct="1">
                <a:lnSpc>
                  <a:spcPct val="8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3200">
                  <a:solidFill>
                    <a:schemeClr val="tx1"/>
                  </a:solidFill>
                  <a:latin typeface="Times New Roman" panose="02020603050405020304" pitchFamily="18" charset="0"/>
                </a:rPr>
                <a:t>F</a:t>
              </a:r>
            </a:p>
          </p:txBody>
        </p:sp>
        <p:cxnSp>
          <p:nvCxnSpPr>
            <p:cNvPr id="26" name="AutoShape 19"/>
            <p:cNvCxnSpPr>
              <a:cxnSpLocks noChangeShapeType="1"/>
              <a:endCxn id="31" idx="0"/>
            </p:cNvCxnSpPr>
            <p:nvPr/>
          </p:nvCxnSpPr>
          <p:spPr bwMode="auto">
            <a:xfrm flipH="1">
              <a:off x="2257" y="1956"/>
              <a:ext cx="223" cy="18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AutoShape 20"/>
            <p:cNvCxnSpPr>
              <a:cxnSpLocks noChangeShapeType="1"/>
              <a:stCxn id="30" idx="5"/>
            </p:cNvCxnSpPr>
            <p:nvPr/>
          </p:nvCxnSpPr>
          <p:spPr bwMode="auto">
            <a:xfrm>
              <a:off x="2733" y="1941"/>
              <a:ext cx="328" cy="30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AutoShape 21"/>
            <p:cNvCxnSpPr>
              <a:cxnSpLocks noChangeShapeType="1"/>
              <a:endCxn id="32" idx="0"/>
            </p:cNvCxnSpPr>
            <p:nvPr/>
          </p:nvCxnSpPr>
          <p:spPr bwMode="auto">
            <a:xfrm flipH="1">
              <a:off x="2007" y="2514"/>
              <a:ext cx="141" cy="2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AutoShape 22"/>
            <p:cNvCxnSpPr>
              <a:cxnSpLocks noChangeShapeType="1"/>
            </p:cNvCxnSpPr>
            <p:nvPr/>
          </p:nvCxnSpPr>
          <p:spPr bwMode="auto">
            <a:xfrm>
              <a:off x="2365" y="2506"/>
              <a:ext cx="184" cy="28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" name="Oval 39"/>
            <p:cNvSpPr>
              <a:spLocks noChangeArrowheads="1"/>
            </p:cNvSpPr>
            <p:nvPr/>
          </p:nvSpPr>
          <p:spPr bwMode="auto">
            <a:xfrm>
              <a:off x="2404" y="1593"/>
              <a:ext cx="386" cy="4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31" name="Oval 40"/>
            <p:cNvSpPr>
              <a:spLocks noChangeArrowheads="1"/>
            </p:cNvSpPr>
            <p:nvPr/>
          </p:nvSpPr>
          <p:spPr bwMode="auto">
            <a:xfrm>
              <a:off x="2064" y="2137"/>
              <a:ext cx="386" cy="4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3200">
                  <a:solidFill>
                    <a:schemeClr val="tx1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32" name="Oval 41"/>
            <p:cNvSpPr>
              <a:spLocks noChangeArrowheads="1"/>
            </p:cNvSpPr>
            <p:nvPr/>
          </p:nvSpPr>
          <p:spPr bwMode="auto">
            <a:xfrm>
              <a:off x="1814" y="2727"/>
              <a:ext cx="386" cy="4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3200">
                  <a:solidFill>
                    <a:schemeClr val="tx1"/>
                  </a:solidFill>
                  <a:latin typeface="Times New Roman" panose="02020603050405020304" pitchFamily="18" charset="0"/>
                </a:rPr>
                <a:t>C</a:t>
              </a:r>
            </a:p>
          </p:txBody>
        </p:sp>
        <p:grpSp>
          <p:nvGrpSpPr>
            <p:cNvPr id="33" name="Group 43"/>
            <p:cNvGrpSpPr>
              <a:grpSpLocks/>
            </p:cNvGrpSpPr>
            <p:nvPr/>
          </p:nvGrpSpPr>
          <p:grpSpPr bwMode="auto">
            <a:xfrm>
              <a:off x="2857" y="2251"/>
              <a:ext cx="425" cy="680"/>
              <a:chOff x="1039" y="2296"/>
              <a:chExt cx="425" cy="680"/>
            </a:xfrm>
          </p:grpSpPr>
          <p:sp>
            <p:nvSpPr>
              <p:cNvPr id="34" name="Oval 44"/>
              <p:cNvSpPr>
                <a:spLocks noChangeArrowheads="1"/>
              </p:cNvSpPr>
              <p:nvPr/>
            </p:nvSpPr>
            <p:spPr bwMode="auto">
              <a:xfrm>
                <a:off x="1039" y="2296"/>
                <a:ext cx="425" cy="68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" name="Text Box 45"/>
              <p:cNvSpPr txBox="1">
                <a:spLocks noChangeArrowheads="1"/>
              </p:cNvSpPr>
              <p:nvPr/>
            </p:nvSpPr>
            <p:spPr bwMode="auto">
              <a:xfrm>
                <a:off x="1148" y="2356"/>
                <a:ext cx="199" cy="5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32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G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32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</p:grpSp>
      </p:grpSp>
      <p:grpSp>
        <p:nvGrpSpPr>
          <p:cNvPr id="8" name="Group 50"/>
          <p:cNvGrpSpPr>
            <a:grpSpLocks/>
          </p:cNvGrpSpPr>
          <p:nvPr/>
        </p:nvGrpSpPr>
        <p:grpSpPr bwMode="auto">
          <a:xfrm>
            <a:off x="6252256" y="3288157"/>
            <a:ext cx="3457575" cy="3160568"/>
            <a:chOff x="3424" y="1638"/>
            <a:chExt cx="2178" cy="2246"/>
          </a:xfrm>
        </p:grpSpPr>
        <p:sp>
          <p:nvSpPr>
            <p:cNvPr id="9" name="Oval 24"/>
            <p:cNvSpPr>
              <a:spLocks noChangeArrowheads="1"/>
            </p:cNvSpPr>
            <p:nvPr/>
          </p:nvSpPr>
          <p:spPr bwMode="auto">
            <a:xfrm>
              <a:off x="4296" y="1638"/>
              <a:ext cx="402" cy="31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0" name="Oval 25"/>
            <p:cNvSpPr>
              <a:spLocks noChangeArrowheads="1"/>
            </p:cNvSpPr>
            <p:nvPr/>
          </p:nvSpPr>
          <p:spPr bwMode="auto">
            <a:xfrm>
              <a:off x="3826" y="2204"/>
              <a:ext cx="400" cy="31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3200">
                  <a:solidFill>
                    <a:schemeClr val="tx1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1" name="Oval 26"/>
            <p:cNvSpPr>
              <a:spLocks noChangeArrowheads="1"/>
            </p:cNvSpPr>
            <p:nvPr/>
          </p:nvSpPr>
          <p:spPr bwMode="auto">
            <a:xfrm>
              <a:off x="3424" y="2896"/>
              <a:ext cx="402" cy="3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3200">
                  <a:solidFill>
                    <a:schemeClr val="tx1"/>
                  </a:solidFill>
                  <a:latin typeface="Times New Roman" panose="02020603050405020304" pitchFamily="18" charset="0"/>
                </a:rPr>
                <a:t>C</a:t>
              </a:r>
            </a:p>
          </p:txBody>
        </p:sp>
        <p:cxnSp>
          <p:nvCxnSpPr>
            <p:cNvPr id="12" name="AutoShape 29"/>
            <p:cNvCxnSpPr>
              <a:cxnSpLocks noChangeShapeType="1"/>
              <a:stCxn id="10" idx="3"/>
              <a:endCxn id="11" idx="0"/>
            </p:cNvCxnSpPr>
            <p:nvPr/>
          </p:nvCxnSpPr>
          <p:spPr bwMode="auto">
            <a:xfrm flipH="1">
              <a:off x="3624" y="2472"/>
              <a:ext cx="260" cy="424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AutoShape 30"/>
            <p:cNvCxnSpPr>
              <a:cxnSpLocks noChangeShapeType="1"/>
              <a:stCxn id="10" idx="5"/>
            </p:cNvCxnSpPr>
            <p:nvPr/>
          </p:nvCxnSpPr>
          <p:spPr bwMode="auto">
            <a:xfrm>
              <a:off x="4167" y="2472"/>
              <a:ext cx="353" cy="424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" name="Oval 31"/>
            <p:cNvSpPr>
              <a:spLocks noChangeArrowheads="1"/>
            </p:cNvSpPr>
            <p:nvPr/>
          </p:nvSpPr>
          <p:spPr bwMode="auto">
            <a:xfrm>
              <a:off x="4789" y="2204"/>
              <a:ext cx="400" cy="31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3200">
                  <a:solidFill>
                    <a:schemeClr val="tx1"/>
                  </a:solidFill>
                  <a:latin typeface="Times New Roman" panose="02020603050405020304" pitchFamily="18" charset="0"/>
                </a:rPr>
                <a:t>G</a:t>
              </a:r>
            </a:p>
          </p:txBody>
        </p:sp>
        <p:sp>
          <p:nvSpPr>
            <p:cNvPr id="15" name="Oval 32"/>
            <p:cNvSpPr>
              <a:spLocks noChangeArrowheads="1"/>
            </p:cNvSpPr>
            <p:nvPr/>
          </p:nvSpPr>
          <p:spPr bwMode="auto">
            <a:xfrm>
              <a:off x="4307" y="2896"/>
              <a:ext cx="400" cy="3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3200">
                  <a:solidFill>
                    <a:schemeClr val="tx1"/>
                  </a:solidFill>
                  <a:latin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6" name="Oval 33"/>
            <p:cNvSpPr>
              <a:spLocks noChangeArrowheads="1"/>
            </p:cNvSpPr>
            <p:nvPr/>
          </p:nvSpPr>
          <p:spPr bwMode="auto">
            <a:xfrm>
              <a:off x="3934" y="3570"/>
              <a:ext cx="401" cy="31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3200">
                  <a:solidFill>
                    <a:schemeClr val="tx1"/>
                  </a:solidFill>
                  <a:latin typeface="Times New Roman" panose="02020603050405020304" pitchFamily="18" charset="0"/>
                </a:rPr>
                <a:t>E</a:t>
              </a:r>
            </a:p>
          </p:txBody>
        </p:sp>
        <p:cxnSp>
          <p:nvCxnSpPr>
            <p:cNvPr id="17" name="AutoShape 34"/>
            <p:cNvCxnSpPr>
              <a:cxnSpLocks noChangeShapeType="1"/>
              <a:stCxn id="15" idx="3"/>
              <a:endCxn id="16" idx="0"/>
            </p:cNvCxnSpPr>
            <p:nvPr/>
          </p:nvCxnSpPr>
          <p:spPr bwMode="auto">
            <a:xfrm flipH="1">
              <a:off x="4135" y="3163"/>
              <a:ext cx="231" cy="40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AutoShape 35"/>
            <p:cNvCxnSpPr>
              <a:cxnSpLocks noChangeShapeType="1"/>
              <a:stCxn id="14" idx="5"/>
              <a:endCxn id="19" idx="0"/>
            </p:cNvCxnSpPr>
            <p:nvPr/>
          </p:nvCxnSpPr>
          <p:spPr bwMode="auto">
            <a:xfrm>
              <a:off x="5130" y="2472"/>
              <a:ext cx="272" cy="35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Oval 36"/>
            <p:cNvSpPr>
              <a:spLocks noChangeArrowheads="1"/>
            </p:cNvSpPr>
            <p:nvPr/>
          </p:nvSpPr>
          <p:spPr bwMode="auto">
            <a:xfrm>
              <a:off x="5200" y="2824"/>
              <a:ext cx="402" cy="31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3200">
                  <a:solidFill>
                    <a:schemeClr val="tx1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  <p:cxnSp>
          <p:nvCxnSpPr>
            <p:cNvPr id="20" name="AutoShape 37"/>
            <p:cNvCxnSpPr>
              <a:cxnSpLocks noChangeShapeType="1"/>
              <a:endCxn id="21" idx="0"/>
            </p:cNvCxnSpPr>
            <p:nvPr/>
          </p:nvCxnSpPr>
          <p:spPr bwMode="auto">
            <a:xfrm>
              <a:off x="4644" y="3179"/>
              <a:ext cx="255" cy="38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" name="Oval 38"/>
            <p:cNvSpPr>
              <a:spLocks noChangeArrowheads="1"/>
            </p:cNvSpPr>
            <p:nvPr/>
          </p:nvSpPr>
          <p:spPr bwMode="auto">
            <a:xfrm>
              <a:off x="4698" y="3565"/>
              <a:ext cx="402" cy="31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3200">
                  <a:solidFill>
                    <a:schemeClr val="tx1"/>
                  </a:solidFill>
                  <a:latin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22" name="Line 48"/>
            <p:cNvSpPr>
              <a:spLocks noChangeShapeType="1"/>
            </p:cNvSpPr>
            <p:nvPr/>
          </p:nvSpPr>
          <p:spPr bwMode="auto">
            <a:xfrm flipH="1">
              <a:off x="4014" y="1865"/>
              <a:ext cx="295" cy="3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" name="Line 49"/>
            <p:cNvSpPr>
              <a:spLocks noChangeShapeType="1"/>
            </p:cNvSpPr>
            <p:nvPr/>
          </p:nvSpPr>
          <p:spPr bwMode="auto">
            <a:xfrm>
              <a:off x="4672" y="1865"/>
              <a:ext cx="295" cy="3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5102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93400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层次遍历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50015" y="1195912"/>
            <a:ext cx="6032715" cy="2349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rIns="3600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CC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层次遍历</a:t>
            </a:r>
            <a:r>
              <a:rPr lang="en-US" altLang="zh-CN" b="1" dirty="0">
                <a:solidFill>
                  <a:srgbClr val="CC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:</a:t>
            </a:r>
          </a:p>
          <a:p>
            <a:pPr marL="0" indent="0" algn="just">
              <a:buFont typeface="Wingdings" panose="05000000000000000000" pitchFamily="2" charset="2"/>
              <a:buNone/>
            </a:pPr>
            <a:r>
              <a:rPr lang="zh-CN" altLang="en-US" b="1" dirty="0">
                <a:ea typeface="楷体" panose="02010609060101010101" pitchFamily="49" charset="-122"/>
              </a:rPr>
              <a:t>按层数由小到大</a:t>
            </a:r>
            <a:r>
              <a:rPr lang="en-US" altLang="zh-CN" b="1" dirty="0">
                <a:ea typeface="楷体" panose="02010609060101010101" pitchFamily="49" charset="-122"/>
              </a:rPr>
              <a:t>, </a:t>
            </a:r>
            <a:r>
              <a:rPr lang="zh-CN" altLang="en-US" b="1" dirty="0">
                <a:ea typeface="楷体" panose="02010609060101010101" pitchFamily="49" charset="-122"/>
              </a:rPr>
              <a:t>即从第 </a:t>
            </a:r>
            <a:r>
              <a:rPr lang="en-US" altLang="zh-CN" b="1" dirty="0">
                <a:ea typeface="楷体" panose="02010609060101010101" pitchFamily="49" charset="-122"/>
              </a:rPr>
              <a:t>0 </a:t>
            </a:r>
            <a:r>
              <a:rPr lang="zh-CN" altLang="en-US" b="1" dirty="0">
                <a:ea typeface="楷体" panose="02010609060101010101" pitchFamily="49" charset="-122"/>
              </a:rPr>
              <a:t>层开始逐层向下</a:t>
            </a:r>
            <a:r>
              <a:rPr lang="en-US" altLang="zh-CN" b="1" dirty="0">
                <a:ea typeface="楷体" panose="02010609060101010101" pitchFamily="49" charset="-122"/>
              </a:rPr>
              <a:t>, </a:t>
            </a:r>
            <a:r>
              <a:rPr lang="zh-CN" altLang="en-US" b="1" dirty="0">
                <a:ea typeface="楷体" panose="02010609060101010101" pitchFamily="49" charset="-122"/>
              </a:rPr>
              <a:t>同层中由左到右的次序访问二叉树的所有结点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.</a:t>
            </a:r>
          </a:p>
          <a:p>
            <a:pPr marL="0" indent="0" algn="just"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CC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遍历结果</a:t>
            </a:r>
            <a:r>
              <a:rPr lang="en-US" altLang="zh-CN" b="1" dirty="0">
                <a:solidFill>
                  <a:srgbClr val="CC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:    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A B E C F D</a:t>
            </a:r>
          </a:p>
        </p:txBody>
      </p:sp>
      <p:grpSp>
        <p:nvGrpSpPr>
          <p:cNvPr id="4" name="Group 60"/>
          <p:cNvGrpSpPr>
            <a:grpSpLocks/>
          </p:cNvGrpSpPr>
          <p:nvPr/>
        </p:nvGrpSpPr>
        <p:grpSpPr bwMode="auto">
          <a:xfrm>
            <a:off x="6933568" y="3242199"/>
            <a:ext cx="2916237" cy="2303463"/>
            <a:chOff x="3288" y="1684"/>
            <a:chExt cx="2018" cy="1773"/>
          </a:xfrm>
        </p:grpSpPr>
        <p:grpSp>
          <p:nvGrpSpPr>
            <p:cNvPr id="5" name="Group 39"/>
            <p:cNvGrpSpPr>
              <a:grpSpLocks/>
            </p:cNvGrpSpPr>
            <p:nvPr/>
          </p:nvGrpSpPr>
          <p:grpSpPr bwMode="auto">
            <a:xfrm>
              <a:off x="4088" y="1684"/>
              <a:ext cx="362" cy="381"/>
              <a:chOff x="4241" y="1684"/>
              <a:chExt cx="362" cy="381"/>
            </a:xfrm>
          </p:grpSpPr>
          <p:sp>
            <p:nvSpPr>
              <p:cNvPr id="26" name="Oval 4"/>
              <p:cNvSpPr>
                <a:spLocks noChangeArrowheads="1"/>
              </p:cNvSpPr>
              <p:nvPr/>
            </p:nvSpPr>
            <p:spPr bwMode="auto">
              <a:xfrm>
                <a:off x="4241" y="1684"/>
                <a:ext cx="362" cy="381"/>
              </a:xfrm>
              <a:prstGeom prst="ellipse">
                <a:avLst/>
              </a:prstGeom>
              <a:noFill/>
              <a:ln w="31750" cap="sq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3C1D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sy="50000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 b="0">
                  <a:solidFill>
                    <a:srgbClr val="FFFF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27" name="Text Box 5"/>
              <p:cNvSpPr txBox="1">
                <a:spLocks noChangeArrowheads="1"/>
              </p:cNvSpPr>
              <p:nvPr/>
            </p:nvSpPr>
            <p:spPr bwMode="auto">
              <a:xfrm>
                <a:off x="4320" y="1771"/>
                <a:ext cx="204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102682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75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800" b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A</a:t>
                </a:r>
              </a:p>
            </p:txBody>
          </p:sp>
        </p:grpSp>
        <p:sp>
          <p:nvSpPr>
            <p:cNvPr id="6" name="Line 16"/>
            <p:cNvSpPr>
              <a:spLocks noChangeShapeType="1"/>
            </p:cNvSpPr>
            <p:nvPr/>
          </p:nvSpPr>
          <p:spPr bwMode="auto">
            <a:xfrm flipH="1">
              <a:off x="3580" y="1888"/>
              <a:ext cx="502" cy="300"/>
            </a:xfrm>
            <a:prstGeom prst="line">
              <a:avLst/>
            </a:prstGeom>
            <a:noFill/>
            <a:ln w="31750" cap="sq">
              <a:solidFill>
                <a:schemeClr val="tx1"/>
              </a:solidFill>
              <a:round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7" name="Line 17"/>
            <p:cNvSpPr>
              <a:spLocks noChangeShapeType="1"/>
            </p:cNvSpPr>
            <p:nvPr/>
          </p:nvSpPr>
          <p:spPr bwMode="auto">
            <a:xfrm flipH="1">
              <a:off x="4797" y="2461"/>
              <a:ext cx="197" cy="192"/>
            </a:xfrm>
            <a:prstGeom prst="line">
              <a:avLst/>
            </a:prstGeom>
            <a:noFill/>
            <a:ln w="31750" cap="sq">
              <a:solidFill>
                <a:schemeClr val="tx1"/>
              </a:solidFill>
              <a:round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8" name="Line 18"/>
            <p:cNvSpPr>
              <a:spLocks noChangeShapeType="1"/>
            </p:cNvSpPr>
            <p:nvPr/>
          </p:nvSpPr>
          <p:spPr bwMode="auto">
            <a:xfrm>
              <a:off x="4457" y="1888"/>
              <a:ext cx="558" cy="293"/>
            </a:xfrm>
            <a:prstGeom prst="line">
              <a:avLst/>
            </a:prstGeom>
            <a:noFill/>
            <a:ln w="31750" cap="sq">
              <a:solidFill>
                <a:schemeClr val="tx1"/>
              </a:solidFill>
              <a:round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>
              <a:off x="3598" y="2479"/>
              <a:ext cx="189" cy="135"/>
            </a:xfrm>
            <a:prstGeom prst="line">
              <a:avLst/>
            </a:prstGeom>
            <a:noFill/>
            <a:ln w="31750" cap="sq">
              <a:solidFill>
                <a:schemeClr val="tx1"/>
              </a:solidFill>
              <a:round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H="1">
              <a:off x="3606" y="2937"/>
              <a:ext cx="175" cy="198"/>
            </a:xfrm>
            <a:prstGeom prst="line">
              <a:avLst/>
            </a:prstGeom>
            <a:noFill/>
            <a:ln w="31750" cap="sq">
              <a:solidFill>
                <a:schemeClr val="tx1"/>
              </a:solidFill>
              <a:round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grpSp>
          <p:nvGrpSpPr>
            <p:cNvPr id="11" name="Group 40"/>
            <p:cNvGrpSpPr>
              <a:grpSpLocks/>
            </p:cNvGrpSpPr>
            <p:nvPr/>
          </p:nvGrpSpPr>
          <p:grpSpPr bwMode="auto">
            <a:xfrm>
              <a:off x="3288" y="2142"/>
              <a:ext cx="362" cy="381"/>
              <a:chOff x="4241" y="1684"/>
              <a:chExt cx="362" cy="381"/>
            </a:xfrm>
          </p:grpSpPr>
          <p:sp>
            <p:nvSpPr>
              <p:cNvPr id="24" name="Oval 41"/>
              <p:cNvSpPr>
                <a:spLocks noChangeArrowheads="1"/>
              </p:cNvSpPr>
              <p:nvPr/>
            </p:nvSpPr>
            <p:spPr bwMode="auto">
              <a:xfrm>
                <a:off x="4241" y="1684"/>
                <a:ext cx="362" cy="381"/>
              </a:xfrm>
              <a:prstGeom prst="ellipse">
                <a:avLst/>
              </a:prstGeom>
              <a:noFill/>
              <a:ln w="31750" cap="sq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3C1D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sy="50000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 b="0">
                  <a:solidFill>
                    <a:srgbClr val="FFFF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25" name="Text Box 42"/>
              <p:cNvSpPr txBox="1">
                <a:spLocks noChangeArrowheads="1"/>
              </p:cNvSpPr>
              <p:nvPr/>
            </p:nvSpPr>
            <p:spPr bwMode="auto">
              <a:xfrm>
                <a:off x="4320" y="1771"/>
                <a:ext cx="204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102682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75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800" b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B</a:t>
                </a:r>
              </a:p>
            </p:txBody>
          </p:sp>
        </p:grpSp>
        <p:grpSp>
          <p:nvGrpSpPr>
            <p:cNvPr id="12" name="Group 43"/>
            <p:cNvGrpSpPr>
              <a:grpSpLocks/>
            </p:cNvGrpSpPr>
            <p:nvPr/>
          </p:nvGrpSpPr>
          <p:grpSpPr bwMode="auto">
            <a:xfrm>
              <a:off x="4944" y="2137"/>
              <a:ext cx="362" cy="381"/>
              <a:chOff x="4241" y="1684"/>
              <a:chExt cx="362" cy="381"/>
            </a:xfrm>
          </p:grpSpPr>
          <p:sp>
            <p:nvSpPr>
              <p:cNvPr id="22" name="Oval 44"/>
              <p:cNvSpPr>
                <a:spLocks noChangeArrowheads="1"/>
              </p:cNvSpPr>
              <p:nvPr/>
            </p:nvSpPr>
            <p:spPr bwMode="auto">
              <a:xfrm>
                <a:off x="4241" y="1684"/>
                <a:ext cx="362" cy="381"/>
              </a:xfrm>
              <a:prstGeom prst="ellipse">
                <a:avLst/>
              </a:prstGeom>
              <a:noFill/>
              <a:ln w="31750" cap="sq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3C1D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sy="50000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 b="0">
                  <a:solidFill>
                    <a:srgbClr val="FFFF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23" name="Text Box 45"/>
              <p:cNvSpPr txBox="1">
                <a:spLocks noChangeArrowheads="1"/>
              </p:cNvSpPr>
              <p:nvPr/>
            </p:nvSpPr>
            <p:spPr bwMode="auto">
              <a:xfrm>
                <a:off x="4320" y="1771"/>
                <a:ext cx="204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102682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75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800" b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E</a:t>
                </a:r>
              </a:p>
            </p:txBody>
          </p:sp>
        </p:grpSp>
        <p:grpSp>
          <p:nvGrpSpPr>
            <p:cNvPr id="13" name="Group 46"/>
            <p:cNvGrpSpPr>
              <a:grpSpLocks/>
            </p:cNvGrpSpPr>
            <p:nvPr/>
          </p:nvGrpSpPr>
          <p:grpSpPr bwMode="auto">
            <a:xfrm>
              <a:off x="3707" y="2591"/>
              <a:ext cx="362" cy="381"/>
              <a:chOff x="4241" y="1684"/>
              <a:chExt cx="362" cy="381"/>
            </a:xfrm>
          </p:grpSpPr>
          <p:sp>
            <p:nvSpPr>
              <p:cNvPr id="20" name="Oval 47"/>
              <p:cNvSpPr>
                <a:spLocks noChangeArrowheads="1"/>
              </p:cNvSpPr>
              <p:nvPr/>
            </p:nvSpPr>
            <p:spPr bwMode="auto">
              <a:xfrm>
                <a:off x="4241" y="1684"/>
                <a:ext cx="362" cy="381"/>
              </a:xfrm>
              <a:prstGeom prst="ellipse">
                <a:avLst/>
              </a:prstGeom>
              <a:noFill/>
              <a:ln w="31750" cap="sq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3C1D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sy="50000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 b="0">
                  <a:solidFill>
                    <a:srgbClr val="FFFF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21" name="Text Box 48"/>
              <p:cNvSpPr txBox="1">
                <a:spLocks noChangeArrowheads="1"/>
              </p:cNvSpPr>
              <p:nvPr/>
            </p:nvSpPr>
            <p:spPr bwMode="auto">
              <a:xfrm>
                <a:off x="4320" y="1771"/>
                <a:ext cx="204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102682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75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800" b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C</a:t>
                </a:r>
              </a:p>
            </p:txBody>
          </p:sp>
        </p:grpSp>
        <p:grpSp>
          <p:nvGrpSpPr>
            <p:cNvPr id="14" name="Group 49"/>
            <p:cNvGrpSpPr>
              <a:grpSpLocks/>
            </p:cNvGrpSpPr>
            <p:nvPr/>
          </p:nvGrpSpPr>
          <p:grpSpPr bwMode="auto">
            <a:xfrm>
              <a:off x="4477" y="2591"/>
              <a:ext cx="362" cy="381"/>
              <a:chOff x="4241" y="1684"/>
              <a:chExt cx="362" cy="381"/>
            </a:xfrm>
          </p:grpSpPr>
          <p:sp>
            <p:nvSpPr>
              <p:cNvPr id="18" name="Oval 50"/>
              <p:cNvSpPr>
                <a:spLocks noChangeArrowheads="1"/>
              </p:cNvSpPr>
              <p:nvPr/>
            </p:nvSpPr>
            <p:spPr bwMode="auto">
              <a:xfrm>
                <a:off x="4241" y="1684"/>
                <a:ext cx="362" cy="381"/>
              </a:xfrm>
              <a:prstGeom prst="ellipse">
                <a:avLst/>
              </a:prstGeom>
              <a:noFill/>
              <a:ln w="31750" cap="sq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3C1D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sy="50000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 b="0">
                  <a:solidFill>
                    <a:srgbClr val="FFFF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19" name="Text Box 51"/>
              <p:cNvSpPr txBox="1">
                <a:spLocks noChangeArrowheads="1"/>
              </p:cNvSpPr>
              <p:nvPr/>
            </p:nvSpPr>
            <p:spPr bwMode="auto">
              <a:xfrm>
                <a:off x="4320" y="1771"/>
                <a:ext cx="204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102682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75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800" b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F</a:t>
                </a:r>
              </a:p>
            </p:txBody>
          </p:sp>
        </p:grpSp>
        <p:grpSp>
          <p:nvGrpSpPr>
            <p:cNvPr id="15" name="Group 52"/>
            <p:cNvGrpSpPr>
              <a:grpSpLocks/>
            </p:cNvGrpSpPr>
            <p:nvPr/>
          </p:nvGrpSpPr>
          <p:grpSpPr bwMode="auto">
            <a:xfrm>
              <a:off x="3290" y="3076"/>
              <a:ext cx="362" cy="381"/>
              <a:chOff x="4241" y="1684"/>
              <a:chExt cx="362" cy="381"/>
            </a:xfrm>
          </p:grpSpPr>
          <p:sp>
            <p:nvSpPr>
              <p:cNvPr id="16" name="Oval 53"/>
              <p:cNvSpPr>
                <a:spLocks noChangeArrowheads="1"/>
              </p:cNvSpPr>
              <p:nvPr/>
            </p:nvSpPr>
            <p:spPr bwMode="auto">
              <a:xfrm>
                <a:off x="4241" y="1684"/>
                <a:ext cx="362" cy="381"/>
              </a:xfrm>
              <a:prstGeom prst="ellipse">
                <a:avLst/>
              </a:prstGeom>
              <a:noFill/>
              <a:ln w="31750" cap="sq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3C1D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sy="50000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 b="0">
                  <a:solidFill>
                    <a:srgbClr val="FFFF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17" name="Text Box 54"/>
              <p:cNvSpPr txBox="1">
                <a:spLocks noChangeArrowheads="1"/>
              </p:cNvSpPr>
              <p:nvPr/>
            </p:nvSpPr>
            <p:spPr bwMode="auto">
              <a:xfrm>
                <a:off x="4320" y="1771"/>
                <a:ext cx="204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102682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75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800" b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32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3730908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层次遍历问题的分析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292950" y="1289311"/>
            <a:ext cx="9871236" cy="53149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just">
              <a:lnSpc>
                <a:spcPts val="4000"/>
              </a:lnSpc>
              <a:spcBef>
                <a:spcPts val="0"/>
              </a:spcBef>
              <a:buSzPct val="90000"/>
              <a:buFont typeface="+mj-ea"/>
              <a:buAutoNum type="circleNumDbPlain"/>
              <a:defRPr/>
            </a:pP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在第</a:t>
            </a:r>
            <a:r>
              <a:rPr lang="en-US" altLang="zh-CN" sz="3000" b="1" dirty="0" err="1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i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层上若结点 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x 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在结点 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y 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的左边，则 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x 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一定在 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y 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之前被访问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. 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同理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, 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在第 </a:t>
            </a:r>
            <a:r>
              <a:rPr lang="en-US" altLang="zh-CN" sz="3000" b="1" dirty="0" err="1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i</a:t>
            </a:r>
            <a:r>
              <a:rPr lang="en-US" altLang="zh-CN" sz="30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itchFamily="18" charset="2"/>
              </a:rPr>
              <a:t> </a:t>
            </a:r>
            <a:r>
              <a:rPr lang="en-US" altLang="zh-CN" sz="30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/>
              </a:rPr>
              <a:t> </a:t>
            </a:r>
            <a:r>
              <a:rPr lang="en-US" altLang="zh-CN" sz="30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层上，</a:t>
            </a:r>
            <a:r>
              <a:rPr lang="en-US" altLang="zh-CN" sz="3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x </a:t>
            </a:r>
            <a:r>
              <a: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的孩子结点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一定在 </a:t>
            </a:r>
            <a:r>
              <a:rPr lang="en-US" altLang="zh-CN" sz="3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y </a:t>
            </a:r>
            <a:r>
              <a: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的孩子结点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之前被访问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.</a:t>
            </a:r>
          </a:p>
          <a:p>
            <a:pPr marL="514350" indent="-514350" algn="just">
              <a:lnSpc>
                <a:spcPts val="4000"/>
              </a:lnSpc>
              <a:spcBef>
                <a:spcPts val="0"/>
              </a:spcBef>
              <a:buSzPct val="90000"/>
              <a:buFont typeface="+mj-ea"/>
              <a:buAutoNum type="circleNumDbPlain"/>
              <a:defRPr/>
            </a:pP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若访问 </a:t>
            </a:r>
            <a:r>
              <a:rPr lang="en-US" altLang="zh-CN" sz="3000" b="1" dirty="0" err="1">
                <a:latin typeface="Times New Roman" panose="02020603050405020304" pitchFamily="18" charset="0"/>
                <a:ea typeface="楷体" panose="02010609060101010101" pitchFamily="49" charset="-122"/>
              </a:rPr>
              <a:t>i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层上的所有结点，必须知道 </a:t>
            </a:r>
            <a:r>
              <a:rPr lang="en-US" altLang="zh-CN" sz="3000" b="1" dirty="0" err="1">
                <a:latin typeface="Times New Roman" panose="02020603050405020304" pitchFamily="18" charset="0"/>
                <a:ea typeface="楷体" panose="02010609060101010101" pitchFamily="49" charset="-122"/>
              </a:rPr>
              <a:t>i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层上所有结点的地址，地址保存在其父结点的 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left 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或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right 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指针中。</a:t>
            </a:r>
          </a:p>
          <a:p>
            <a:pPr marL="0" indent="0" algn="just">
              <a:lnSpc>
                <a:spcPts val="4000"/>
              </a:lnSpc>
              <a:spcBef>
                <a:spcPts val="18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由①，算法可用</a:t>
            </a:r>
            <a:r>
              <a: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先进先出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的</a:t>
            </a:r>
            <a:r>
              <a: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队列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来实现；由②，除待遍历二叉树 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T 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的根结点之外，其余结点的地址均是其父结点的 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left 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或 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right .</a:t>
            </a:r>
            <a:endParaRPr lang="zh-CN" altLang="en-US" sz="30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583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5509525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二叉树层次遍历算法的主要思想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558045" y="1478858"/>
            <a:ext cx="8824423" cy="4248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2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3300" b="1">
                <a:latin typeface="楷体" panose="02010609060101010101" pitchFamily="49" charset="-122"/>
                <a:ea typeface="楷体" panose="02010609060101010101" pitchFamily="49" charset="-122"/>
              </a:rPr>
              <a:t>使用一个</a:t>
            </a:r>
            <a:r>
              <a:rPr lang="zh-CN" altLang="en-US" sz="33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先进先出结构的</a:t>
            </a:r>
            <a:r>
              <a:rPr lang="zh-CN" altLang="en-US" sz="3300" b="1">
                <a:latin typeface="楷体" panose="02010609060101010101" pitchFamily="49" charset="-122"/>
                <a:ea typeface="楷体" panose="02010609060101010101" pitchFamily="49" charset="-122"/>
              </a:rPr>
              <a:t>队列 </a:t>
            </a:r>
            <a:r>
              <a:rPr lang="en-US" altLang="zh-CN" sz="3200" b="1"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Q</a:t>
            </a:r>
            <a:r>
              <a:rPr lang="zh-CN" altLang="en-US" sz="3300" b="1">
                <a:latin typeface="楷体" panose="02010609060101010101" pitchFamily="49" charset="-122"/>
                <a:ea typeface="楷体" panose="02010609060101010101" pitchFamily="49" charset="-122"/>
              </a:rPr>
              <a:t>，具体如下：</a:t>
            </a:r>
          </a:p>
          <a:p>
            <a:pPr marL="514350" indent="-514350">
              <a:lnSpc>
                <a:spcPts val="4200"/>
              </a:lnSpc>
              <a:spcBef>
                <a:spcPts val="1800"/>
              </a:spcBef>
              <a:buSzPct val="90000"/>
              <a:buFont typeface="+mj-lt"/>
              <a:buAutoNum type="arabicPeriod"/>
              <a:defRPr/>
            </a:pPr>
            <a:r>
              <a:rPr lang="zh-CN" altLang="en-US" sz="3200" b="1">
                <a:latin typeface="楷体" panose="02010609060101010101" pitchFamily="49" charset="-122"/>
                <a:ea typeface="楷体" panose="02010609060101010101" pitchFamily="49" charset="-122"/>
              </a:rPr>
              <a:t>将根结点插入 </a:t>
            </a:r>
            <a:r>
              <a:rPr lang="en-US" altLang="zh-CN" sz="3200" b="1"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Q</a:t>
            </a:r>
            <a:r>
              <a:rPr lang="en-US" altLang="zh-CN" sz="3200" b="1"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</a:p>
          <a:p>
            <a:pPr marL="514350" indent="-514350">
              <a:lnSpc>
                <a:spcPts val="4200"/>
              </a:lnSpc>
              <a:spcBef>
                <a:spcPts val="0"/>
              </a:spcBef>
              <a:buSzPct val="90000"/>
              <a:buFont typeface="+mj-lt"/>
              <a:buAutoNum type="arabicPeriod"/>
              <a:defRPr/>
            </a:pPr>
            <a:r>
              <a:rPr lang="zh-CN" altLang="en-US" sz="32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重复执行本步骤</a:t>
            </a:r>
            <a:r>
              <a:rPr lang="zh-CN" altLang="en-US" sz="3200" b="1">
                <a:latin typeface="楷体" panose="02010609060101010101" pitchFamily="49" charset="-122"/>
                <a:ea typeface="楷体" panose="02010609060101010101" pitchFamily="49" charset="-122"/>
              </a:rPr>
              <a:t>直至 </a:t>
            </a:r>
            <a:r>
              <a:rPr lang="en-US" altLang="zh-CN" sz="3200" b="1"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Q </a:t>
            </a:r>
            <a:r>
              <a:rPr lang="zh-CN" altLang="en-US" sz="3200" b="1">
                <a:latin typeface="楷体" panose="02010609060101010101" pitchFamily="49" charset="-122"/>
                <a:ea typeface="楷体" panose="02010609060101010101" pitchFamily="49" charset="-122"/>
              </a:rPr>
              <a:t>为空</a:t>
            </a:r>
            <a:r>
              <a:rPr lang="en-US" altLang="zh-CN" sz="3200" b="1">
                <a:latin typeface="楷体" panose="02010609060101010101" pitchFamily="49" charset="-122"/>
                <a:ea typeface="楷体" panose="02010609060101010101" pitchFamily="49" charset="-122"/>
              </a:rPr>
              <a:t>:  </a:t>
            </a:r>
          </a:p>
          <a:p>
            <a:pPr marL="1076325" lvl="2" indent="-447675">
              <a:lnSpc>
                <a:spcPts val="4200"/>
              </a:lnSpc>
              <a:spcBef>
                <a:spcPts val="0"/>
              </a:spcBef>
              <a:buClr>
                <a:srgbClr val="FF0000"/>
              </a:buClr>
              <a:buSzPct val="90000"/>
              <a:buFont typeface="+mj-ea"/>
              <a:buAutoNum type="circleNumDbPlain"/>
              <a:defRPr/>
            </a:pPr>
            <a:r>
              <a:rPr lang="zh-CN" altLang="en-US" sz="3200" b="1">
                <a:latin typeface="楷体" panose="02010609060101010101" pitchFamily="49" charset="-122"/>
                <a:ea typeface="楷体" panose="02010609060101010101" pitchFamily="49" charset="-122"/>
              </a:rPr>
              <a:t>若 </a:t>
            </a:r>
            <a:r>
              <a:rPr lang="en-US" altLang="zh-CN" sz="3200" b="1"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Q </a:t>
            </a:r>
            <a:r>
              <a:rPr lang="zh-CN" altLang="en-US" sz="3200" b="1">
                <a:latin typeface="楷体" panose="02010609060101010101" pitchFamily="49" charset="-122"/>
                <a:ea typeface="楷体" panose="02010609060101010101" pitchFamily="49" charset="-122"/>
              </a:rPr>
              <a:t>非空</a:t>
            </a:r>
            <a:r>
              <a:rPr lang="en-US" altLang="zh-CN" sz="3200" b="1">
                <a:latin typeface="楷体" panose="02010609060101010101" pitchFamily="49" charset="-122"/>
                <a:ea typeface="楷体" panose="02010609060101010101" pitchFamily="49" charset="-122"/>
              </a:rPr>
              <a:t>, </a:t>
            </a:r>
            <a:r>
              <a:rPr lang="zh-CN" altLang="en-US" sz="3200" b="1">
                <a:latin typeface="楷体" panose="02010609060101010101" pitchFamily="49" charset="-122"/>
                <a:ea typeface="楷体" panose="02010609060101010101" pitchFamily="49" charset="-122"/>
              </a:rPr>
              <a:t>取 </a:t>
            </a:r>
            <a:r>
              <a:rPr lang="en-US" altLang="zh-CN" sz="3200" b="1"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Q </a:t>
            </a:r>
            <a:r>
              <a:rPr lang="zh-CN" altLang="en-US" sz="3200" b="1"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的</a:t>
            </a:r>
            <a:r>
              <a:rPr lang="zh-CN" altLang="en-US" sz="3200" b="1">
                <a:latin typeface="楷体" panose="02010609060101010101" pitchFamily="49" charset="-122"/>
                <a:ea typeface="楷体" panose="02010609060101010101" pitchFamily="49" charset="-122"/>
              </a:rPr>
              <a:t>头结点 </a:t>
            </a:r>
            <a:r>
              <a:rPr lang="en-US" altLang="zh-CN" sz="3200" b="1"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n</a:t>
            </a:r>
            <a:r>
              <a:rPr lang="en-US" altLang="zh-CN" sz="3200" b="1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3200" b="1">
                <a:latin typeface="楷体" panose="02010609060101010101" pitchFamily="49" charset="-122"/>
                <a:ea typeface="楷体" panose="02010609060101010101" pitchFamily="49" charset="-122"/>
              </a:rPr>
              <a:t>并访问</a:t>
            </a:r>
            <a:r>
              <a:rPr lang="en-US" altLang="zh-CN" sz="3200" b="1">
                <a:latin typeface="楷体" panose="02010609060101010101" pitchFamily="49" charset="-122"/>
                <a:ea typeface="楷体" panose="02010609060101010101" pitchFamily="49" charset="-122"/>
              </a:rPr>
              <a:t>; </a:t>
            </a:r>
          </a:p>
          <a:p>
            <a:pPr marL="1076325" lvl="2" indent="-447675">
              <a:lnSpc>
                <a:spcPts val="4200"/>
              </a:lnSpc>
              <a:spcBef>
                <a:spcPts val="0"/>
              </a:spcBef>
              <a:buClr>
                <a:srgbClr val="FF0000"/>
              </a:buClr>
              <a:buSzPct val="90000"/>
              <a:buFont typeface="+mj-ea"/>
              <a:buAutoNum type="circleNumDbPlain"/>
              <a:defRPr/>
            </a:pPr>
            <a:r>
              <a:rPr lang="zh-CN" altLang="en-US" sz="3200" b="1">
                <a:latin typeface="楷体" panose="02010609060101010101" pitchFamily="49" charset="-122"/>
                <a:ea typeface="楷体" panose="02010609060101010101" pitchFamily="49" charset="-122"/>
              </a:rPr>
              <a:t>若 </a:t>
            </a:r>
            <a:r>
              <a:rPr lang="en-US" altLang="zh-CN" sz="3200" b="1"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n </a:t>
            </a:r>
            <a:r>
              <a:rPr lang="zh-CN" altLang="en-US" sz="3200" b="1"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的</a:t>
            </a:r>
            <a:r>
              <a:rPr lang="zh-CN" altLang="en-US" sz="3200" b="1">
                <a:latin typeface="楷体" panose="02010609060101010101" pitchFamily="49" charset="-122"/>
                <a:ea typeface="楷体" panose="02010609060101010101" pitchFamily="49" charset="-122"/>
              </a:rPr>
              <a:t>左指针不空</a:t>
            </a:r>
            <a:r>
              <a:rPr lang="en-US" altLang="zh-CN" sz="3200" b="1">
                <a:latin typeface="楷体" panose="02010609060101010101" pitchFamily="49" charset="-122"/>
                <a:ea typeface="楷体" panose="02010609060101010101" pitchFamily="49" charset="-122"/>
              </a:rPr>
              <a:t>, </a:t>
            </a:r>
            <a:r>
              <a:rPr lang="zh-CN" altLang="en-US" sz="3200" b="1">
                <a:latin typeface="楷体" panose="02010609060101010101" pitchFamily="49" charset="-122"/>
                <a:ea typeface="楷体" panose="02010609060101010101" pitchFamily="49" charset="-122"/>
              </a:rPr>
              <a:t>将其左孩子插入 </a:t>
            </a:r>
            <a:r>
              <a:rPr lang="en-US" altLang="zh-CN" sz="3200" b="1"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Q </a:t>
            </a:r>
            <a:r>
              <a:rPr lang="en-US" altLang="zh-CN" sz="3200" b="1">
                <a:latin typeface="楷体" panose="02010609060101010101" pitchFamily="49" charset="-122"/>
                <a:ea typeface="楷体" panose="02010609060101010101" pitchFamily="49" charset="-122"/>
              </a:rPr>
              <a:t>;</a:t>
            </a:r>
          </a:p>
          <a:p>
            <a:pPr marL="1076325" lvl="2" indent="-447675">
              <a:lnSpc>
                <a:spcPts val="4200"/>
              </a:lnSpc>
              <a:spcBef>
                <a:spcPts val="0"/>
              </a:spcBef>
              <a:buClr>
                <a:srgbClr val="FF0000"/>
              </a:buClr>
              <a:buSzPct val="90000"/>
              <a:buFont typeface="+mj-ea"/>
              <a:buAutoNum type="circleNumDbPlain"/>
              <a:defRPr/>
            </a:pPr>
            <a:r>
              <a:rPr lang="zh-CN" altLang="en-US" sz="3200" b="1">
                <a:latin typeface="楷体" panose="02010609060101010101" pitchFamily="49" charset="-122"/>
                <a:ea typeface="楷体" panose="02010609060101010101" pitchFamily="49" charset="-122"/>
              </a:rPr>
              <a:t>若 </a:t>
            </a:r>
            <a:r>
              <a:rPr lang="en-US" altLang="zh-CN" sz="3200" b="1"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n </a:t>
            </a:r>
            <a:r>
              <a:rPr lang="zh-CN" altLang="en-US" sz="3200" b="1"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的</a:t>
            </a:r>
            <a:r>
              <a:rPr lang="zh-CN" altLang="en-US" sz="3200" b="1">
                <a:latin typeface="楷体" panose="02010609060101010101" pitchFamily="49" charset="-122"/>
                <a:ea typeface="楷体" panose="02010609060101010101" pitchFamily="49" charset="-122"/>
              </a:rPr>
              <a:t>右指针不空</a:t>
            </a:r>
            <a:r>
              <a:rPr lang="en-US" altLang="zh-CN" sz="3200" b="1">
                <a:latin typeface="楷体" panose="02010609060101010101" pitchFamily="49" charset="-122"/>
                <a:ea typeface="楷体" panose="02010609060101010101" pitchFamily="49" charset="-122"/>
              </a:rPr>
              <a:t>, </a:t>
            </a:r>
            <a:r>
              <a:rPr lang="zh-CN" altLang="en-US" sz="3200" b="1">
                <a:latin typeface="楷体" panose="02010609060101010101" pitchFamily="49" charset="-122"/>
                <a:ea typeface="楷体" panose="02010609060101010101" pitchFamily="49" charset="-122"/>
              </a:rPr>
              <a:t>将其右孩子插入 </a:t>
            </a:r>
            <a:r>
              <a:rPr lang="en-US" altLang="zh-CN" sz="3200" b="1"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Q </a:t>
            </a:r>
            <a:r>
              <a:rPr lang="en-US" altLang="zh-CN" sz="3200" b="1">
                <a:latin typeface="楷体" panose="02010609060101010101" pitchFamily="49" charset="-122"/>
                <a:ea typeface="楷体" panose="02010609060101010101" pitchFamily="49" charset="-122"/>
              </a:rPr>
              <a:t>. </a:t>
            </a:r>
            <a:endParaRPr lang="en-US" altLang="zh-CN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66633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3882971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算法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LevelOrder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 (t) 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175360" y="997965"/>
            <a:ext cx="8396287" cy="53863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50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</a:rPr>
              <a:t>/</a:t>
            </a:r>
            <a:r>
              <a:rPr lang="zh-CN" altLang="en-US" sz="250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</a:rPr>
              <a:t>*</a:t>
            </a:r>
            <a:r>
              <a:rPr lang="en-US" altLang="zh-CN" sz="250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</a:rPr>
              <a:t> </a:t>
            </a:r>
            <a:r>
              <a:rPr lang="zh-CN" altLang="en-US" sz="250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</a:rPr>
              <a:t>算法</a:t>
            </a:r>
            <a:r>
              <a:rPr lang="en-US" altLang="zh-CN" sz="2500" b="1" dirty="0" err="1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</a:rPr>
              <a:t>LevelOrder</a:t>
            </a:r>
            <a:r>
              <a:rPr lang="en-US" altLang="zh-CN" sz="250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</a:rPr>
              <a:t> </a:t>
            </a:r>
            <a:r>
              <a:rPr lang="zh-CN" altLang="en-US" sz="250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</a:rPr>
              <a:t>按层次顺序对链接</a:t>
            </a:r>
            <a:r>
              <a:rPr lang="zh-CN" altLang="en-US" sz="250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sym typeface="Symbol" pitchFamily="18" charset="2"/>
              </a:rPr>
              <a:t>存储的二叉树 </a:t>
            </a:r>
            <a:r>
              <a:rPr lang="en-US" altLang="zh-CN" sz="2500" b="1" i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sym typeface="Symbol" pitchFamily="18" charset="2"/>
              </a:rPr>
              <a:t>T </a:t>
            </a:r>
            <a:r>
              <a:rPr lang="zh-CN" altLang="en-US" sz="250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sym typeface="Symbol" pitchFamily="18" charset="2"/>
              </a:rPr>
              <a:t>进行遍历，</a:t>
            </a:r>
            <a:r>
              <a:rPr lang="en-US" altLang="zh-CN" sz="2500" b="1" i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sym typeface="Symbol" pitchFamily="18" charset="2"/>
              </a:rPr>
              <a:t>t</a:t>
            </a:r>
            <a:r>
              <a:rPr lang="en-US" altLang="zh-CN" sz="250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sym typeface="Symbol" pitchFamily="18" charset="2"/>
              </a:rPr>
              <a:t> </a:t>
            </a:r>
            <a:r>
              <a:rPr lang="zh-CN" altLang="en-US" sz="250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sym typeface="Symbol" pitchFamily="18" charset="2"/>
              </a:rPr>
              <a:t>指向 </a:t>
            </a:r>
            <a:r>
              <a:rPr lang="en-US" altLang="zh-CN" sz="2500" b="1" i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sym typeface="Symbol" pitchFamily="18" charset="2"/>
              </a:rPr>
              <a:t>T</a:t>
            </a:r>
            <a:r>
              <a:rPr lang="en-US" altLang="zh-CN" sz="250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sym typeface="Symbol" pitchFamily="18" charset="2"/>
              </a:rPr>
              <a:t> </a:t>
            </a:r>
            <a:r>
              <a:rPr lang="zh-CN" altLang="en-US" sz="250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sym typeface="Symbol" pitchFamily="18" charset="2"/>
              </a:rPr>
              <a:t>之根，</a:t>
            </a:r>
            <a:r>
              <a:rPr lang="en-US" altLang="zh-CN" sz="2500" b="1" i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sym typeface="Symbol" pitchFamily="18" charset="2"/>
              </a:rPr>
              <a:t>Q</a:t>
            </a:r>
            <a:r>
              <a:rPr lang="en-US" altLang="zh-CN" sz="250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sym typeface="Symbol" pitchFamily="18" charset="2"/>
              </a:rPr>
              <a:t> </a:t>
            </a:r>
            <a:r>
              <a:rPr lang="zh-CN" altLang="en-US" sz="250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sym typeface="Symbol" pitchFamily="18" charset="2"/>
              </a:rPr>
              <a:t>为队列</a:t>
            </a:r>
            <a:r>
              <a:rPr lang="en-US" altLang="zh-CN" sz="250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</a:rPr>
              <a:t>  </a:t>
            </a:r>
            <a:r>
              <a:rPr lang="zh-CN" altLang="en-US" sz="250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</a:rPr>
              <a:t>*</a:t>
            </a:r>
            <a:r>
              <a:rPr lang="en-US" altLang="zh-CN" sz="250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</a:rPr>
              <a:t>/</a:t>
            </a:r>
          </a:p>
          <a:p>
            <a:pPr marL="685800" indent="-685800">
              <a:lnSpc>
                <a:spcPts val="3400"/>
              </a:lnSpc>
              <a:spcBef>
                <a:spcPts val="180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750" b="1" dirty="0">
                <a:solidFill>
                  <a:srgbClr val="0000CC"/>
                </a:solidFill>
                <a:latin typeface="Times New Roman" pitchFamily="18" charset="0"/>
                <a:ea typeface="楷体" panose="02010609060101010101" pitchFamily="49" charset="-122"/>
              </a:rPr>
              <a:t>LO1.</a:t>
            </a:r>
            <a:r>
              <a:rPr lang="en-US" altLang="zh-CN" sz="2750" b="1" dirty="0">
                <a:latin typeface="Times New Roman" pitchFamily="18" charset="0"/>
                <a:ea typeface="楷体" panose="02010609060101010101" pitchFamily="49" charset="-122"/>
              </a:rPr>
              <a:t> [</a:t>
            </a:r>
            <a:r>
              <a:rPr lang="zh-CN" altLang="en-US" sz="2750" b="1" dirty="0">
                <a:latin typeface="Times New Roman" pitchFamily="18" charset="0"/>
                <a:ea typeface="楷体" panose="02010609060101010101" pitchFamily="49" charset="-122"/>
              </a:rPr>
              <a:t>建空队</a:t>
            </a:r>
            <a:r>
              <a:rPr lang="en-US" altLang="zh-CN" sz="2750" b="1" dirty="0">
                <a:latin typeface="Times New Roman" pitchFamily="18" charset="0"/>
                <a:ea typeface="楷体" panose="02010609060101010101" pitchFamily="49" charset="-122"/>
              </a:rPr>
              <a:t>]</a:t>
            </a:r>
          </a:p>
          <a:p>
            <a:pPr marL="685800" indent="-685800">
              <a:lnSpc>
                <a:spcPts val="34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750" b="1" dirty="0">
                <a:latin typeface="Times New Roman" pitchFamily="18" charset="0"/>
                <a:ea typeface="楷体" panose="02010609060101010101" pitchFamily="49" charset="-122"/>
              </a:rPr>
              <a:t>    </a:t>
            </a:r>
            <a:r>
              <a:rPr lang="en-US" altLang="zh-CN" sz="275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</a:rPr>
              <a:t>CREATE ( Q ). </a:t>
            </a:r>
          </a:p>
          <a:p>
            <a:pPr marL="685800" indent="-685800">
              <a:lnSpc>
                <a:spcPts val="34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750" b="1" dirty="0">
                <a:solidFill>
                  <a:srgbClr val="0000CC"/>
                </a:solidFill>
                <a:latin typeface="Times New Roman" pitchFamily="18" charset="0"/>
                <a:ea typeface="楷体" panose="02010609060101010101" pitchFamily="49" charset="-122"/>
              </a:rPr>
              <a:t>LO2.</a:t>
            </a:r>
            <a:r>
              <a:rPr lang="en-US" altLang="zh-CN" sz="2750" b="1" dirty="0">
                <a:latin typeface="Times New Roman" pitchFamily="18" charset="0"/>
                <a:ea typeface="楷体" panose="02010609060101010101" pitchFamily="49" charset="-122"/>
              </a:rPr>
              <a:t> [</a:t>
            </a:r>
            <a:r>
              <a:rPr lang="zh-CN" altLang="en-US" sz="2750" b="1" dirty="0">
                <a:latin typeface="Times New Roman" pitchFamily="18" charset="0"/>
                <a:ea typeface="楷体" panose="02010609060101010101" pitchFamily="49" charset="-122"/>
              </a:rPr>
              <a:t>入队</a:t>
            </a:r>
            <a:r>
              <a:rPr lang="en-US" altLang="zh-CN" sz="2750" b="1" dirty="0">
                <a:latin typeface="Times New Roman" pitchFamily="18" charset="0"/>
                <a:ea typeface="楷体" panose="02010609060101010101" pitchFamily="49" charset="-122"/>
              </a:rPr>
              <a:t>]</a:t>
            </a:r>
            <a:endParaRPr lang="en-US" altLang="zh-CN" sz="2750" b="1" i="1" dirty="0">
              <a:latin typeface="Times New Roman" pitchFamily="18" charset="0"/>
              <a:ea typeface="楷体" panose="02010609060101010101" pitchFamily="49" charset="-122"/>
            </a:endParaRPr>
          </a:p>
          <a:p>
            <a:pPr marL="685800" indent="-685800">
              <a:lnSpc>
                <a:spcPts val="34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75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</a:rPr>
              <a:t>     p </a:t>
            </a:r>
            <a:r>
              <a:rPr lang="en-US" altLang="zh-CN" sz="275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  <a:sym typeface="Symbol" pitchFamily="18" charset="2"/>
              </a:rPr>
              <a:t></a:t>
            </a:r>
            <a:r>
              <a:rPr lang="en-US" altLang="zh-CN" sz="275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</a:rPr>
              <a:t> t.   </a:t>
            </a:r>
            <a:r>
              <a:rPr lang="en-US" altLang="zh-CN" sz="2750" b="1" i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</a:rPr>
              <a:t>IF</a:t>
            </a:r>
            <a:r>
              <a:rPr lang="en-US" altLang="zh-CN" sz="275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</a:rPr>
              <a:t> p </a:t>
            </a:r>
            <a:r>
              <a:rPr lang="en-US" altLang="zh-CN" sz="275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  <a:sym typeface="Symbol" pitchFamily="18" charset="2"/>
              </a:rPr>
              <a:t></a:t>
            </a:r>
            <a:r>
              <a:rPr lang="en-US" altLang="zh-CN" sz="275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</a:rPr>
              <a:t> </a:t>
            </a:r>
            <a:r>
              <a:rPr lang="en-US" altLang="zh-CN" sz="275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  <a:sym typeface="Symbol" pitchFamily="18" charset="2"/>
              </a:rPr>
              <a:t></a:t>
            </a:r>
            <a:r>
              <a:rPr lang="en-US" altLang="zh-CN" sz="275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</a:rPr>
              <a:t> </a:t>
            </a:r>
            <a:r>
              <a:rPr lang="en-US" altLang="zh-CN" sz="2750" b="1" i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</a:rPr>
              <a:t>THEN</a:t>
            </a:r>
            <a:r>
              <a:rPr lang="en-US" altLang="zh-CN" sz="275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</a:rPr>
              <a:t>  Q </a:t>
            </a:r>
            <a:r>
              <a:rPr lang="en-US" altLang="zh-CN" sz="275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  <a:sym typeface="Symbol" pitchFamily="18" charset="2"/>
              </a:rPr>
              <a:t></a:t>
            </a:r>
            <a:r>
              <a:rPr lang="en-US" altLang="zh-CN" sz="275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</a:rPr>
              <a:t> p. </a:t>
            </a:r>
            <a:r>
              <a:rPr lang="en-US" altLang="zh-CN" sz="250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</a:rPr>
              <a:t>// </a:t>
            </a:r>
            <a:r>
              <a:rPr lang="en-US" altLang="zh-CN" sz="2500" b="1" i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sym typeface="Symbol" pitchFamily="18" charset="2"/>
              </a:rPr>
              <a:t>T</a:t>
            </a:r>
            <a:r>
              <a:rPr lang="en-US" altLang="zh-CN" sz="250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sym typeface="Symbol" pitchFamily="18" charset="2"/>
              </a:rPr>
              <a:t> </a:t>
            </a:r>
            <a:r>
              <a:rPr lang="zh-CN" altLang="en-US" sz="250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sym typeface="Symbol" pitchFamily="18" charset="2"/>
              </a:rPr>
              <a:t>之根入队</a:t>
            </a:r>
            <a:endParaRPr lang="en-US" altLang="zh-CN" sz="2500" b="1" dirty="0">
              <a:solidFill>
                <a:srgbClr val="FF0000"/>
              </a:solidFill>
              <a:latin typeface="Times New Roman" pitchFamily="18" charset="0"/>
              <a:ea typeface="楷体" panose="02010609060101010101" pitchFamily="49" charset="-122"/>
            </a:endParaRPr>
          </a:p>
          <a:p>
            <a:pPr marL="685800" indent="-685800">
              <a:lnSpc>
                <a:spcPts val="34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750" b="1" dirty="0">
                <a:solidFill>
                  <a:srgbClr val="0000CC"/>
                </a:solidFill>
                <a:latin typeface="Times New Roman" pitchFamily="18" charset="0"/>
                <a:ea typeface="楷体" panose="02010609060101010101" pitchFamily="49" charset="-122"/>
              </a:rPr>
              <a:t>LO3.</a:t>
            </a:r>
            <a:r>
              <a:rPr lang="en-US" altLang="zh-CN" sz="2750" b="1" dirty="0">
                <a:latin typeface="Times New Roman" pitchFamily="18" charset="0"/>
                <a:ea typeface="楷体" panose="02010609060101010101" pitchFamily="49" charset="-122"/>
              </a:rPr>
              <a:t> [</a:t>
            </a:r>
            <a:r>
              <a:rPr lang="zh-CN" altLang="en-US" sz="2750" b="1" dirty="0">
                <a:latin typeface="Times New Roman" pitchFamily="18" charset="0"/>
                <a:ea typeface="楷体" panose="02010609060101010101" pitchFamily="49" charset="-122"/>
              </a:rPr>
              <a:t>层次遍历</a:t>
            </a:r>
            <a:r>
              <a:rPr lang="en-US" altLang="zh-CN" sz="2750" b="1" dirty="0">
                <a:latin typeface="Times New Roman" pitchFamily="18" charset="0"/>
                <a:ea typeface="楷体" panose="02010609060101010101" pitchFamily="49" charset="-122"/>
              </a:rPr>
              <a:t>]</a:t>
            </a:r>
          </a:p>
          <a:p>
            <a:pPr marL="685800" indent="-685800">
              <a:lnSpc>
                <a:spcPts val="34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750" b="1" dirty="0">
                <a:latin typeface="Times New Roman" pitchFamily="18" charset="0"/>
                <a:ea typeface="楷体" panose="02010609060101010101" pitchFamily="49" charset="-122"/>
              </a:rPr>
              <a:t>    </a:t>
            </a:r>
            <a:r>
              <a:rPr lang="en-US" altLang="zh-CN" sz="2750" b="1" i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</a:rPr>
              <a:t>WHILE</a:t>
            </a:r>
            <a:r>
              <a:rPr lang="en-US" altLang="zh-CN" sz="275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</a:rPr>
              <a:t>  Q </a:t>
            </a:r>
            <a:r>
              <a:rPr lang="zh-CN" altLang="en-US" sz="275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</a:rPr>
              <a:t>非空  </a:t>
            </a:r>
            <a:r>
              <a:rPr lang="en-US" altLang="zh-CN" sz="2750" b="1" i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</a:rPr>
              <a:t>DO</a:t>
            </a:r>
          </a:p>
          <a:p>
            <a:pPr marL="685800" indent="-685800">
              <a:lnSpc>
                <a:spcPts val="34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75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</a:rPr>
              <a:t>        ( p </a:t>
            </a:r>
            <a:r>
              <a:rPr lang="en-US" altLang="zh-CN" sz="275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  <a:sym typeface="Symbol" pitchFamily="18" charset="2"/>
              </a:rPr>
              <a:t></a:t>
            </a:r>
            <a:r>
              <a:rPr lang="en-US" altLang="zh-CN" sz="275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</a:rPr>
              <a:t> Q .   </a:t>
            </a:r>
            <a:r>
              <a:rPr lang="en-US" altLang="zh-CN" sz="2750" b="1" i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</a:rPr>
              <a:t>PRINT </a:t>
            </a:r>
            <a:r>
              <a:rPr lang="en-US" altLang="zh-CN" sz="275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</a:rPr>
              <a:t>(Data ( p) ). </a:t>
            </a:r>
            <a:r>
              <a:rPr lang="en-US" altLang="zh-CN" sz="250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</a:rPr>
              <a:t>// </a:t>
            </a:r>
            <a:r>
              <a:rPr lang="zh-CN" altLang="en-US" sz="2500" b="1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</a:rPr>
              <a:t>取队头</a:t>
            </a:r>
            <a:r>
              <a:rPr lang="zh-CN" altLang="en-US" sz="250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</a:rPr>
              <a:t>并访问</a:t>
            </a:r>
            <a:endParaRPr lang="en-US" altLang="zh-CN" sz="2500" b="1" dirty="0">
              <a:latin typeface="Times New Roman" pitchFamily="18" charset="0"/>
              <a:ea typeface="楷体" panose="02010609060101010101" pitchFamily="49" charset="-122"/>
            </a:endParaRPr>
          </a:p>
          <a:p>
            <a:pPr marL="685800" indent="-685800">
              <a:lnSpc>
                <a:spcPts val="34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75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</a:rPr>
              <a:t>        </a:t>
            </a:r>
            <a:r>
              <a:rPr lang="en-US" altLang="zh-CN" sz="2750" b="1" i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</a:rPr>
              <a:t>IF</a:t>
            </a:r>
            <a:r>
              <a:rPr lang="en-US" altLang="zh-CN" sz="275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</a:rPr>
              <a:t> Left ( p) </a:t>
            </a:r>
            <a:r>
              <a:rPr lang="en-US" altLang="zh-CN" sz="275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  <a:sym typeface="Symbol" pitchFamily="18" charset="2"/>
              </a:rPr>
              <a:t></a:t>
            </a:r>
            <a:r>
              <a:rPr lang="en-US" altLang="zh-CN" sz="275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</a:rPr>
              <a:t> </a:t>
            </a:r>
            <a:r>
              <a:rPr lang="en-US" altLang="zh-CN" sz="275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  <a:sym typeface="Symbol" pitchFamily="18" charset="2"/>
              </a:rPr>
              <a:t></a:t>
            </a:r>
            <a:r>
              <a:rPr lang="en-US" altLang="zh-CN" sz="275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</a:rPr>
              <a:t> </a:t>
            </a:r>
            <a:r>
              <a:rPr lang="en-US" altLang="zh-CN" sz="2750" b="1" i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</a:rPr>
              <a:t>THEN</a:t>
            </a:r>
            <a:r>
              <a:rPr lang="en-US" altLang="zh-CN" sz="275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</a:rPr>
              <a:t> Q </a:t>
            </a:r>
            <a:r>
              <a:rPr lang="en-US" altLang="zh-CN" sz="275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  <a:sym typeface="Symbol" pitchFamily="18" charset="2"/>
              </a:rPr>
              <a:t></a:t>
            </a:r>
            <a:r>
              <a:rPr lang="en-US" altLang="zh-CN" sz="275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</a:rPr>
              <a:t> Left ( p) . 	</a:t>
            </a:r>
          </a:p>
          <a:p>
            <a:pPr marL="685800" indent="-685800">
              <a:lnSpc>
                <a:spcPts val="34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75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</a:rPr>
              <a:t>        </a:t>
            </a:r>
            <a:r>
              <a:rPr lang="en-US" altLang="zh-CN" sz="2750" b="1" i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</a:rPr>
              <a:t>IF</a:t>
            </a:r>
            <a:r>
              <a:rPr lang="en-US" altLang="zh-CN" sz="275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</a:rPr>
              <a:t> Right ( p) </a:t>
            </a:r>
            <a:r>
              <a:rPr lang="en-US" altLang="zh-CN" sz="275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  <a:sym typeface="Symbol" pitchFamily="18" charset="2"/>
              </a:rPr>
              <a:t></a:t>
            </a:r>
            <a:r>
              <a:rPr lang="en-US" altLang="zh-CN" sz="275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</a:rPr>
              <a:t> </a:t>
            </a:r>
            <a:r>
              <a:rPr lang="en-US" altLang="zh-CN" sz="275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  <a:sym typeface="Symbol" pitchFamily="18" charset="2"/>
              </a:rPr>
              <a:t></a:t>
            </a:r>
            <a:r>
              <a:rPr lang="en-US" altLang="zh-CN" sz="275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</a:rPr>
              <a:t> </a:t>
            </a:r>
            <a:r>
              <a:rPr lang="en-US" altLang="zh-CN" sz="2750" b="1" i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</a:rPr>
              <a:t>THEN</a:t>
            </a:r>
            <a:r>
              <a:rPr lang="en-US" altLang="zh-CN" sz="275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</a:rPr>
              <a:t> Q </a:t>
            </a:r>
            <a:r>
              <a:rPr lang="en-US" altLang="zh-CN" sz="275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  <a:sym typeface="Symbol" pitchFamily="18" charset="2"/>
              </a:rPr>
              <a:t></a:t>
            </a:r>
            <a:r>
              <a:rPr lang="en-US" altLang="zh-CN" sz="275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anose="02010609060101010101" pitchFamily="49" charset="-122"/>
              </a:rPr>
              <a:t> Right ( p) . ) </a:t>
            </a:r>
            <a:r>
              <a:rPr lang="en-US" altLang="zh-CN" sz="2750" b="1" dirty="0">
                <a:latin typeface="Times New Roman" pitchFamily="18" charset="0"/>
                <a:ea typeface="楷体" panose="02010609060101010101" pitchFamily="49" charset="-122"/>
              </a:rPr>
              <a:t>▐</a:t>
            </a:r>
          </a:p>
        </p:txBody>
      </p:sp>
    </p:spTree>
    <p:extLst>
      <p:ext uri="{BB962C8B-B14F-4D97-AF65-F5344CB8AC3E}">
        <p14:creationId xmlns:p14="http://schemas.microsoft.com/office/powerpoint/2010/main" val="3674188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858791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例</a:t>
            </a: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2048328" y="186716"/>
            <a:ext cx="8964613" cy="6408737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endParaRPr lang="en-US" altLang="zh-CN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endParaRPr lang="en-US" altLang="zh-CN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endParaRPr lang="en-US" altLang="zh-CN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endParaRPr lang="en-US" altLang="zh-CN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endParaRPr lang="en-US" altLang="zh-CN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endParaRPr lang="en-US" altLang="zh-CN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endParaRPr lang="en-US" altLang="zh-CN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endParaRPr lang="en-US" altLang="zh-CN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4" name="Group 23"/>
          <p:cNvGrpSpPr>
            <a:grpSpLocks/>
          </p:cNvGrpSpPr>
          <p:nvPr/>
        </p:nvGrpSpPr>
        <p:grpSpPr bwMode="auto">
          <a:xfrm>
            <a:off x="2600778" y="3761766"/>
            <a:ext cx="7783513" cy="2543174"/>
            <a:chOff x="199" y="1003"/>
            <a:chExt cx="4903" cy="1602"/>
          </a:xfrm>
          <a:noFill/>
        </p:grpSpPr>
        <p:sp>
          <p:nvSpPr>
            <p:cNvPr id="5" name="Text Box 6"/>
            <p:cNvSpPr txBox="1">
              <a:spLocks noChangeArrowheads="1"/>
            </p:cNvSpPr>
            <p:nvPr/>
          </p:nvSpPr>
          <p:spPr bwMode="auto">
            <a:xfrm>
              <a:off x="2562" y="1003"/>
              <a:ext cx="839" cy="23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 typeface="Wingdings" panose="05000000000000000000" pitchFamily="2" charset="2"/>
                <a:buNone/>
              </a:pPr>
              <a:r>
                <a:rPr lang="zh-CN" altLang="en-US" sz="24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联邦政府</a:t>
              </a:r>
            </a:p>
          </p:txBody>
        </p:sp>
        <p:sp>
          <p:nvSpPr>
            <p:cNvPr id="6" name="Text Box 7"/>
            <p:cNvSpPr txBox="1">
              <a:spLocks noChangeArrowheads="1"/>
            </p:cNvSpPr>
            <p:nvPr/>
          </p:nvSpPr>
          <p:spPr bwMode="auto">
            <a:xfrm>
              <a:off x="1497" y="1548"/>
              <a:ext cx="589" cy="23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 typeface="Wingdings" panose="05000000000000000000" pitchFamily="2" charset="2"/>
                <a:buNone/>
              </a:pPr>
              <a:r>
                <a:rPr lang="zh-CN" altLang="en-US" sz="24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国防部</a:t>
              </a:r>
            </a:p>
          </p:txBody>
        </p:sp>
        <p:sp>
          <p:nvSpPr>
            <p:cNvPr id="7" name="Text Box 8"/>
            <p:cNvSpPr txBox="1">
              <a:spLocks noChangeArrowheads="1"/>
            </p:cNvSpPr>
            <p:nvPr/>
          </p:nvSpPr>
          <p:spPr bwMode="auto">
            <a:xfrm>
              <a:off x="2631" y="1548"/>
              <a:ext cx="589" cy="23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 typeface="Wingdings" panose="05000000000000000000" pitchFamily="2" charset="2"/>
                <a:buNone/>
              </a:pPr>
              <a:r>
                <a:rPr lang="zh-CN" altLang="en-US" sz="24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教育部</a:t>
              </a:r>
            </a:p>
          </p:txBody>
        </p:sp>
        <p:sp>
          <p:nvSpPr>
            <p:cNvPr id="8" name="Text Box 9"/>
            <p:cNvSpPr txBox="1">
              <a:spLocks noChangeArrowheads="1"/>
            </p:cNvSpPr>
            <p:nvPr/>
          </p:nvSpPr>
          <p:spPr bwMode="auto">
            <a:xfrm>
              <a:off x="4468" y="1548"/>
              <a:ext cx="634" cy="23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 typeface="Wingdings" panose="05000000000000000000" pitchFamily="2" charset="2"/>
                <a:buNone/>
              </a:pPr>
              <a:r>
                <a:rPr lang="zh-CN" altLang="en-US" sz="24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税务部</a:t>
              </a:r>
            </a:p>
          </p:txBody>
        </p:sp>
        <p:sp>
          <p:nvSpPr>
            <p:cNvPr id="9" name="Line 11"/>
            <p:cNvSpPr>
              <a:spLocks noChangeShapeType="1"/>
            </p:cNvSpPr>
            <p:nvPr/>
          </p:nvSpPr>
          <p:spPr bwMode="auto">
            <a:xfrm flipH="1">
              <a:off x="1837" y="1185"/>
              <a:ext cx="725" cy="385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" name="Line 12"/>
            <p:cNvSpPr>
              <a:spLocks noChangeShapeType="1"/>
            </p:cNvSpPr>
            <p:nvPr/>
          </p:nvSpPr>
          <p:spPr bwMode="auto">
            <a:xfrm>
              <a:off x="2971" y="1230"/>
              <a:ext cx="0" cy="363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1" name="Line 13"/>
            <p:cNvSpPr>
              <a:spLocks noChangeShapeType="1"/>
            </p:cNvSpPr>
            <p:nvPr/>
          </p:nvSpPr>
          <p:spPr bwMode="auto">
            <a:xfrm>
              <a:off x="3382" y="1162"/>
              <a:ext cx="1451" cy="408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2" name="Text Box 14"/>
            <p:cNvSpPr txBox="1">
              <a:spLocks noChangeArrowheads="1"/>
            </p:cNvSpPr>
            <p:nvPr/>
          </p:nvSpPr>
          <p:spPr bwMode="auto">
            <a:xfrm>
              <a:off x="3674" y="1589"/>
              <a:ext cx="408" cy="14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60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4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Symbol" panose="05050102010706020507" pitchFamily="18" charset="2"/>
                </a:rPr>
                <a:t></a:t>
              </a:r>
            </a:p>
          </p:txBody>
        </p:sp>
        <p:sp>
          <p:nvSpPr>
            <p:cNvPr id="13" name="Text Box 15"/>
            <p:cNvSpPr txBox="1">
              <a:spLocks noChangeArrowheads="1"/>
            </p:cNvSpPr>
            <p:nvPr/>
          </p:nvSpPr>
          <p:spPr bwMode="auto">
            <a:xfrm>
              <a:off x="199" y="2372"/>
              <a:ext cx="589" cy="23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 typeface="Wingdings" panose="05000000000000000000" pitchFamily="2" charset="2"/>
                <a:buNone/>
              </a:pPr>
              <a:r>
                <a:rPr lang="zh-CN" altLang="en-US" sz="24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陆军</a:t>
              </a:r>
            </a:p>
          </p:txBody>
        </p:sp>
        <p:sp>
          <p:nvSpPr>
            <p:cNvPr id="14" name="Text Box 16"/>
            <p:cNvSpPr txBox="1">
              <a:spLocks noChangeArrowheads="1"/>
            </p:cNvSpPr>
            <p:nvPr/>
          </p:nvSpPr>
          <p:spPr bwMode="auto">
            <a:xfrm>
              <a:off x="1002" y="2364"/>
              <a:ext cx="589" cy="23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 typeface="Wingdings" panose="05000000000000000000" pitchFamily="2" charset="2"/>
                <a:buNone/>
              </a:pPr>
              <a:r>
                <a:rPr lang="zh-CN" altLang="en-US" sz="24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海军</a:t>
              </a:r>
            </a:p>
          </p:txBody>
        </p:sp>
        <p:sp>
          <p:nvSpPr>
            <p:cNvPr id="15" name="Text Box 17"/>
            <p:cNvSpPr txBox="1">
              <a:spLocks noChangeArrowheads="1"/>
            </p:cNvSpPr>
            <p:nvPr/>
          </p:nvSpPr>
          <p:spPr bwMode="auto">
            <a:xfrm>
              <a:off x="1813" y="2363"/>
              <a:ext cx="589" cy="23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 typeface="Wingdings" panose="05000000000000000000" pitchFamily="2" charset="2"/>
                <a:buNone/>
              </a:pPr>
              <a:r>
                <a:rPr lang="zh-CN" altLang="en-US" sz="24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空军</a:t>
              </a:r>
            </a:p>
          </p:txBody>
        </p:sp>
        <p:sp>
          <p:nvSpPr>
            <p:cNvPr id="16" name="Text Box 18"/>
            <p:cNvSpPr txBox="1">
              <a:spLocks noChangeArrowheads="1"/>
            </p:cNvSpPr>
            <p:nvPr/>
          </p:nvSpPr>
          <p:spPr bwMode="auto">
            <a:xfrm>
              <a:off x="2632" y="2364"/>
              <a:ext cx="1066" cy="23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 typeface="Wingdings" panose="05000000000000000000" pitchFamily="2" charset="2"/>
                <a:buNone/>
              </a:pPr>
              <a:r>
                <a:rPr lang="zh-CN" altLang="en-US" sz="24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海军陆战队</a:t>
              </a:r>
            </a:p>
          </p:txBody>
        </p:sp>
        <p:sp>
          <p:nvSpPr>
            <p:cNvPr id="17" name="Line 19"/>
            <p:cNvSpPr>
              <a:spLocks noChangeShapeType="1"/>
            </p:cNvSpPr>
            <p:nvPr/>
          </p:nvSpPr>
          <p:spPr bwMode="auto">
            <a:xfrm flipH="1">
              <a:off x="567" y="1729"/>
              <a:ext cx="952" cy="680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8" name="Line 20"/>
            <p:cNvSpPr>
              <a:spLocks noChangeShapeType="1"/>
            </p:cNvSpPr>
            <p:nvPr/>
          </p:nvSpPr>
          <p:spPr bwMode="auto">
            <a:xfrm flipH="1">
              <a:off x="1315" y="1776"/>
              <a:ext cx="408" cy="611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9" name="Line 21"/>
            <p:cNvSpPr>
              <a:spLocks noChangeShapeType="1"/>
            </p:cNvSpPr>
            <p:nvPr/>
          </p:nvSpPr>
          <p:spPr bwMode="auto">
            <a:xfrm>
              <a:off x="1837" y="1774"/>
              <a:ext cx="249" cy="590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0" name="Line 22"/>
            <p:cNvSpPr>
              <a:spLocks noChangeShapeType="1"/>
            </p:cNvSpPr>
            <p:nvPr/>
          </p:nvSpPr>
          <p:spPr bwMode="auto">
            <a:xfrm>
              <a:off x="2041" y="1752"/>
              <a:ext cx="1020" cy="635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21" name="Rectangle 41"/>
          <p:cNvSpPr>
            <a:spLocks noChangeArrowheads="1"/>
          </p:cNvSpPr>
          <p:nvPr/>
        </p:nvSpPr>
        <p:spPr bwMode="auto">
          <a:xfrm>
            <a:off x="1766923" y="788378"/>
            <a:ext cx="9336505" cy="28082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180000" rIns="216000"/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  <a:defRPr/>
            </a:pPr>
            <a:r>
              <a:rPr lang="en-US" altLang="zh-CN" sz="2800" b="1" dirty="0">
                <a:solidFill>
                  <a:srgbClr val="04440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[</a:t>
            </a:r>
            <a:r>
              <a:rPr lang="zh-CN" altLang="en-US" sz="2800" b="1" dirty="0">
                <a:solidFill>
                  <a:srgbClr val="04440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政府机构</a:t>
            </a:r>
            <a:r>
              <a:rPr lang="en-US" altLang="zh-CN" sz="2800" b="1" dirty="0">
                <a:solidFill>
                  <a:srgbClr val="04440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] </a:t>
            </a:r>
          </a:p>
          <a:p>
            <a:pPr algn="just"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  <a:defRPr/>
            </a:pPr>
            <a:r>
              <a:rPr lang="zh-CN" altLang="en-US" sz="2650" b="1" dirty="0">
                <a:solidFill>
                  <a:srgbClr val="04440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下图是联邦政府层次结构图。最顶层</a:t>
            </a:r>
            <a:r>
              <a:rPr lang="zh-CN" altLang="en-US" sz="2650" b="1" dirty="0">
                <a:solidFill>
                  <a:srgbClr val="CC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元素</a:t>
            </a:r>
            <a:r>
              <a:rPr lang="en-US" altLang="zh-CN" sz="2650" b="1" dirty="0">
                <a:solidFill>
                  <a:srgbClr val="CC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650" b="1" dirty="0">
                <a:solidFill>
                  <a:srgbClr val="CC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或曰机构</a:t>
            </a:r>
            <a:r>
              <a:rPr lang="en-US" altLang="zh-CN" sz="2650" b="1" dirty="0">
                <a:solidFill>
                  <a:srgbClr val="CC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650" b="1" dirty="0">
                <a:solidFill>
                  <a:srgbClr val="04440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是联邦政府，它的下一级，是其主要的隶属单位，如不同的部。每个部可进一步细分，其分支在下一层示出。例如，国防部包括陆军、海军、空军和海军陆战队。每个机构，若有分支机构，则两者间都有一条边。</a:t>
            </a:r>
            <a:r>
              <a:rPr lang="zh-CN" altLang="en-US" sz="2650" b="1" dirty="0">
                <a:solidFill>
                  <a:srgbClr val="CC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下图展现了诸元素间的整体</a:t>
            </a:r>
            <a:r>
              <a:rPr lang="en-US" altLang="zh-CN" sz="2650" b="1" dirty="0">
                <a:solidFill>
                  <a:srgbClr val="CC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-</a:t>
            </a:r>
            <a:r>
              <a:rPr lang="zh-CN" altLang="en-US" sz="2650" b="1" dirty="0">
                <a:solidFill>
                  <a:srgbClr val="CC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部分关系。</a:t>
            </a:r>
          </a:p>
        </p:txBody>
      </p:sp>
      <p:sp>
        <p:nvSpPr>
          <p:cNvPr id="22" name="AutoShape 42"/>
          <p:cNvSpPr>
            <a:spLocks/>
          </p:cNvSpPr>
          <p:nvPr/>
        </p:nvSpPr>
        <p:spPr bwMode="auto">
          <a:xfrm>
            <a:off x="7017997" y="159751"/>
            <a:ext cx="3240087" cy="512763"/>
          </a:xfrm>
          <a:prstGeom prst="borderCallout2">
            <a:avLst>
              <a:gd name="adj1" fmla="val 22292"/>
              <a:gd name="adj2" fmla="val -2352"/>
              <a:gd name="adj3" fmla="val 22292"/>
              <a:gd name="adj4" fmla="val -44537"/>
              <a:gd name="adj5" fmla="val 165944"/>
              <a:gd name="adj6" fmla="val -88338"/>
            </a:avLst>
          </a:prstGeom>
          <a:noFill/>
          <a:ln w="28575" algn="ctr">
            <a:solidFill>
              <a:srgbClr val="CC0000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CC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2400" dirty="0">
                <a:solidFill>
                  <a:srgbClr val="CC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联邦政府”的出处？</a:t>
            </a:r>
          </a:p>
        </p:txBody>
      </p:sp>
    </p:spTree>
    <p:extLst>
      <p:ext uri="{BB962C8B-B14F-4D97-AF65-F5344CB8AC3E}">
        <p14:creationId xmlns:p14="http://schemas.microsoft.com/office/powerpoint/2010/main" val="384349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335447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链接二叉树的不足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097899" y="1189856"/>
            <a:ext cx="9912955" cy="53149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00"/>
              </a:lnSpc>
              <a:spcBef>
                <a:spcPct val="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l"/>
            </a:pP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以 </a:t>
            </a:r>
            <a:r>
              <a:rPr lang="en-US" altLang="zh-CN" sz="3000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Left 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/</a:t>
            </a:r>
            <a:r>
              <a:rPr lang="en-US" altLang="zh-CN" sz="3000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Right 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链接表示的二叉树结构，可看作是由许多从根结点到叶结点的单链表组成的，一个结点的前驱结点是它的父结点，一个结点的后继结点是它的孩子结点。</a:t>
            </a:r>
          </a:p>
          <a:p>
            <a:pPr>
              <a:lnSpc>
                <a:spcPts val="4000"/>
              </a:lnSpc>
              <a:spcBef>
                <a:spcPct val="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l"/>
            </a:pP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这种结构的不足有二：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/>
            </a:r>
            <a:b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</a:br>
            <a:r>
              <a:rPr lang="en-US" altLang="zh-CN" sz="3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1.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从一个结点出发只能访问它的孩子结点，而不能访问它的父结点；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/>
            </a:r>
            <a:b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</a:br>
            <a:r>
              <a:rPr lang="en-US" altLang="zh-CN" sz="3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2.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这种结构通常包含很多未被有效利用的指针字段，譬如包含 </a:t>
            </a:r>
            <a:r>
              <a:rPr lang="en-US" altLang="zh-CN" sz="3000" b="1" i="1" dirty="0" err="1">
                <a:latin typeface="Times New Roman" panose="02020603050405020304" pitchFamily="18" charset="0"/>
                <a:ea typeface="楷体" panose="02010609060101010101" pitchFamily="49" charset="-122"/>
              </a:rPr>
              <a:t>i</a:t>
            </a:r>
            <a:r>
              <a:rPr lang="en-US" altLang="zh-CN" sz="3000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个结点的二叉树，在其 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  <a:r>
              <a:rPr lang="en-US" altLang="zh-CN" sz="3000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i 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个指针字段中仅有 </a:t>
            </a:r>
            <a:r>
              <a:rPr lang="en-US" altLang="zh-CN" sz="30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i</a:t>
            </a:r>
            <a:r>
              <a:rPr lang="en-US" altLang="zh-CN" sz="30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</a:t>
            </a:r>
            <a:r>
              <a:rPr lang="en-US" altLang="zh-CN" sz="3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个被使用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9187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262903" y="1290219"/>
            <a:ext cx="9379887" cy="44878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9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为使二叉树之访问更方便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, </a:t>
            </a: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其空间利用率更高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. </a:t>
            </a:r>
            <a:r>
              <a:rPr lang="it-IT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1960</a:t>
            </a:r>
            <a:r>
              <a:rPr lang="zh-CN" altLang="it-IT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年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, </a:t>
            </a:r>
            <a:r>
              <a:rPr lang="zh-CN" altLang="it-IT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珀利斯</a:t>
            </a:r>
            <a:r>
              <a:rPr lang="it-IT" altLang="zh-CN" sz="29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(A. J. Perlis)</a:t>
            </a:r>
            <a:r>
              <a:rPr lang="zh-CN" altLang="it-IT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和</a:t>
            </a: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桑顿</a:t>
            </a: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it-IT" altLang="zh-CN" sz="29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C. </a:t>
            </a: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Thornton) </a:t>
            </a: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提出了巧妙的线索二叉树表示，并给出了以各种顺序遍历线索二叉树的重要思想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. </a:t>
            </a: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但是</a:t>
            </a:r>
            <a:r>
              <a:rPr lang="zh-CN" altLang="it-IT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珀利斯和</a:t>
            </a: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桑顿提出的只是单向的线索二叉树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. </a:t>
            </a:r>
          </a:p>
          <a:p>
            <a:pPr marL="0" indent="0">
              <a:lnSpc>
                <a:spcPts val="49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1963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年，</a:t>
            </a: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霍特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(A. W. Holt)</a:t>
            </a: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又提出了双向线索二叉树。</a:t>
            </a:r>
          </a:p>
        </p:txBody>
      </p:sp>
    </p:spTree>
    <p:extLst>
      <p:ext uri="{BB962C8B-B14F-4D97-AF65-F5344CB8AC3E}">
        <p14:creationId xmlns:p14="http://schemas.microsoft.com/office/powerpoint/2010/main" val="23088376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688138" y="1069415"/>
            <a:ext cx="10284662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3200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象双向链表一样</a:t>
            </a:r>
            <a:r>
              <a:rPr lang="en-US" altLang="zh-CN" sz="3200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, </a:t>
            </a:r>
            <a:r>
              <a:rPr lang="zh-CN" altLang="en-US" sz="3200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二叉树也可采用双向链接</a:t>
            </a:r>
            <a:r>
              <a:rPr lang="en-US" altLang="zh-CN" sz="3200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. </a:t>
            </a:r>
          </a:p>
          <a:p>
            <a:pPr algn="just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如下图所示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, </a:t>
            </a:r>
            <a:r>
              <a:rPr lang="zh-CN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针对某种遍历顺序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, </a:t>
            </a:r>
            <a:r>
              <a:rPr lang="zh-CN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可为二叉树的每个结点增加两个指针域，分别存放指向其前驱和后继结点的指针</a:t>
            </a:r>
            <a:r>
              <a:rPr lang="en-US" altLang="zh-CN" sz="3200" i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Pred</a:t>
            </a:r>
            <a:r>
              <a:rPr lang="en-US" altLang="zh-CN" sz="3200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zh-CN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和 </a:t>
            </a:r>
            <a:r>
              <a:rPr lang="en-US" altLang="zh-CN" sz="3200" i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Succ</a:t>
            </a:r>
            <a:r>
              <a:rPr lang="zh-CN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，并称 </a:t>
            </a:r>
            <a:r>
              <a:rPr lang="en-US" altLang="zh-CN" sz="3200" i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Pred</a:t>
            </a:r>
            <a:r>
              <a:rPr lang="en-US" altLang="zh-CN" sz="3200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zh-CN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和 </a:t>
            </a:r>
            <a:r>
              <a:rPr lang="en-US" altLang="zh-CN" sz="3200" i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Succ</a:t>
            </a:r>
            <a:r>
              <a:rPr lang="en-US" altLang="zh-CN" sz="3200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zh-CN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为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"</a:t>
            </a:r>
            <a:r>
              <a:rPr lang="zh-CN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线索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". </a:t>
            </a:r>
          </a:p>
          <a:p>
            <a:pPr algn="just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32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在这样的二叉树中</a:t>
            </a:r>
            <a:r>
              <a:rPr lang="en-US" altLang="zh-CN" sz="32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, </a:t>
            </a:r>
            <a:r>
              <a:rPr lang="zh-CN" altLang="en-US" sz="32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搜索一结点在某遍历顺序下的前驱或后继将变得更加容易，但将增加一些存储空间的开销</a:t>
            </a:r>
            <a:r>
              <a:rPr lang="en-US" altLang="zh-CN" sz="32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.</a:t>
            </a:r>
          </a:p>
        </p:txBody>
      </p: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2108426" y="4644871"/>
            <a:ext cx="7148138" cy="609600"/>
            <a:chOff x="1008" y="1440"/>
            <a:chExt cx="3456" cy="384"/>
          </a:xfrm>
        </p:grpSpPr>
        <p:sp>
          <p:nvSpPr>
            <p:cNvPr id="5" name="Rectangle 7"/>
            <p:cNvSpPr>
              <a:spLocks noChangeArrowheads="1"/>
            </p:cNvSpPr>
            <p:nvPr/>
          </p:nvSpPr>
          <p:spPr bwMode="auto">
            <a:xfrm>
              <a:off x="1008" y="1440"/>
              <a:ext cx="3456" cy="384"/>
            </a:xfrm>
            <a:prstGeom prst="rect">
              <a:avLst/>
            </a:prstGeom>
            <a:gradFill rotWithShape="0">
              <a:gsLst>
                <a:gs pos="0">
                  <a:srgbClr val="76765E"/>
                </a:gs>
                <a:gs pos="50000">
                  <a:srgbClr val="FFFFCC"/>
                </a:gs>
                <a:gs pos="100000">
                  <a:srgbClr val="76765E"/>
                </a:gs>
              </a:gsLst>
              <a:lin ang="2700000" scaled="1"/>
            </a:gradFill>
            <a:ln w="31750" cap="sq">
              <a:pattFill prst="pct75">
                <a:fgClr>
                  <a:srgbClr val="993366"/>
                </a:fgClr>
                <a:bgClr>
                  <a:srgbClr val="FFFFFF"/>
                </a:bgClr>
              </a:pattFill>
              <a:miter lim="800000"/>
              <a:headEnd type="none" w="sm" len="sm"/>
              <a:tailEnd type="none" w="med" len="lg"/>
            </a:ln>
            <a:effectLst>
              <a:prstShdw prst="shdw17" dist="17961" dir="13500000">
                <a:srgbClr val="5C1F3D"/>
              </a:prst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" name="Line 8"/>
            <p:cNvSpPr>
              <a:spLocks noChangeShapeType="1"/>
            </p:cNvSpPr>
            <p:nvPr/>
          </p:nvSpPr>
          <p:spPr bwMode="auto">
            <a:xfrm>
              <a:off x="1728" y="1440"/>
              <a:ext cx="0" cy="384"/>
            </a:xfrm>
            <a:prstGeom prst="line">
              <a:avLst/>
            </a:prstGeom>
            <a:noFill/>
            <a:ln w="31750" cap="sq">
              <a:pattFill prst="pct75">
                <a:fgClr>
                  <a:srgbClr val="993366"/>
                </a:fgClr>
                <a:bgClr>
                  <a:srgbClr val="FFFFFF"/>
                </a:bgClr>
              </a:pattFill>
              <a:round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" name="Line 9"/>
            <p:cNvSpPr>
              <a:spLocks noChangeShapeType="1"/>
            </p:cNvSpPr>
            <p:nvPr/>
          </p:nvSpPr>
          <p:spPr bwMode="auto">
            <a:xfrm>
              <a:off x="2400" y="1440"/>
              <a:ext cx="0" cy="384"/>
            </a:xfrm>
            <a:prstGeom prst="line">
              <a:avLst/>
            </a:prstGeom>
            <a:noFill/>
            <a:ln w="31750" cap="sq">
              <a:pattFill prst="pct75">
                <a:fgClr>
                  <a:srgbClr val="993366"/>
                </a:fgClr>
                <a:bgClr>
                  <a:srgbClr val="FFFFFF"/>
                </a:bgClr>
              </a:pattFill>
              <a:round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" name="Text Box 10"/>
            <p:cNvSpPr txBox="1">
              <a:spLocks noChangeArrowheads="1"/>
            </p:cNvSpPr>
            <p:nvPr/>
          </p:nvSpPr>
          <p:spPr bwMode="auto">
            <a:xfrm>
              <a:off x="1743" y="1440"/>
              <a:ext cx="62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993366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幼圆" panose="02010509060101010101" pitchFamily="49" charset="-122"/>
                </a:rPr>
                <a:t>Left</a:t>
              </a:r>
            </a:p>
          </p:txBody>
        </p:sp>
        <p:sp>
          <p:nvSpPr>
            <p:cNvPr id="9" name="Text Box 11"/>
            <p:cNvSpPr txBox="1">
              <a:spLocks noChangeArrowheads="1"/>
            </p:cNvSpPr>
            <p:nvPr/>
          </p:nvSpPr>
          <p:spPr bwMode="auto">
            <a:xfrm>
              <a:off x="3072" y="1440"/>
              <a:ext cx="72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993366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3200" i="1">
                  <a:solidFill>
                    <a:schemeClr val="tx1"/>
                  </a:solidFill>
                  <a:latin typeface="Times New Roman" panose="02020603050405020304" pitchFamily="18" charset="0"/>
                  <a:ea typeface="幼圆" panose="02010509060101010101" pitchFamily="49" charset="-122"/>
                </a:rPr>
                <a:t>Right</a:t>
              </a:r>
              <a:r>
                <a:rPr kumimoji="1" lang="en-US" altLang="zh-CN" sz="3200">
                  <a:solidFill>
                    <a:schemeClr val="tx1"/>
                  </a:solidFill>
                  <a:latin typeface="Times New Roman" panose="02020603050405020304" pitchFamily="18" charset="0"/>
                  <a:ea typeface="幼圆" panose="02010509060101010101" pitchFamily="49" charset="-122"/>
                </a:rPr>
                <a:t> </a:t>
              </a:r>
            </a:p>
          </p:txBody>
        </p:sp>
        <p:sp>
          <p:nvSpPr>
            <p:cNvPr id="10" name="Text Box 12"/>
            <p:cNvSpPr txBox="1">
              <a:spLocks noChangeArrowheads="1"/>
            </p:cNvSpPr>
            <p:nvPr/>
          </p:nvSpPr>
          <p:spPr bwMode="auto">
            <a:xfrm>
              <a:off x="2400" y="1440"/>
              <a:ext cx="67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993366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3200" i="1">
                  <a:solidFill>
                    <a:schemeClr val="tx1"/>
                  </a:solidFill>
                  <a:latin typeface="Times New Roman" panose="02020603050405020304" pitchFamily="18" charset="0"/>
                  <a:ea typeface="幼圆" panose="02010509060101010101" pitchFamily="49" charset="-122"/>
                </a:rPr>
                <a:t>Data</a:t>
              </a:r>
            </a:p>
          </p:txBody>
        </p:sp>
        <p:sp>
          <p:nvSpPr>
            <p:cNvPr id="11" name="Line 13"/>
            <p:cNvSpPr>
              <a:spLocks noChangeShapeType="1"/>
            </p:cNvSpPr>
            <p:nvPr/>
          </p:nvSpPr>
          <p:spPr bwMode="auto">
            <a:xfrm>
              <a:off x="3792" y="1440"/>
              <a:ext cx="0" cy="384"/>
            </a:xfrm>
            <a:prstGeom prst="line">
              <a:avLst/>
            </a:prstGeom>
            <a:noFill/>
            <a:ln w="31750" cap="sq">
              <a:pattFill prst="pct75">
                <a:fgClr>
                  <a:srgbClr val="993366"/>
                </a:fgClr>
                <a:bgClr>
                  <a:srgbClr val="FFFFFF"/>
                </a:bgClr>
              </a:pattFill>
              <a:round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2" name="Line 14"/>
            <p:cNvSpPr>
              <a:spLocks noChangeShapeType="1"/>
            </p:cNvSpPr>
            <p:nvPr/>
          </p:nvSpPr>
          <p:spPr bwMode="auto">
            <a:xfrm>
              <a:off x="3072" y="1440"/>
              <a:ext cx="0" cy="384"/>
            </a:xfrm>
            <a:prstGeom prst="line">
              <a:avLst/>
            </a:prstGeom>
            <a:noFill/>
            <a:ln w="31750" cap="sq">
              <a:pattFill prst="pct75">
                <a:fgClr>
                  <a:srgbClr val="993366"/>
                </a:fgClr>
                <a:bgClr>
                  <a:srgbClr val="FFFFFF"/>
                </a:bgClr>
              </a:pattFill>
              <a:round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3" name="Text Box 15"/>
            <p:cNvSpPr txBox="1">
              <a:spLocks noChangeArrowheads="1"/>
            </p:cNvSpPr>
            <p:nvPr/>
          </p:nvSpPr>
          <p:spPr bwMode="auto">
            <a:xfrm>
              <a:off x="1008" y="1440"/>
              <a:ext cx="72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993366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3200" i="1">
                  <a:solidFill>
                    <a:schemeClr val="tx1"/>
                  </a:solidFill>
                  <a:latin typeface="Times New Roman" panose="02020603050405020304" pitchFamily="18" charset="0"/>
                  <a:ea typeface="幼圆" panose="02010509060101010101" pitchFamily="49" charset="-122"/>
                </a:rPr>
                <a:t>Pred</a:t>
              </a:r>
            </a:p>
          </p:txBody>
        </p:sp>
        <p:sp>
          <p:nvSpPr>
            <p:cNvPr id="14" name="Text Box 16"/>
            <p:cNvSpPr txBox="1">
              <a:spLocks noChangeArrowheads="1"/>
            </p:cNvSpPr>
            <p:nvPr/>
          </p:nvSpPr>
          <p:spPr bwMode="auto">
            <a:xfrm>
              <a:off x="3840" y="1488"/>
              <a:ext cx="576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993366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ts val="32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3200" i="1">
                  <a:solidFill>
                    <a:schemeClr val="tx1"/>
                  </a:solidFill>
                  <a:latin typeface="Times New Roman" panose="02020603050405020304" pitchFamily="18" charset="0"/>
                  <a:ea typeface="幼圆" panose="02010509060101010101" pitchFamily="49" charset="-122"/>
                </a:rPr>
                <a:t>Succ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003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2286746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线索二叉树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996902" y="1011344"/>
            <a:ext cx="10237155" cy="41175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定义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设 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T*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是一棵二叉树，其结点增加了针对某种遍历顺序的线索域，在 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T*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中可直接查找任一结点在该遍历顺序下的前驱和后继结点，称 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T*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为</a:t>
            </a:r>
            <a:r>
              <a:rPr lang="zh-CN" altLang="en-US" sz="3200" b="1" u="sng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线索二叉树</a:t>
            </a:r>
            <a:r>
              <a:rPr lang="zh-CN" altLang="en-US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(Threaded Binary Tree).</a:t>
            </a:r>
          </a:p>
          <a:p>
            <a:pPr marL="0" indent="0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在一棵线索二叉树中，若指针</a:t>
            </a:r>
            <a:r>
              <a:rPr lang="en-US" altLang="zh-CN" sz="3200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Pred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en-US" altLang="zh-CN" sz="3200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Succ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分别指向结点的</a:t>
            </a:r>
            <a:r>
              <a:rPr lang="zh-CN" altLang="en-US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先根（中根、后根）前驱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zh-CN" altLang="en-US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先根（中根、后根）后继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，则称其为</a:t>
            </a:r>
            <a:r>
              <a:rPr lang="zh-CN" altLang="en-US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先序（中序、后序）线索二叉树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. </a:t>
            </a:r>
          </a:p>
          <a:p>
            <a:pPr marL="0" indent="0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965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197090" y="282344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849438" y="223289"/>
            <a:ext cx="6084887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endParaRPr lang="zh-CN" altLang="zh-CN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4" name="Group 94"/>
          <p:cNvGrpSpPr>
            <a:grpSpLocks/>
          </p:cNvGrpSpPr>
          <p:nvPr/>
        </p:nvGrpSpPr>
        <p:grpSpPr bwMode="auto">
          <a:xfrm>
            <a:off x="767556" y="2241002"/>
            <a:ext cx="2446338" cy="2863850"/>
            <a:chOff x="136" y="1389"/>
            <a:chExt cx="1541" cy="1804"/>
          </a:xfrm>
        </p:grpSpPr>
        <p:sp>
          <p:nvSpPr>
            <p:cNvPr id="5" name="Text Box 6"/>
            <p:cNvSpPr txBox="1">
              <a:spLocks noChangeArrowheads="1"/>
            </p:cNvSpPr>
            <p:nvPr/>
          </p:nvSpPr>
          <p:spPr bwMode="auto">
            <a:xfrm>
              <a:off x="408" y="2999"/>
              <a:ext cx="1066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buFont typeface="Wingdings" panose="05000000000000000000" pitchFamily="2" charset="2"/>
                <a:buNone/>
              </a:pPr>
              <a:r>
                <a:rPr lang="zh-CN" altLang="en-US" sz="2800" dirty="0">
                  <a:solidFill>
                    <a:srgbClr val="0000CC"/>
                  </a:solidFill>
                  <a:latin typeface="Times New Roman" panose="02020603050405020304" pitchFamily="18" charset="0"/>
                </a:rPr>
                <a:t>二叉树</a:t>
              </a:r>
            </a:p>
          </p:txBody>
        </p:sp>
        <p:sp>
          <p:nvSpPr>
            <p:cNvPr id="6" name="Line 7"/>
            <p:cNvSpPr>
              <a:spLocks noChangeShapeType="1"/>
            </p:cNvSpPr>
            <p:nvPr/>
          </p:nvSpPr>
          <p:spPr bwMode="auto">
            <a:xfrm flipH="1">
              <a:off x="323" y="1511"/>
              <a:ext cx="579" cy="48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902" y="1511"/>
              <a:ext cx="579" cy="48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Oval 9"/>
            <p:cNvSpPr>
              <a:spLocks noChangeArrowheads="1"/>
            </p:cNvSpPr>
            <p:nvPr/>
          </p:nvSpPr>
          <p:spPr bwMode="auto">
            <a:xfrm>
              <a:off x="703" y="1389"/>
              <a:ext cx="317" cy="31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800" i="1">
                  <a:solidFill>
                    <a:srgbClr val="0000CC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9" name="Line 12"/>
            <p:cNvSpPr>
              <a:spLocks noChangeShapeType="1"/>
            </p:cNvSpPr>
            <p:nvPr/>
          </p:nvSpPr>
          <p:spPr bwMode="auto">
            <a:xfrm>
              <a:off x="374" y="2142"/>
              <a:ext cx="283" cy="34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Line 15"/>
            <p:cNvSpPr>
              <a:spLocks noChangeShapeType="1"/>
            </p:cNvSpPr>
            <p:nvPr/>
          </p:nvSpPr>
          <p:spPr bwMode="auto">
            <a:xfrm flipH="1">
              <a:off x="1194" y="2137"/>
              <a:ext cx="281" cy="36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Oval 16"/>
            <p:cNvSpPr>
              <a:spLocks noChangeArrowheads="1"/>
            </p:cNvSpPr>
            <p:nvPr/>
          </p:nvSpPr>
          <p:spPr bwMode="auto">
            <a:xfrm>
              <a:off x="136" y="1888"/>
              <a:ext cx="317" cy="31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800" i="1">
                  <a:solidFill>
                    <a:srgbClr val="0000CC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2" name="Oval 17"/>
            <p:cNvSpPr>
              <a:spLocks noChangeArrowheads="1"/>
            </p:cNvSpPr>
            <p:nvPr/>
          </p:nvSpPr>
          <p:spPr bwMode="auto">
            <a:xfrm>
              <a:off x="1360" y="1888"/>
              <a:ext cx="317" cy="31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800" i="1">
                  <a:solidFill>
                    <a:srgbClr val="0000CC"/>
                  </a:solidFill>
                  <a:latin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3" name="Oval 18"/>
            <p:cNvSpPr>
              <a:spLocks noChangeArrowheads="1"/>
            </p:cNvSpPr>
            <p:nvPr/>
          </p:nvSpPr>
          <p:spPr bwMode="auto">
            <a:xfrm>
              <a:off x="499" y="2455"/>
              <a:ext cx="317" cy="31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800" i="1">
                  <a:solidFill>
                    <a:srgbClr val="0000CC"/>
                  </a:solidFill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4" name="Oval 19"/>
            <p:cNvSpPr>
              <a:spLocks noChangeArrowheads="1"/>
            </p:cNvSpPr>
            <p:nvPr/>
          </p:nvSpPr>
          <p:spPr bwMode="auto">
            <a:xfrm>
              <a:off x="1043" y="2455"/>
              <a:ext cx="317" cy="31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800" i="1" dirty="0">
                  <a:solidFill>
                    <a:srgbClr val="0000CC"/>
                  </a:solidFill>
                  <a:latin typeface="Times New Roman" panose="02020603050405020304" pitchFamily="18" charset="0"/>
                </a:rPr>
                <a:t>E</a:t>
              </a:r>
            </a:p>
          </p:txBody>
        </p:sp>
      </p:grpSp>
      <p:sp>
        <p:nvSpPr>
          <p:cNvPr id="16" name="Text Box 87"/>
          <p:cNvSpPr txBox="1">
            <a:spLocks noChangeArrowheads="1"/>
          </p:cNvSpPr>
          <p:nvPr/>
        </p:nvSpPr>
        <p:spPr bwMode="auto">
          <a:xfrm>
            <a:off x="7216775" y="3693564"/>
            <a:ext cx="6477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8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500" i="1">
                <a:solidFill>
                  <a:srgbClr val="0000CC"/>
                </a:solidFill>
                <a:latin typeface="Times New Roman" panose="02020603050405020304" pitchFamily="18" charset="0"/>
              </a:rPr>
              <a:t>Pred</a:t>
            </a:r>
            <a:endParaRPr lang="en-US" altLang="zh-CN" sz="250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" name="Text Box 86"/>
          <p:cNvSpPr txBox="1">
            <a:spLocks noChangeArrowheads="1"/>
          </p:cNvSpPr>
          <p:nvPr/>
        </p:nvSpPr>
        <p:spPr bwMode="auto">
          <a:xfrm>
            <a:off x="5688013" y="3806277"/>
            <a:ext cx="650875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500" i="1">
                <a:solidFill>
                  <a:srgbClr val="0000CC"/>
                </a:solidFill>
                <a:latin typeface="Times New Roman" panose="02020603050405020304" pitchFamily="18" charset="0"/>
              </a:rPr>
              <a:t>Succ</a:t>
            </a:r>
            <a:endParaRPr lang="en-US" altLang="zh-CN" sz="250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" name="Text Box 85"/>
          <p:cNvSpPr txBox="1">
            <a:spLocks noChangeArrowheads="1"/>
          </p:cNvSpPr>
          <p:nvPr/>
        </p:nvSpPr>
        <p:spPr bwMode="auto">
          <a:xfrm>
            <a:off x="3875088" y="4174577"/>
            <a:ext cx="6477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500" i="1">
                <a:solidFill>
                  <a:srgbClr val="0000CC"/>
                </a:solidFill>
                <a:latin typeface="Times New Roman" panose="02020603050405020304" pitchFamily="18" charset="0"/>
              </a:rPr>
              <a:t>Pred</a:t>
            </a:r>
            <a:endParaRPr lang="en-US" altLang="zh-CN" sz="250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" name="Text Box 21"/>
          <p:cNvSpPr txBox="1">
            <a:spLocks noChangeArrowheads="1"/>
          </p:cNvSpPr>
          <p:nvPr/>
        </p:nvSpPr>
        <p:spPr bwMode="auto">
          <a:xfrm>
            <a:off x="6916738" y="1475827"/>
            <a:ext cx="657225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64000"/>
              </a:lnSpc>
              <a:buFont typeface="Wingdings" panose="05000000000000000000" pitchFamily="2" charset="2"/>
              <a:buNone/>
            </a:pPr>
            <a:r>
              <a:rPr lang="en-US" altLang="zh-CN" sz="2600" i="1">
                <a:solidFill>
                  <a:srgbClr val="0000CC"/>
                </a:solidFill>
                <a:latin typeface="Times New Roman" panose="02020603050405020304" pitchFamily="18" charset="0"/>
              </a:rPr>
              <a:t>root</a:t>
            </a:r>
            <a:endParaRPr lang="en-US" altLang="zh-CN" sz="260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" name="Text Box 22"/>
          <p:cNvSpPr txBox="1">
            <a:spLocks noChangeArrowheads="1"/>
          </p:cNvSpPr>
          <p:nvPr/>
        </p:nvSpPr>
        <p:spPr bwMode="auto">
          <a:xfrm>
            <a:off x="9156700" y="1863177"/>
            <a:ext cx="758825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500" i="1">
                <a:solidFill>
                  <a:srgbClr val="0000CC"/>
                </a:solidFill>
                <a:latin typeface="Times New Roman" panose="02020603050405020304" pitchFamily="18" charset="0"/>
              </a:rPr>
              <a:t>Succ</a:t>
            </a:r>
            <a:endParaRPr lang="en-US" altLang="zh-CN" sz="250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" name="Text Box 23"/>
          <p:cNvSpPr txBox="1">
            <a:spLocks noChangeArrowheads="1"/>
          </p:cNvSpPr>
          <p:nvPr/>
        </p:nvSpPr>
        <p:spPr bwMode="auto">
          <a:xfrm>
            <a:off x="3833813" y="1863177"/>
            <a:ext cx="7588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500" i="1">
                <a:solidFill>
                  <a:srgbClr val="0000CC"/>
                </a:solidFill>
                <a:latin typeface="Times New Roman" panose="02020603050405020304" pitchFamily="18" charset="0"/>
              </a:rPr>
              <a:t>Pred</a:t>
            </a:r>
            <a:endParaRPr lang="en-US" altLang="zh-CN" sz="250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" name="Text Box 25"/>
          <p:cNvSpPr txBox="1">
            <a:spLocks noChangeArrowheads="1"/>
          </p:cNvSpPr>
          <p:nvPr/>
        </p:nvSpPr>
        <p:spPr bwMode="auto">
          <a:xfrm>
            <a:off x="4765675" y="5919239"/>
            <a:ext cx="442912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中序线索二叉树的链接表示</a:t>
            </a:r>
          </a:p>
          <a:p>
            <a:pPr algn="ctr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600" dirty="0">
                <a:solidFill>
                  <a:schemeClr val="tx1"/>
                </a:solidFill>
                <a:latin typeface="Times New Roman" panose="02020603050405020304" pitchFamily="18" charset="0"/>
              </a:rPr>
              <a:t>中序序列：</a:t>
            </a:r>
            <a:r>
              <a:rPr lang="en-US" altLang="zh-CN" sz="2600" i="1" dirty="0">
                <a:solidFill>
                  <a:schemeClr val="tx1"/>
                </a:solidFill>
                <a:latin typeface="Times New Roman" panose="02020603050405020304" pitchFamily="18" charset="0"/>
              </a:rPr>
              <a:t>BCAED</a:t>
            </a:r>
          </a:p>
        </p:txBody>
      </p:sp>
      <p:sp>
        <p:nvSpPr>
          <p:cNvPr id="23" name="Rectangle 32"/>
          <p:cNvSpPr>
            <a:spLocks noChangeArrowheads="1"/>
          </p:cNvSpPr>
          <p:nvPr/>
        </p:nvSpPr>
        <p:spPr bwMode="auto">
          <a:xfrm>
            <a:off x="7783513" y="3206202"/>
            <a:ext cx="342900" cy="3794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endParaRPr lang="zh-CN" altLang="zh-CN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" name="Rectangle 33"/>
          <p:cNvSpPr>
            <a:spLocks noChangeArrowheads="1"/>
          </p:cNvSpPr>
          <p:nvPr/>
        </p:nvSpPr>
        <p:spPr bwMode="auto">
          <a:xfrm>
            <a:off x="8128000" y="3206202"/>
            <a:ext cx="354013" cy="3794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endParaRPr lang="zh-CN" altLang="zh-CN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" name="Rectangle 34"/>
          <p:cNvSpPr>
            <a:spLocks noChangeArrowheads="1"/>
          </p:cNvSpPr>
          <p:nvPr/>
        </p:nvSpPr>
        <p:spPr bwMode="auto">
          <a:xfrm>
            <a:off x="8482013" y="3206202"/>
            <a:ext cx="420688" cy="3857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800" i="1">
                <a:solidFill>
                  <a:srgbClr val="0000CC"/>
                </a:solidFill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26" name="Rectangle 35"/>
          <p:cNvSpPr>
            <a:spLocks noChangeArrowheads="1"/>
          </p:cNvSpPr>
          <p:nvPr/>
        </p:nvSpPr>
        <p:spPr bwMode="auto">
          <a:xfrm>
            <a:off x="8901113" y="3206202"/>
            <a:ext cx="417513" cy="3794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800">
                <a:solidFill>
                  <a:srgbClr val="0000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</a:t>
            </a:r>
          </a:p>
        </p:txBody>
      </p:sp>
      <p:sp>
        <p:nvSpPr>
          <p:cNvPr id="27" name="Rectangle 36"/>
          <p:cNvSpPr>
            <a:spLocks noChangeArrowheads="1"/>
          </p:cNvSpPr>
          <p:nvPr/>
        </p:nvSpPr>
        <p:spPr bwMode="auto">
          <a:xfrm>
            <a:off x="9318625" y="3206202"/>
            <a:ext cx="419100" cy="3794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800">
                <a:solidFill>
                  <a:srgbClr val="0000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</a:t>
            </a:r>
          </a:p>
        </p:txBody>
      </p:sp>
      <p:sp>
        <p:nvSpPr>
          <p:cNvPr id="28" name="Line 37"/>
          <p:cNvSpPr>
            <a:spLocks noChangeShapeType="1"/>
          </p:cNvSpPr>
          <p:nvPr/>
        </p:nvSpPr>
        <p:spPr bwMode="auto">
          <a:xfrm flipH="1">
            <a:off x="7739063" y="3415752"/>
            <a:ext cx="255588" cy="1289050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" name="Line 38"/>
          <p:cNvSpPr>
            <a:spLocks noChangeShapeType="1"/>
          </p:cNvSpPr>
          <p:nvPr/>
        </p:nvSpPr>
        <p:spPr bwMode="auto">
          <a:xfrm flipH="1">
            <a:off x="8218488" y="3387177"/>
            <a:ext cx="93663" cy="13176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" name="Line 39"/>
          <p:cNvSpPr>
            <a:spLocks noChangeShapeType="1"/>
          </p:cNvSpPr>
          <p:nvPr/>
        </p:nvSpPr>
        <p:spPr bwMode="auto">
          <a:xfrm>
            <a:off x="6867525" y="1401214"/>
            <a:ext cx="0" cy="509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1" name="Group 40"/>
          <p:cNvGrpSpPr>
            <a:grpSpLocks/>
          </p:cNvGrpSpPr>
          <p:nvPr/>
        </p:nvGrpSpPr>
        <p:grpSpPr bwMode="auto">
          <a:xfrm>
            <a:off x="7364413" y="4715914"/>
            <a:ext cx="1811338" cy="388938"/>
            <a:chOff x="9681" y="2444"/>
            <a:chExt cx="1289" cy="237"/>
          </a:xfrm>
        </p:grpSpPr>
        <p:sp>
          <p:nvSpPr>
            <p:cNvPr id="72" name="Rectangle 41"/>
            <p:cNvSpPr>
              <a:spLocks noChangeArrowheads="1"/>
            </p:cNvSpPr>
            <p:nvPr/>
          </p:nvSpPr>
          <p:spPr bwMode="auto">
            <a:xfrm>
              <a:off x="10139" y="2444"/>
              <a:ext cx="300" cy="23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800" i="1">
                  <a:solidFill>
                    <a:srgbClr val="0000CC"/>
                  </a:solidFill>
                  <a:latin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73" name="Rectangle 42"/>
            <p:cNvSpPr>
              <a:spLocks noChangeArrowheads="1"/>
            </p:cNvSpPr>
            <p:nvPr/>
          </p:nvSpPr>
          <p:spPr bwMode="auto">
            <a:xfrm>
              <a:off x="10437" y="2444"/>
              <a:ext cx="298" cy="23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800">
                  <a:solidFill>
                    <a:srgbClr val="0000CC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</a:t>
              </a:r>
            </a:p>
          </p:txBody>
        </p:sp>
        <p:sp>
          <p:nvSpPr>
            <p:cNvPr id="74" name="Rectangle 43"/>
            <p:cNvSpPr>
              <a:spLocks noChangeArrowheads="1"/>
            </p:cNvSpPr>
            <p:nvPr/>
          </p:nvSpPr>
          <p:spPr bwMode="auto">
            <a:xfrm>
              <a:off x="10735" y="2444"/>
              <a:ext cx="235" cy="23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zh-CN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5" name="Rectangle 44"/>
            <p:cNvSpPr>
              <a:spLocks noChangeArrowheads="1"/>
            </p:cNvSpPr>
            <p:nvPr/>
          </p:nvSpPr>
          <p:spPr bwMode="auto">
            <a:xfrm>
              <a:off x="9681" y="2447"/>
              <a:ext cx="235" cy="23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zh-CN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" name="Rectangle 45"/>
            <p:cNvSpPr>
              <a:spLocks noChangeArrowheads="1"/>
            </p:cNvSpPr>
            <p:nvPr/>
          </p:nvSpPr>
          <p:spPr bwMode="auto">
            <a:xfrm>
              <a:off x="9910" y="2444"/>
              <a:ext cx="235" cy="23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buFont typeface="Wingdings" panose="05000000000000000000" pitchFamily="2" charset="2"/>
                <a:buNone/>
              </a:pPr>
              <a:r>
                <a:rPr lang="en-US" altLang="zh-CN" sz="2800">
                  <a:solidFill>
                    <a:srgbClr val="0000CC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</a:t>
              </a:r>
            </a:p>
          </p:txBody>
        </p:sp>
      </p:grpSp>
      <p:sp>
        <p:nvSpPr>
          <p:cNvPr id="32" name="Line 46"/>
          <p:cNvSpPr>
            <a:spLocks noChangeShapeType="1"/>
          </p:cNvSpPr>
          <p:nvPr/>
        </p:nvSpPr>
        <p:spPr bwMode="auto">
          <a:xfrm flipV="1">
            <a:off x="9015413" y="3558627"/>
            <a:ext cx="365125" cy="1301750"/>
          </a:xfrm>
          <a:prstGeom prst="line">
            <a:avLst/>
          </a:prstGeom>
          <a:noFill/>
          <a:ln w="34925">
            <a:solidFill>
              <a:srgbClr val="FF0000"/>
            </a:solidFill>
            <a:prstDash val="dash"/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" name="Line 47"/>
          <p:cNvSpPr>
            <a:spLocks noChangeShapeType="1"/>
          </p:cNvSpPr>
          <p:nvPr/>
        </p:nvSpPr>
        <p:spPr bwMode="auto">
          <a:xfrm flipV="1">
            <a:off x="8924925" y="5077864"/>
            <a:ext cx="0" cy="533400"/>
          </a:xfrm>
          <a:prstGeom prst="line">
            <a:avLst/>
          </a:prstGeom>
          <a:noFill/>
          <a:ln w="34925">
            <a:solidFill>
              <a:srgbClr val="FF0000"/>
            </a:solidFill>
            <a:prstDash val="dash"/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" name="Rectangle 49"/>
          <p:cNvSpPr>
            <a:spLocks noChangeArrowheads="1"/>
          </p:cNvSpPr>
          <p:nvPr/>
        </p:nvSpPr>
        <p:spPr bwMode="auto">
          <a:xfrm>
            <a:off x="5794375" y="1907627"/>
            <a:ext cx="434975" cy="5064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endParaRPr lang="zh-CN" altLang="zh-CN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" name="Rectangle 50"/>
          <p:cNvSpPr>
            <a:spLocks noChangeArrowheads="1"/>
          </p:cNvSpPr>
          <p:nvPr/>
        </p:nvSpPr>
        <p:spPr bwMode="auto">
          <a:xfrm>
            <a:off x="6229350" y="1907627"/>
            <a:ext cx="433388" cy="5064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endParaRPr lang="zh-CN" altLang="zh-CN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" name="Rectangle 51"/>
          <p:cNvSpPr>
            <a:spLocks noChangeArrowheads="1"/>
          </p:cNvSpPr>
          <p:nvPr/>
        </p:nvSpPr>
        <p:spPr bwMode="auto">
          <a:xfrm>
            <a:off x="6659563" y="1910802"/>
            <a:ext cx="438150" cy="50323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800" i="1">
                <a:solidFill>
                  <a:srgbClr val="0000CC"/>
                </a:solidFill>
                <a:latin typeface="Times New Roman" panose="02020603050405020304" pitchFamily="18" charset="0"/>
              </a:rPr>
              <a:t>A</a:t>
            </a:r>
            <a:endParaRPr lang="en-US" altLang="zh-CN" sz="280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" name="Rectangle 52"/>
          <p:cNvSpPr>
            <a:spLocks noChangeArrowheads="1"/>
          </p:cNvSpPr>
          <p:nvPr/>
        </p:nvSpPr>
        <p:spPr bwMode="auto">
          <a:xfrm>
            <a:off x="7097713" y="1907627"/>
            <a:ext cx="433388" cy="5064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endParaRPr lang="zh-CN" altLang="zh-CN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" name="Rectangle 53"/>
          <p:cNvSpPr>
            <a:spLocks noChangeArrowheads="1"/>
          </p:cNvSpPr>
          <p:nvPr/>
        </p:nvSpPr>
        <p:spPr bwMode="auto">
          <a:xfrm>
            <a:off x="7531100" y="1910802"/>
            <a:ext cx="434975" cy="508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endParaRPr lang="zh-CN" altLang="zh-CN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" name="Line 54"/>
          <p:cNvSpPr>
            <a:spLocks noChangeShapeType="1"/>
          </p:cNvSpPr>
          <p:nvPr/>
        </p:nvSpPr>
        <p:spPr bwMode="auto">
          <a:xfrm>
            <a:off x="7739063" y="2164802"/>
            <a:ext cx="2147888" cy="0"/>
          </a:xfrm>
          <a:prstGeom prst="line">
            <a:avLst/>
          </a:prstGeom>
          <a:noFill/>
          <a:ln w="34925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" name="Line 55"/>
          <p:cNvSpPr>
            <a:spLocks noChangeShapeType="1"/>
          </p:cNvSpPr>
          <p:nvPr/>
        </p:nvSpPr>
        <p:spPr bwMode="auto">
          <a:xfrm>
            <a:off x="9896475" y="2164802"/>
            <a:ext cx="0" cy="3429000"/>
          </a:xfrm>
          <a:prstGeom prst="line">
            <a:avLst/>
          </a:prstGeom>
          <a:noFill/>
          <a:ln w="34925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" name="Line 56"/>
          <p:cNvSpPr>
            <a:spLocks noChangeShapeType="1"/>
          </p:cNvSpPr>
          <p:nvPr/>
        </p:nvSpPr>
        <p:spPr bwMode="auto">
          <a:xfrm>
            <a:off x="8916988" y="5611264"/>
            <a:ext cx="960438" cy="0"/>
          </a:xfrm>
          <a:prstGeom prst="line">
            <a:avLst/>
          </a:prstGeom>
          <a:noFill/>
          <a:ln w="34925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" name="Line 57"/>
          <p:cNvSpPr>
            <a:spLocks noChangeShapeType="1"/>
          </p:cNvSpPr>
          <p:nvPr/>
        </p:nvSpPr>
        <p:spPr bwMode="auto">
          <a:xfrm flipV="1">
            <a:off x="7016750" y="2414039"/>
            <a:ext cx="0" cy="3186113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" name="Line 58"/>
          <p:cNvSpPr>
            <a:spLocks noChangeShapeType="1"/>
          </p:cNvSpPr>
          <p:nvPr/>
        </p:nvSpPr>
        <p:spPr bwMode="auto">
          <a:xfrm>
            <a:off x="7523163" y="4950864"/>
            <a:ext cx="0" cy="684213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" name="Line 59"/>
          <p:cNvSpPr>
            <a:spLocks noChangeShapeType="1"/>
          </p:cNvSpPr>
          <p:nvPr/>
        </p:nvSpPr>
        <p:spPr bwMode="auto">
          <a:xfrm>
            <a:off x="7027863" y="5611264"/>
            <a:ext cx="501650" cy="0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5" name="Group 60"/>
          <p:cNvGrpSpPr>
            <a:grpSpLocks/>
          </p:cNvGrpSpPr>
          <p:nvPr/>
        </p:nvGrpSpPr>
        <p:grpSpPr bwMode="auto">
          <a:xfrm>
            <a:off x="4527550" y="4722264"/>
            <a:ext cx="1809750" cy="385763"/>
            <a:chOff x="9681" y="2444"/>
            <a:chExt cx="1289" cy="237"/>
          </a:xfrm>
        </p:grpSpPr>
        <p:sp>
          <p:nvSpPr>
            <p:cNvPr id="67" name="Rectangle 61"/>
            <p:cNvSpPr>
              <a:spLocks noChangeArrowheads="1"/>
            </p:cNvSpPr>
            <p:nvPr/>
          </p:nvSpPr>
          <p:spPr bwMode="auto">
            <a:xfrm>
              <a:off x="10139" y="2444"/>
              <a:ext cx="300" cy="23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95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800" i="1">
                  <a:solidFill>
                    <a:srgbClr val="0000CC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2800">
                <a:solidFill>
                  <a:srgbClr val="0000CC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8" name="Rectangle 62"/>
            <p:cNvSpPr>
              <a:spLocks noChangeArrowheads="1"/>
            </p:cNvSpPr>
            <p:nvPr/>
          </p:nvSpPr>
          <p:spPr bwMode="auto">
            <a:xfrm>
              <a:off x="10437" y="2444"/>
              <a:ext cx="298" cy="23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95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800">
                  <a:solidFill>
                    <a:srgbClr val="0000CC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</a:t>
              </a:r>
            </a:p>
          </p:txBody>
        </p:sp>
        <p:sp>
          <p:nvSpPr>
            <p:cNvPr id="69" name="Rectangle 63"/>
            <p:cNvSpPr>
              <a:spLocks noChangeArrowheads="1"/>
            </p:cNvSpPr>
            <p:nvPr/>
          </p:nvSpPr>
          <p:spPr bwMode="auto">
            <a:xfrm>
              <a:off x="10735" y="2444"/>
              <a:ext cx="235" cy="23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zh-CN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0" name="Rectangle 64"/>
            <p:cNvSpPr>
              <a:spLocks noChangeArrowheads="1"/>
            </p:cNvSpPr>
            <p:nvPr/>
          </p:nvSpPr>
          <p:spPr bwMode="auto">
            <a:xfrm>
              <a:off x="9681" y="2447"/>
              <a:ext cx="235" cy="23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zh-CN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" name="Rectangle 65"/>
            <p:cNvSpPr>
              <a:spLocks noChangeArrowheads="1"/>
            </p:cNvSpPr>
            <p:nvPr/>
          </p:nvSpPr>
          <p:spPr bwMode="auto">
            <a:xfrm>
              <a:off x="9910" y="2444"/>
              <a:ext cx="235" cy="23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95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800">
                  <a:solidFill>
                    <a:srgbClr val="0000CC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</a:t>
              </a:r>
            </a:p>
          </p:txBody>
        </p:sp>
      </p:grpSp>
      <p:sp>
        <p:nvSpPr>
          <p:cNvPr id="46" name="Line 66"/>
          <p:cNvSpPr>
            <a:spLocks noChangeShapeType="1"/>
          </p:cNvSpPr>
          <p:nvPr/>
        </p:nvSpPr>
        <p:spPr bwMode="auto">
          <a:xfrm flipV="1">
            <a:off x="6615113" y="2414039"/>
            <a:ext cx="0" cy="3201988"/>
          </a:xfrm>
          <a:prstGeom prst="line">
            <a:avLst/>
          </a:prstGeom>
          <a:noFill/>
          <a:ln w="34925">
            <a:solidFill>
              <a:srgbClr val="FF0000"/>
            </a:solidFill>
            <a:prstDash val="dash"/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" name="Line 67"/>
          <p:cNvSpPr>
            <a:spLocks noChangeShapeType="1"/>
          </p:cNvSpPr>
          <p:nvPr/>
        </p:nvSpPr>
        <p:spPr bwMode="auto">
          <a:xfrm>
            <a:off x="6156325" y="4912764"/>
            <a:ext cx="0" cy="698500"/>
          </a:xfrm>
          <a:prstGeom prst="line">
            <a:avLst/>
          </a:prstGeom>
          <a:noFill/>
          <a:ln w="34925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" name="Line 68"/>
          <p:cNvSpPr>
            <a:spLocks noChangeShapeType="1"/>
          </p:cNvSpPr>
          <p:nvPr/>
        </p:nvSpPr>
        <p:spPr bwMode="auto">
          <a:xfrm>
            <a:off x="6151563" y="5627139"/>
            <a:ext cx="460375" cy="0"/>
          </a:xfrm>
          <a:prstGeom prst="line">
            <a:avLst/>
          </a:prstGeom>
          <a:noFill/>
          <a:ln w="34925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9" name="Group 95"/>
          <p:cNvGrpSpPr>
            <a:grpSpLocks/>
          </p:cNvGrpSpPr>
          <p:nvPr/>
        </p:nvGrpSpPr>
        <p:grpSpPr bwMode="auto">
          <a:xfrm>
            <a:off x="3940175" y="3145877"/>
            <a:ext cx="1671638" cy="431800"/>
            <a:chOff x="1906" y="1960"/>
            <a:chExt cx="1053" cy="272"/>
          </a:xfrm>
        </p:grpSpPr>
        <p:sp>
          <p:nvSpPr>
            <p:cNvPr id="62" name="Rectangle 70"/>
            <p:cNvSpPr>
              <a:spLocks noChangeArrowheads="1"/>
            </p:cNvSpPr>
            <p:nvPr/>
          </p:nvSpPr>
          <p:spPr bwMode="auto">
            <a:xfrm>
              <a:off x="2328" y="1966"/>
              <a:ext cx="211" cy="2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800" i="1">
                  <a:solidFill>
                    <a:srgbClr val="0000CC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800">
                <a:solidFill>
                  <a:srgbClr val="0000CC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3" name="Rectangle 71"/>
            <p:cNvSpPr>
              <a:spLocks noChangeArrowheads="1"/>
            </p:cNvSpPr>
            <p:nvPr/>
          </p:nvSpPr>
          <p:spPr bwMode="auto">
            <a:xfrm>
              <a:off x="2540" y="1963"/>
              <a:ext cx="211" cy="2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zh-CN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" name="Rectangle 72"/>
            <p:cNvSpPr>
              <a:spLocks noChangeArrowheads="1"/>
            </p:cNvSpPr>
            <p:nvPr/>
          </p:nvSpPr>
          <p:spPr bwMode="auto">
            <a:xfrm>
              <a:off x="2748" y="1960"/>
              <a:ext cx="21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zh-CN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" name="Rectangle 73"/>
            <p:cNvSpPr>
              <a:spLocks noChangeArrowheads="1"/>
            </p:cNvSpPr>
            <p:nvPr/>
          </p:nvSpPr>
          <p:spPr bwMode="auto">
            <a:xfrm>
              <a:off x="1906" y="1962"/>
              <a:ext cx="211" cy="2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800">
                  <a:solidFill>
                    <a:srgbClr val="0000CC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</a:t>
              </a:r>
              <a:endParaRPr lang="en-US" altLang="zh-CN" sz="2800">
                <a:solidFill>
                  <a:srgbClr val="0000CC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" name="Rectangle 74"/>
            <p:cNvSpPr>
              <a:spLocks noChangeArrowheads="1"/>
            </p:cNvSpPr>
            <p:nvPr/>
          </p:nvSpPr>
          <p:spPr bwMode="auto">
            <a:xfrm>
              <a:off x="2118" y="1966"/>
              <a:ext cx="212" cy="2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800">
                  <a:solidFill>
                    <a:srgbClr val="0000CC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</a:t>
              </a:r>
              <a:endParaRPr lang="en-US" altLang="zh-CN" sz="2800">
                <a:solidFill>
                  <a:srgbClr val="0000CC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50" name="Line 75"/>
          <p:cNvSpPr>
            <a:spLocks noChangeShapeType="1"/>
          </p:cNvSpPr>
          <p:nvPr/>
        </p:nvSpPr>
        <p:spPr bwMode="auto">
          <a:xfrm>
            <a:off x="5111750" y="3357014"/>
            <a:ext cx="320675" cy="137001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" name="Line 76"/>
          <p:cNvSpPr>
            <a:spLocks noChangeShapeType="1"/>
          </p:cNvSpPr>
          <p:nvPr/>
        </p:nvSpPr>
        <p:spPr bwMode="auto">
          <a:xfrm>
            <a:off x="5454650" y="3342727"/>
            <a:ext cx="354013" cy="1362075"/>
          </a:xfrm>
          <a:prstGeom prst="line">
            <a:avLst/>
          </a:prstGeom>
          <a:noFill/>
          <a:ln w="34925">
            <a:solidFill>
              <a:srgbClr val="FF0000"/>
            </a:solidFill>
            <a:prstDash val="dash"/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" name="Line 77"/>
          <p:cNvSpPr>
            <a:spLocks noChangeShapeType="1"/>
          </p:cNvSpPr>
          <p:nvPr/>
        </p:nvSpPr>
        <p:spPr bwMode="auto">
          <a:xfrm flipH="1" flipV="1">
            <a:off x="4425950" y="3542752"/>
            <a:ext cx="288925" cy="1404938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" name="Line 79"/>
          <p:cNvSpPr>
            <a:spLocks noChangeShapeType="1"/>
          </p:cNvSpPr>
          <p:nvPr/>
        </p:nvSpPr>
        <p:spPr bwMode="auto">
          <a:xfrm flipV="1">
            <a:off x="4700588" y="5108027"/>
            <a:ext cx="0" cy="498475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" name="Line 80"/>
          <p:cNvSpPr>
            <a:spLocks noChangeShapeType="1"/>
          </p:cNvSpPr>
          <p:nvPr/>
        </p:nvSpPr>
        <p:spPr bwMode="auto">
          <a:xfrm flipH="1">
            <a:off x="3794125" y="2164802"/>
            <a:ext cx="2216150" cy="0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" name="Line 81"/>
          <p:cNvSpPr>
            <a:spLocks noChangeShapeType="1"/>
          </p:cNvSpPr>
          <p:nvPr/>
        </p:nvSpPr>
        <p:spPr bwMode="auto">
          <a:xfrm>
            <a:off x="3794125" y="2180677"/>
            <a:ext cx="0" cy="3430588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" name="Line 82"/>
          <p:cNvSpPr>
            <a:spLocks noChangeShapeType="1"/>
          </p:cNvSpPr>
          <p:nvPr/>
        </p:nvSpPr>
        <p:spPr bwMode="auto">
          <a:xfrm>
            <a:off x="3794125" y="5611264"/>
            <a:ext cx="909638" cy="0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" name="Line 83"/>
          <p:cNvSpPr>
            <a:spLocks noChangeShapeType="1"/>
          </p:cNvSpPr>
          <p:nvPr/>
        </p:nvSpPr>
        <p:spPr bwMode="auto">
          <a:xfrm flipH="1">
            <a:off x="5054600" y="2187027"/>
            <a:ext cx="1392238" cy="98901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" name="Line 84"/>
          <p:cNvSpPr>
            <a:spLocks noChangeShapeType="1"/>
          </p:cNvSpPr>
          <p:nvPr/>
        </p:nvSpPr>
        <p:spPr bwMode="auto">
          <a:xfrm>
            <a:off x="7285038" y="2169564"/>
            <a:ext cx="711200" cy="1017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" name="Text Box 88"/>
          <p:cNvSpPr txBox="1">
            <a:spLocks noChangeArrowheads="1"/>
          </p:cNvSpPr>
          <p:nvPr/>
        </p:nvSpPr>
        <p:spPr bwMode="auto">
          <a:xfrm>
            <a:off x="8510588" y="3866602"/>
            <a:ext cx="650875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500" i="1">
                <a:solidFill>
                  <a:srgbClr val="0000CC"/>
                </a:solidFill>
                <a:latin typeface="Times New Roman" panose="02020603050405020304" pitchFamily="18" charset="0"/>
              </a:rPr>
              <a:t>Succ</a:t>
            </a:r>
            <a:endParaRPr lang="en-US" altLang="zh-CN" sz="250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" name="Text Box 89"/>
          <p:cNvSpPr txBox="1">
            <a:spLocks noChangeArrowheads="1"/>
          </p:cNvSpPr>
          <p:nvPr/>
        </p:nvSpPr>
        <p:spPr bwMode="auto">
          <a:xfrm>
            <a:off x="7607300" y="5235027"/>
            <a:ext cx="6477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500" i="1">
                <a:solidFill>
                  <a:srgbClr val="0000CC"/>
                </a:solidFill>
                <a:latin typeface="Times New Roman" panose="02020603050405020304" pitchFamily="18" charset="0"/>
              </a:rPr>
              <a:t>Pred</a:t>
            </a:r>
            <a:endParaRPr lang="en-US" altLang="zh-CN" sz="250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" name="Text Box 90"/>
          <p:cNvSpPr txBox="1">
            <a:spLocks noChangeArrowheads="1"/>
          </p:cNvSpPr>
          <p:nvPr/>
        </p:nvSpPr>
        <p:spPr bwMode="auto">
          <a:xfrm>
            <a:off x="5414963" y="5200102"/>
            <a:ext cx="650875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500" i="1">
                <a:solidFill>
                  <a:srgbClr val="0000CC"/>
                </a:solidFill>
                <a:latin typeface="Times New Roman" panose="02020603050405020304" pitchFamily="18" charset="0"/>
              </a:rPr>
              <a:t>Succ</a:t>
            </a:r>
            <a:endParaRPr lang="en-US" altLang="zh-CN" sz="250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77" name="Rectangle 93"/>
          <p:cNvSpPr>
            <a:spLocks noChangeArrowheads="1"/>
          </p:cNvSpPr>
          <p:nvPr/>
        </p:nvSpPr>
        <p:spPr bwMode="auto">
          <a:xfrm>
            <a:off x="1130300" y="412201"/>
            <a:ext cx="841375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 线索二叉树的链接表示</a:t>
            </a:r>
          </a:p>
          <a:p>
            <a:pPr algn="ctr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3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图中虚线箭头表示线索</a:t>
            </a:r>
          </a:p>
        </p:txBody>
      </p:sp>
    </p:spTree>
    <p:extLst>
      <p:ext uri="{BB962C8B-B14F-4D97-AF65-F5344CB8AC3E}">
        <p14:creationId xmlns:p14="http://schemas.microsoft.com/office/powerpoint/2010/main" val="276126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8" grpId="0" animBg="1"/>
      <p:bldP spid="32" grpId="0" animBg="1"/>
      <p:bldP spid="33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6" grpId="0" animBg="1"/>
      <p:bldP spid="47" grpId="0" animBg="1"/>
      <p:bldP spid="48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Text Box 12"/>
          <p:cNvSpPr txBox="1">
            <a:spLocks noChangeArrowheads="1"/>
          </p:cNvSpPr>
          <p:nvPr/>
        </p:nvSpPr>
        <p:spPr bwMode="auto">
          <a:xfrm>
            <a:off x="3025919" y="5038344"/>
            <a:ext cx="471646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algn="ctr" eaLnBrk="1" hangingPunct="1">
              <a:lnSpc>
                <a:spcPct val="90000"/>
              </a:lnSpc>
              <a:spcBef>
                <a:spcPct val="30000"/>
              </a:spcBef>
              <a:buNone/>
            </a:pP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后序线索二叉树的链接表示</a:t>
            </a:r>
          </a:p>
          <a:p>
            <a:pPr algn="ctr" eaLnBrk="1" hangingPunct="1">
              <a:lnSpc>
                <a:spcPct val="90000"/>
              </a:lnSpc>
              <a:spcBef>
                <a:spcPct val="30000"/>
              </a:spcBef>
              <a:buFont typeface="Wingdings" panose="05000000000000000000" pitchFamily="2" charset="2"/>
              <a:buNone/>
            </a:pPr>
            <a:r>
              <a:rPr lang="zh-CN" altLang="en-US" sz="26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后序序列：</a:t>
            </a:r>
            <a:r>
              <a:rPr lang="zh-CN" altLang="en-US" sz="2600" i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2600" i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CBEDA</a:t>
            </a:r>
          </a:p>
        </p:txBody>
      </p:sp>
      <p:sp>
        <p:nvSpPr>
          <p:cNvPr id="6" name="Text Box 76"/>
          <p:cNvSpPr txBox="1">
            <a:spLocks noChangeArrowheads="1"/>
          </p:cNvSpPr>
          <p:nvPr/>
        </p:nvSpPr>
        <p:spPr bwMode="auto">
          <a:xfrm>
            <a:off x="8080519" y="3298444"/>
            <a:ext cx="687388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ts val="2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500" i="1">
                <a:solidFill>
                  <a:schemeClr val="tx1"/>
                </a:solidFill>
                <a:latin typeface="Times New Roman" panose="02020603050405020304" pitchFamily="18" charset="0"/>
              </a:rPr>
              <a:t>Succ</a:t>
            </a:r>
            <a:endParaRPr lang="en-US" altLang="zh-CN" sz="25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Text Box 75"/>
          <p:cNvSpPr txBox="1">
            <a:spLocks noChangeArrowheads="1"/>
          </p:cNvSpPr>
          <p:nvPr/>
        </p:nvSpPr>
        <p:spPr bwMode="auto">
          <a:xfrm>
            <a:off x="5926282" y="2985706"/>
            <a:ext cx="647700" cy="22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7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500" i="1">
                <a:solidFill>
                  <a:schemeClr val="tx1"/>
                </a:solidFill>
                <a:latin typeface="Times New Roman" panose="02020603050405020304" pitchFamily="18" charset="0"/>
              </a:rPr>
              <a:t>Pred</a:t>
            </a:r>
            <a:endParaRPr lang="en-US" altLang="zh-CN" sz="25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Text Box 74"/>
          <p:cNvSpPr txBox="1">
            <a:spLocks noChangeArrowheads="1"/>
          </p:cNvSpPr>
          <p:nvPr/>
        </p:nvSpPr>
        <p:spPr bwMode="auto">
          <a:xfrm>
            <a:off x="4716607" y="3114294"/>
            <a:ext cx="70802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500"/>
              </a:lnSpc>
              <a:buFont typeface="Wingdings" panose="05000000000000000000" pitchFamily="2" charset="2"/>
              <a:buNone/>
            </a:pPr>
            <a:r>
              <a:rPr lang="en-US" altLang="zh-CN" sz="2500" i="1">
                <a:solidFill>
                  <a:schemeClr val="tx1"/>
                </a:solidFill>
                <a:latin typeface="Times New Roman" panose="02020603050405020304" pitchFamily="18" charset="0"/>
              </a:rPr>
              <a:t>Succ</a:t>
            </a:r>
            <a:endParaRPr lang="en-US" altLang="zh-CN" sz="25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Text Box 72"/>
          <p:cNvSpPr txBox="1">
            <a:spLocks noChangeArrowheads="1"/>
          </p:cNvSpPr>
          <p:nvPr/>
        </p:nvSpPr>
        <p:spPr bwMode="auto">
          <a:xfrm>
            <a:off x="4981719" y="2434844"/>
            <a:ext cx="6731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72000"/>
              </a:lnSpc>
              <a:buFont typeface="Wingdings" panose="05000000000000000000" pitchFamily="2" charset="2"/>
              <a:buNone/>
            </a:pPr>
            <a:r>
              <a:rPr lang="en-US" altLang="zh-CN" sz="2500" i="1">
                <a:solidFill>
                  <a:schemeClr val="tx1"/>
                </a:solidFill>
                <a:latin typeface="Times New Roman" panose="02020603050405020304" pitchFamily="18" charset="0"/>
              </a:rPr>
              <a:t>Succ</a:t>
            </a:r>
            <a:endParaRPr lang="en-US" altLang="zh-CN" sz="25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3943494" y="785431"/>
            <a:ext cx="776288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ts val="2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500" i="1">
                <a:solidFill>
                  <a:schemeClr val="tx1"/>
                </a:solidFill>
                <a:latin typeface="Times New Roman" panose="02020603050405020304" pitchFamily="18" charset="0"/>
              </a:rPr>
              <a:t>Pred</a:t>
            </a:r>
            <a:endParaRPr lang="en-US" altLang="zh-CN" sz="25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7540769" y="1639506"/>
            <a:ext cx="6731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72000"/>
              </a:lnSpc>
              <a:buFont typeface="Wingdings" panose="05000000000000000000" pitchFamily="2" charset="2"/>
              <a:buNone/>
            </a:pPr>
            <a:r>
              <a:rPr lang="en-US" altLang="zh-CN" sz="2500" i="1">
                <a:solidFill>
                  <a:schemeClr val="tx1"/>
                </a:solidFill>
                <a:latin typeface="Times New Roman" panose="02020603050405020304" pitchFamily="18" charset="0"/>
              </a:rPr>
              <a:t>Succ</a:t>
            </a: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5732607" y="958469"/>
            <a:ext cx="60801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72000"/>
              </a:lnSpc>
              <a:buFont typeface="Wingdings" panose="05000000000000000000" pitchFamily="2" charset="2"/>
              <a:buNone/>
            </a:pPr>
            <a:r>
              <a:rPr lang="en-US" altLang="zh-CN" sz="2500" i="1">
                <a:solidFill>
                  <a:schemeClr val="tx1"/>
                </a:solidFill>
                <a:latin typeface="Times New Roman" panose="02020603050405020304" pitchFamily="18" charset="0"/>
              </a:rPr>
              <a:t>root</a:t>
            </a:r>
            <a:endParaRPr lang="en-US" altLang="zh-CN" sz="25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3" name="Group 15"/>
          <p:cNvGrpSpPr>
            <a:grpSpLocks/>
          </p:cNvGrpSpPr>
          <p:nvPr/>
        </p:nvGrpSpPr>
        <p:grpSpPr bwMode="auto">
          <a:xfrm>
            <a:off x="4541982" y="1336294"/>
            <a:ext cx="2208213" cy="490538"/>
            <a:chOff x="5403" y="6095"/>
            <a:chExt cx="1800" cy="364"/>
          </a:xfrm>
        </p:grpSpPr>
        <p:sp>
          <p:nvSpPr>
            <p:cNvPr id="62" name="Rectangle 16"/>
            <p:cNvSpPr>
              <a:spLocks noChangeArrowheads="1"/>
            </p:cNvSpPr>
            <p:nvPr/>
          </p:nvSpPr>
          <p:spPr bwMode="auto">
            <a:xfrm>
              <a:off x="5403" y="6097"/>
              <a:ext cx="360" cy="36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en-US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3" name="Rectangle 17"/>
            <p:cNvSpPr>
              <a:spLocks noChangeArrowheads="1"/>
            </p:cNvSpPr>
            <p:nvPr/>
          </p:nvSpPr>
          <p:spPr bwMode="auto">
            <a:xfrm>
              <a:off x="5763" y="6097"/>
              <a:ext cx="360" cy="36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en-US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" name="Rectangle 18"/>
            <p:cNvSpPr>
              <a:spLocks noChangeArrowheads="1"/>
            </p:cNvSpPr>
            <p:nvPr/>
          </p:nvSpPr>
          <p:spPr bwMode="auto">
            <a:xfrm>
              <a:off x="6120" y="6097"/>
              <a:ext cx="363" cy="36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3000">
                  <a:solidFill>
                    <a:schemeClr val="tx1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65" name="Rectangle 19"/>
            <p:cNvSpPr>
              <a:spLocks noChangeArrowheads="1"/>
            </p:cNvSpPr>
            <p:nvPr/>
          </p:nvSpPr>
          <p:spPr bwMode="auto">
            <a:xfrm>
              <a:off x="6484" y="6097"/>
              <a:ext cx="360" cy="36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en-US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" name="Rectangle 20"/>
            <p:cNvSpPr>
              <a:spLocks noChangeArrowheads="1"/>
            </p:cNvSpPr>
            <p:nvPr/>
          </p:nvSpPr>
          <p:spPr bwMode="auto">
            <a:xfrm>
              <a:off x="6843" y="6095"/>
              <a:ext cx="360" cy="36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3000">
                  <a:solidFill>
                    <a:srgbClr val="FF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</a:t>
              </a:r>
            </a:p>
          </p:txBody>
        </p:sp>
      </p:grpSp>
      <p:sp>
        <p:nvSpPr>
          <p:cNvPr id="14" name="Rectangle 22"/>
          <p:cNvSpPr>
            <a:spLocks noChangeArrowheads="1"/>
          </p:cNvSpPr>
          <p:nvPr/>
        </p:nvSpPr>
        <p:spPr bwMode="auto">
          <a:xfrm>
            <a:off x="6562869" y="2479294"/>
            <a:ext cx="441325" cy="4206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endParaRPr lang="zh-CN" altLang="zh-CN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" name="Rectangle 23"/>
          <p:cNvSpPr>
            <a:spLocks noChangeArrowheads="1"/>
          </p:cNvSpPr>
          <p:nvPr/>
        </p:nvSpPr>
        <p:spPr bwMode="auto">
          <a:xfrm>
            <a:off x="7002607" y="2479294"/>
            <a:ext cx="441325" cy="4206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endParaRPr lang="zh-CN" altLang="zh-CN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" name="Rectangle 24"/>
          <p:cNvSpPr>
            <a:spLocks noChangeArrowheads="1"/>
          </p:cNvSpPr>
          <p:nvPr/>
        </p:nvSpPr>
        <p:spPr bwMode="auto">
          <a:xfrm>
            <a:off x="7443932" y="2479294"/>
            <a:ext cx="444500" cy="4206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3000">
                <a:solidFill>
                  <a:schemeClr val="tx1"/>
                </a:solidFill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17" name="Rectangle 25"/>
          <p:cNvSpPr>
            <a:spLocks noChangeArrowheads="1"/>
          </p:cNvSpPr>
          <p:nvPr/>
        </p:nvSpPr>
        <p:spPr bwMode="auto">
          <a:xfrm>
            <a:off x="7885257" y="2479294"/>
            <a:ext cx="441325" cy="4206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300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</a:t>
            </a:r>
          </a:p>
        </p:txBody>
      </p:sp>
      <p:sp>
        <p:nvSpPr>
          <p:cNvPr id="18" name="Rectangle 26"/>
          <p:cNvSpPr>
            <a:spLocks noChangeArrowheads="1"/>
          </p:cNvSpPr>
          <p:nvPr/>
        </p:nvSpPr>
        <p:spPr bwMode="auto">
          <a:xfrm>
            <a:off x="8326582" y="2479294"/>
            <a:ext cx="441325" cy="4206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endParaRPr lang="zh-CN" altLang="zh-CN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9" name="Group 27"/>
          <p:cNvGrpSpPr>
            <a:grpSpLocks/>
          </p:cNvGrpSpPr>
          <p:nvPr/>
        </p:nvGrpSpPr>
        <p:grpSpPr bwMode="auto">
          <a:xfrm>
            <a:off x="2506807" y="2479294"/>
            <a:ext cx="2255838" cy="420688"/>
            <a:chOff x="3962" y="6944"/>
            <a:chExt cx="1800" cy="313"/>
          </a:xfrm>
        </p:grpSpPr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>
              <a:off x="5042" y="6944"/>
              <a:ext cx="360" cy="31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en-US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8" name="Rectangle 29"/>
            <p:cNvSpPr>
              <a:spLocks noChangeArrowheads="1"/>
            </p:cNvSpPr>
            <p:nvPr/>
          </p:nvSpPr>
          <p:spPr bwMode="auto">
            <a:xfrm>
              <a:off x="4682" y="6944"/>
              <a:ext cx="363" cy="31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3000">
                  <a:solidFill>
                    <a:schemeClr val="tx1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59" name="Rectangle 30"/>
            <p:cNvSpPr>
              <a:spLocks noChangeArrowheads="1"/>
            </p:cNvSpPr>
            <p:nvPr/>
          </p:nvSpPr>
          <p:spPr bwMode="auto">
            <a:xfrm>
              <a:off x="5402" y="6944"/>
              <a:ext cx="360" cy="31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en-US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0" name="Rectangle 31"/>
            <p:cNvSpPr>
              <a:spLocks noChangeArrowheads="1"/>
            </p:cNvSpPr>
            <p:nvPr/>
          </p:nvSpPr>
          <p:spPr bwMode="auto">
            <a:xfrm>
              <a:off x="4322" y="6944"/>
              <a:ext cx="360" cy="31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3000">
                  <a:solidFill>
                    <a:schemeClr val="tx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</a:t>
              </a:r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>
              <a:off x="3962" y="6944"/>
              <a:ext cx="360" cy="31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zh-CN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20" name="Line 33"/>
          <p:cNvSpPr>
            <a:spLocks noChangeShapeType="1"/>
          </p:cNvSpPr>
          <p:nvPr/>
        </p:nvSpPr>
        <p:spPr bwMode="auto">
          <a:xfrm flipH="1">
            <a:off x="4684857" y="1634744"/>
            <a:ext cx="508000" cy="8413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Line 34"/>
          <p:cNvSpPr>
            <a:spLocks noChangeShapeType="1"/>
          </p:cNvSpPr>
          <p:nvPr/>
        </p:nvSpPr>
        <p:spPr bwMode="auto">
          <a:xfrm>
            <a:off x="6077094" y="1582356"/>
            <a:ext cx="498475" cy="9445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Line 36"/>
          <p:cNvSpPr>
            <a:spLocks noChangeShapeType="1"/>
          </p:cNvSpPr>
          <p:nvPr/>
        </p:nvSpPr>
        <p:spPr bwMode="auto">
          <a:xfrm>
            <a:off x="4111769" y="2747581"/>
            <a:ext cx="427038" cy="9794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Line 37"/>
          <p:cNvSpPr>
            <a:spLocks noChangeShapeType="1"/>
          </p:cNvSpPr>
          <p:nvPr/>
        </p:nvSpPr>
        <p:spPr bwMode="auto">
          <a:xfrm flipH="1">
            <a:off x="6459682" y="2701544"/>
            <a:ext cx="293688" cy="1049338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Line 38"/>
          <p:cNvSpPr>
            <a:spLocks noChangeShapeType="1"/>
          </p:cNvSpPr>
          <p:nvPr/>
        </p:nvSpPr>
        <p:spPr bwMode="auto">
          <a:xfrm flipH="1">
            <a:off x="6905769" y="2701544"/>
            <a:ext cx="304800" cy="107473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Line 39"/>
          <p:cNvSpPr>
            <a:spLocks noChangeShapeType="1"/>
          </p:cNvSpPr>
          <p:nvPr/>
        </p:nvSpPr>
        <p:spPr bwMode="auto">
          <a:xfrm>
            <a:off x="5635769" y="918781"/>
            <a:ext cx="0" cy="41751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6" name="Group 40"/>
          <p:cNvGrpSpPr>
            <a:grpSpLocks/>
          </p:cNvGrpSpPr>
          <p:nvPr/>
        </p:nvGrpSpPr>
        <p:grpSpPr bwMode="auto">
          <a:xfrm>
            <a:off x="2979882" y="3711194"/>
            <a:ext cx="2144713" cy="439738"/>
            <a:chOff x="4141" y="7859"/>
            <a:chExt cx="1801" cy="327"/>
          </a:xfrm>
        </p:grpSpPr>
        <p:sp>
          <p:nvSpPr>
            <p:cNvPr id="52" name="Rectangle 41"/>
            <p:cNvSpPr>
              <a:spLocks noChangeArrowheads="1"/>
            </p:cNvSpPr>
            <p:nvPr/>
          </p:nvSpPr>
          <p:spPr bwMode="auto">
            <a:xfrm>
              <a:off x="4502" y="7862"/>
              <a:ext cx="360" cy="32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3000">
                  <a:solidFill>
                    <a:schemeClr val="tx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</a:t>
              </a:r>
            </a:p>
          </p:txBody>
        </p:sp>
        <p:sp>
          <p:nvSpPr>
            <p:cNvPr id="53" name="Rectangle 42"/>
            <p:cNvSpPr>
              <a:spLocks noChangeArrowheads="1"/>
            </p:cNvSpPr>
            <p:nvPr/>
          </p:nvSpPr>
          <p:spPr bwMode="auto">
            <a:xfrm>
              <a:off x="4862" y="7862"/>
              <a:ext cx="363" cy="32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3000">
                  <a:solidFill>
                    <a:schemeClr val="tx1"/>
                  </a:solidFill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54" name="Rectangle 43"/>
            <p:cNvSpPr>
              <a:spLocks noChangeArrowheads="1"/>
            </p:cNvSpPr>
            <p:nvPr/>
          </p:nvSpPr>
          <p:spPr bwMode="auto">
            <a:xfrm>
              <a:off x="5582" y="7862"/>
              <a:ext cx="360" cy="32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en-US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" name="Rectangle 44"/>
            <p:cNvSpPr>
              <a:spLocks noChangeArrowheads="1"/>
            </p:cNvSpPr>
            <p:nvPr/>
          </p:nvSpPr>
          <p:spPr bwMode="auto">
            <a:xfrm>
              <a:off x="5222" y="7862"/>
              <a:ext cx="360" cy="32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3000">
                  <a:solidFill>
                    <a:schemeClr val="tx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</a:t>
              </a:r>
            </a:p>
          </p:txBody>
        </p:sp>
        <p:sp>
          <p:nvSpPr>
            <p:cNvPr id="56" name="Rectangle 45"/>
            <p:cNvSpPr>
              <a:spLocks noChangeArrowheads="1"/>
            </p:cNvSpPr>
            <p:nvPr/>
          </p:nvSpPr>
          <p:spPr bwMode="auto">
            <a:xfrm>
              <a:off x="4141" y="7859"/>
              <a:ext cx="361" cy="32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3000" dirty="0">
                  <a:solidFill>
                    <a:srgbClr val="FF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</a:t>
              </a:r>
            </a:p>
          </p:txBody>
        </p:sp>
      </p:grpSp>
      <p:grpSp>
        <p:nvGrpSpPr>
          <p:cNvPr id="27" name="Group 46"/>
          <p:cNvGrpSpPr>
            <a:grpSpLocks/>
          </p:cNvGrpSpPr>
          <p:nvPr/>
        </p:nvGrpSpPr>
        <p:grpSpPr bwMode="auto">
          <a:xfrm>
            <a:off x="5954857" y="3761994"/>
            <a:ext cx="2141538" cy="423863"/>
            <a:chOff x="6674" y="7861"/>
            <a:chExt cx="1800" cy="314"/>
          </a:xfrm>
        </p:grpSpPr>
        <p:grpSp>
          <p:nvGrpSpPr>
            <p:cNvPr id="46" name="Group 47"/>
            <p:cNvGrpSpPr>
              <a:grpSpLocks/>
            </p:cNvGrpSpPr>
            <p:nvPr/>
          </p:nvGrpSpPr>
          <p:grpSpPr bwMode="auto">
            <a:xfrm>
              <a:off x="6674" y="7861"/>
              <a:ext cx="1800" cy="313"/>
              <a:chOff x="5521" y="4556"/>
              <a:chExt cx="1800" cy="313"/>
            </a:xfrm>
          </p:grpSpPr>
          <p:sp>
            <p:nvSpPr>
              <p:cNvPr id="48" name="Rectangle 48"/>
              <p:cNvSpPr>
                <a:spLocks noChangeArrowheads="1"/>
              </p:cNvSpPr>
              <p:nvPr/>
            </p:nvSpPr>
            <p:spPr bwMode="auto">
              <a:xfrm>
                <a:off x="5881" y="4556"/>
                <a:ext cx="360" cy="31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marL="342900" indent="-342900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lang="en-US" altLang="zh-CN" sz="3000">
                    <a:solidFill>
                      <a:schemeClr val="tx1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</a:t>
                </a:r>
              </a:p>
            </p:txBody>
          </p:sp>
          <p:sp>
            <p:nvSpPr>
              <p:cNvPr id="49" name="Rectangle 49"/>
              <p:cNvSpPr>
                <a:spLocks noChangeArrowheads="1"/>
              </p:cNvSpPr>
              <p:nvPr/>
            </p:nvSpPr>
            <p:spPr bwMode="auto">
              <a:xfrm>
                <a:off x="5521" y="4556"/>
                <a:ext cx="360" cy="31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0" name="Rectangle 50"/>
              <p:cNvSpPr>
                <a:spLocks noChangeArrowheads="1"/>
              </p:cNvSpPr>
              <p:nvPr/>
            </p:nvSpPr>
            <p:spPr bwMode="auto">
              <a:xfrm>
                <a:off x="6961" y="4556"/>
                <a:ext cx="360" cy="31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marL="342900" indent="-342900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zh-CN">
                  <a:solidFill>
                    <a:srgbClr val="FF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" name="Rectangle 51"/>
              <p:cNvSpPr>
                <a:spLocks noChangeArrowheads="1"/>
              </p:cNvSpPr>
              <p:nvPr/>
            </p:nvSpPr>
            <p:spPr bwMode="auto">
              <a:xfrm>
                <a:off x="6601" y="4556"/>
                <a:ext cx="360" cy="31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marL="342900" indent="-342900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lang="en-US" altLang="zh-CN" sz="3000" dirty="0">
                    <a:solidFill>
                      <a:schemeClr val="tx1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</a:t>
                </a:r>
              </a:p>
            </p:txBody>
          </p:sp>
        </p:grpSp>
        <p:sp>
          <p:nvSpPr>
            <p:cNvPr id="47" name="Rectangle 52"/>
            <p:cNvSpPr>
              <a:spLocks noChangeArrowheads="1"/>
            </p:cNvSpPr>
            <p:nvPr/>
          </p:nvSpPr>
          <p:spPr bwMode="auto">
            <a:xfrm>
              <a:off x="7391" y="7865"/>
              <a:ext cx="360" cy="31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3000">
                  <a:solidFill>
                    <a:schemeClr val="tx1"/>
                  </a:solidFill>
                  <a:latin typeface="Times New Roman" panose="02020603050405020304" pitchFamily="18" charset="0"/>
                </a:rPr>
                <a:t>E</a:t>
              </a:r>
            </a:p>
          </p:txBody>
        </p:sp>
      </p:grpSp>
      <p:sp>
        <p:nvSpPr>
          <p:cNvPr id="28" name="Line 53"/>
          <p:cNvSpPr>
            <a:spLocks noChangeShapeType="1"/>
          </p:cNvSpPr>
          <p:nvPr/>
        </p:nvSpPr>
        <p:spPr bwMode="auto">
          <a:xfrm flipH="1" flipV="1">
            <a:off x="4489594" y="2884106"/>
            <a:ext cx="415925" cy="1019175"/>
          </a:xfrm>
          <a:prstGeom prst="line">
            <a:avLst/>
          </a:prstGeom>
          <a:noFill/>
          <a:ln w="34925">
            <a:solidFill>
              <a:srgbClr val="FF0000"/>
            </a:solidFill>
            <a:prstDash val="dash"/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" name="Line 55"/>
          <p:cNvSpPr>
            <a:spLocks noChangeShapeType="1"/>
          </p:cNvSpPr>
          <p:nvPr/>
        </p:nvSpPr>
        <p:spPr bwMode="auto">
          <a:xfrm>
            <a:off x="4576907" y="2693606"/>
            <a:ext cx="968375" cy="0"/>
          </a:xfrm>
          <a:prstGeom prst="line">
            <a:avLst/>
          </a:prstGeom>
          <a:noFill/>
          <a:ln w="34925">
            <a:solidFill>
              <a:srgbClr val="FF0000"/>
            </a:solidFill>
            <a:prstDash val="dash"/>
            <a:round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" name="Line 56"/>
          <p:cNvSpPr>
            <a:spLocks noChangeShapeType="1"/>
          </p:cNvSpPr>
          <p:nvPr/>
        </p:nvSpPr>
        <p:spPr bwMode="auto">
          <a:xfrm>
            <a:off x="5573857" y="2698369"/>
            <a:ext cx="1588" cy="1289050"/>
          </a:xfrm>
          <a:prstGeom prst="line">
            <a:avLst/>
          </a:prstGeom>
          <a:noFill/>
          <a:ln w="34925">
            <a:solidFill>
              <a:srgbClr val="FF0000"/>
            </a:solidFill>
            <a:prstDash val="dash"/>
            <a:round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" name="Line 57"/>
          <p:cNvSpPr>
            <a:spLocks noChangeShapeType="1"/>
          </p:cNvSpPr>
          <p:nvPr/>
        </p:nvSpPr>
        <p:spPr bwMode="auto">
          <a:xfrm>
            <a:off x="5543694" y="3982656"/>
            <a:ext cx="423863" cy="1588"/>
          </a:xfrm>
          <a:prstGeom prst="line">
            <a:avLst/>
          </a:prstGeom>
          <a:noFill/>
          <a:ln w="34925">
            <a:solidFill>
              <a:srgbClr val="FF0000"/>
            </a:solidFill>
            <a:prstDash val="dash"/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" name="Line 59"/>
          <p:cNvSpPr>
            <a:spLocks noChangeShapeType="1"/>
          </p:cNvSpPr>
          <p:nvPr/>
        </p:nvSpPr>
        <p:spPr bwMode="auto">
          <a:xfrm flipV="1">
            <a:off x="8493269" y="1593469"/>
            <a:ext cx="0" cy="1085850"/>
          </a:xfrm>
          <a:prstGeom prst="line">
            <a:avLst/>
          </a:prstGeom>
          <a:noFill/>
          <a:ln w="34925">
            <a:solidFill>
              <a:srgbClr val="FF0000"/>
            </a:solidFill>
            <a:prstDash val="dash"/>
            <a:round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" name="Line 60"/>
          <p:cNvSpPr>
            <a:spLocks noChangeShapeType="1"/>
          </p:cNvSpPr>
          <p:nvPr/>
        </p:nvSpPr>
        <p:spPr bwMode="auto">
          <a:xfrm flipH="1">
            <a:off x="6718444" y="1580769"/>
            <a:ext cx="1779588" cy="1588"/>
          </a:xfrm>
          <a:prstGeom prst="line">
            <a:avLst/>
          </a:prstGeom>
          <a:noFill/>
          <a:ln w="34925">
            <a:solidFill>
              <a:srgbClr val="FF0000"/>
            </a:solidFill>
            <a:prstDash val="dash"/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" name="Line 62"/>
          <p:cNvSpPr>
            <a:spLocks noChangeShapeType="1"/>
          </p:cNvSpPr>
          <p:nvPr/>
        </p:nvSpPr>
        <p:spPr bwMode="auto">
          <a:xfrm flipV="1">
            <a:off x="4754707" y="780669"/>
            <a:ext cx="1588" cy="774700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" name="Line 63"/>
          <p:cNvSpPr>
            <a:spLocks noChangeShapeType="1"/>
          </p:cNvSpPr>
          <p:nvPr/>
        </p:nvSpPr>
        <p:spPr bwMode="auto">
          <a:xfrm>
            <a:off x="4761057" y="783844"/>
            <a:ext cx="3890963" cy="1588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" name="Line 64"/>
          <p:cNvSpPr>
            <a:spLocks noChangeShapeType="1"/>
          </p:cNvSpPr>
          <p:nvPr/>
        </p:nvSpPr>
        <p:spPr bwMode="auto">
          <a:xfrm>
            <a:off x="8659957" y="775906"/>
            <a:ext cx="0" cy="1703388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" name="Line 65"/>
          <p:cNvSpPr>
            <a:spLocks noChangeShapeType="1"/>
          </p:cNvSpPr>
          <p:nvPr/>
        </p:nvSpPr>
        <p:spPr bwMode="auto">
          <a:xfrm flipV="1">
            <a:off x="7861444" y="2892044"/>
            <a:ext cx="320675" cy="1120775"/>
          </a:xfrm>
          <a:prstGeom prst="line">
            <a:avLst/>
          </a:prstGeom>
          <a:noFill/>
          <a:ln w="34925">
            <a:solidFill>
              <a:srgbClr val="FF0000"/>
            </a:solidFill>
            <a:prstDash val="dash"/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" name="Line 67"/>
          <p:cNvSpPr>
            <a:spLocks noChangeShapeType="1"/>
          </p:cNvSpPr>
          <p:nvPr/>
        </p:nvSpPr>
        <p:spPr bwMode="auto">
          <a:xfrm flipH="1">
            <a:off x="2025794" y="4547806"/>
            <a:ext cx="4116388" cy="0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" name="Line 68"/>
          <p:cNvSpPr>
            <a:spLocks noChangeShapeType="1"/>
          </p:cNvSpPr>
          <p:nvPr/>
        </p:nvSpPr>
        <p:spPr bwMode="auto">
          <a:xfrm flipV="1">
            <a:off x="2025794" y="2715831"/>
            <a:ext cx="482600" cy="1588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" name="Line 69"/>
          <p:cNvSpPr>
            <a:spLocks noChangeShapeType="1"/>
          </p:cNvSpPr>
          <p:nvPr/>
        </p:nvSpPr>
        <p:spPr bwMode="auto">
          <a:xfrm flipV="1">
            <a:off x="6162819" y="3977894"/>
            <a:ext cx="0" cy="577850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" name="Line 70"/>
          <p:cNvSpPr>
            <a:spLocks noChangeShapeType="1"/>
          </p:cNvSpPr>
          <p:nvPr/>
        </p:nvSpPr>
        <p:spPr bwMode="auto">
          <a:xfrm>
            <a:off x="2022619" y="2714244"/>
            <a:ext cx="0" cy="1828800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" name="Text Box 71"/>
          <p:cNvSpPr txBox="1">
            <a:spLocks noChangeArrowheads="1"/>
          </p:cNvSpPr>
          <p:nvPr/>
        </p:nvSpPr>
        <p:spPr bwMode="auto">
          <a:xfrm>
            <a:off x="2149619" y="4211256"/>
            <a:ext cx="647700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7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500" i="1">
                <a:solidFill>
                  <a:schemeClr val="tx1"/>
                </a:solidFill>
                <a:latin typeface="Times New Roman" panose="02020603050405020304" pitchFamily="18" charset="0"/>
              </a:rPr>
              <a:t>Pred</a:t>
            </a:r>
            <a:endParaRPr lang="en-US" altLang="zh-CN" sz="25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" name="Line 35"/>
          <p:cNvSpPr>
            <a:spLocks noChangeShapeType="1"/>
          </p:cNvSpPr>
          <p:nvPr/>
        </p:nvSpPr>
        <p:spPr bwMode="auto">
          <a:xfrm>
            <a:off x="2738582" y="2714244"/>
            <a:ext cx="468313" cy="1019175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" name="Text Box 73"/>
          <p:cNvSpPr txBox="1">
            <a:spLocks noChangeArrowheads="1"/>
          </p:cNvSpPr>
          <p:nvPr/>
        </p:nvSpPr>
        <p:spPr bwMode="auto">
          <a:xfrm>
            <a:off x="3054494" y="3020631"/>
            <a:ext cx="647700" cy="22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7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500" i="1">
                <a:solidFill>
                  <a:schemeClr val="tx1"/>
                </a:solidFill>
                <a:latin typeface="Times New Roman" panose="02020603050405020304" pitchFamily="18" charset="0"/>
              </a:rPr>
              <a:t>Pred</a:t>
            </a:r>
            <a:endParaRPr lang="en-US" altLang="zh-CN" sz="25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76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43" grpId="0" animBg="1"/>
      <p:bldP spid="44" grpId="0" animBg="1"/>
      <p:bldP spid="45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4442416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线索二叉树的问题与分析</a:t>
            </a: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001647" y="1057240"/>
            <a:ext cx="10250189" cy="4873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rgbClr val="FFFF00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rgbClr val="FFFF00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rgbClr val="FFFF00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rgbClr val="FFFF00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rgbClr val="FFFF00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defRPr sz="3600" b="1">
                <a:solidFill>
                  <a:srgbClr val="FFFF00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defRPr sz="3600" b="1">
                <a:solidFill>
                  <a:srgbClr val="FFFF00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defRPr sz="3600" b="1">
                <a:solidFill>
                  <a:srgbClr val="FFFF00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defRPr sz="3600" b="1">
                <a:solidFill>
                  <a:srgbClr val="FFFF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457200" indent="-457200" eaLnBrk="1" hangingPunct="1">
              <a:lnSpc>
                <a:spcPts val="4000"/>
              </a:lnSpc>
              <a:spcBef>
                <a:spcPts val="0"/>
              </a:spcBef>
              <a:buClr>
                <a:schemeClr val="bg2"/>
              </a:buClr>
              <a:buSzPct val="75000"/>
              <a:buFont typeface="Wingdings" pitchFamily="2" charset="2"/>
              <a:buChar char="l"/>
              <a:defRPr/>
            </a:pPr>
            <a:r>
              <a:rPr lang="zh-CN" altLang="en-US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问题：</a:t>
            </a:r>
            <a:endParaRPr lang="en-US" altLang="zh-CN" sz="3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ct val="75000"/>
              <a:buFont typeface="Wingdings" pitchFamily="2" charset="2"/>
              <a:buNone/>
              <a:defRPr/>
            </a:pPr>
            <a:r>
              <a:rPr lang="zh-CN" altLang="en-US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由图可见，线索二叉树的结点中仍有很多空指针，就是说存储空间的浪费问题还未得到有效解决。</a:t>
            </a:r>
            <a:endParaRPr lang="en-US" altLang="zh-CN" sz="3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ct val="75000"/>
              <a:buFont typeface="Wingdings" pitchFamily="2" charset="2"/>
              <a:buNone/>
              <a:defRPr/>
            </a:pPr>
            <a:endParaRPr lang="en-US" altLang="zh-CN" sz="3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 eaLnBrk="1" hangingPunct="1">
              <a:lnSpc>
                <a:spcPts val="4000"/>
              </a:lnSpc>
              <a:spcBef>
                <a:spcPts val="0"/>
              </a:spcBef>
              <a:buClr>
                <a:schemeClr val="bg2"/>
              </a:buClr>
              <a:buSzPct val="75000"/>
              <a:buFont typeface="Wingdings" pitchFamily="2" charset="2"/>
              <a:buChar char="l"/>
              <a:defRPr/>
            </a:pPr>
            <a:r>
              <a:rPr lang="zh-CN" altLang="en-US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分析：</a:t>
            </a:r>
            <a:endParaRPr lang="en-US" altLang="zh-CN" sz="3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ts val="4000"/>
              </a:lnSpc>
              <a:spcBef>
                <a:spcPts val="0"/>
              </a:spcBef>
              <a:buClr>
                <a:schemeClr val="bg2"/>
              </a:buClr>
              <a:buSzPct val="75000"/>
              <a:buFont typeface="Wingdings" pitchFamily="2" charset="2"/>
              <a:buNone/>
              <a:defRPr/>
            </a:pPr>
            <a:r>
              <a:rPr lang="zh-CN" altLang="en-US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指针域需占用较多的存储空间，如一个空间容量为</a:t>
            </a:r>
            <a:r>
              <a:rPr lang="en-US" altLang="zh-CN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4GB </a:t>
            </a:r>
            <a:r>
              <a:rPr lang="zh-CN" altLang="en-US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的内存储器需要</a:t>
            </a:r>
            <a:r>
              <a:rPr lang="en-US" altLang="zh-CN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32</a:t>
            </a:r>
            <a:r>
              <a:rPr lang="zh-CN" altLang="en-US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个二进制位来表示地址，</a:t>
            </a:r>
            <a:r>
              <a:rPr lang="zh-CN" altLang="en-US" sz="3200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若将指针域中的 </a:t>
            </a:r>
            <a:r>
              <a:rPr lang="en-US" altLang="zh-CN" sz="3200" i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Pred </a:t>
            </a:r>
            <a:r>
              <a:rPr lang="zh-CN" altLang="en-US" sz="3200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和 </a:t>
            </a:r>
            <a:r>
              <a:rPr lang="en-US" altLang="zh-CN" sz="3200" i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Succ </a:t>
            </a:r>
            <a:r>
              <a:rPr lang="zh-CN" altLang="en-US" sz="3200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换成</a:t>
            </a:r>
            <a:r>
              <a:rPr lang="en-US" altLang="zh-CN" sz="3200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3200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个二进制位则会节省许多空间。</a:t>
            </a:r>
            <a:r>
              <a:rPr lang="zh-CN" altLang="en-US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646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4069453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线索二叉树的改进方案</a:t>
            </a: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097899" y="782758"/>
            <a:ext cx="9565308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3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将原指针域 </a:t>
            </a:r>
            <a:r>
              <a:rPr lang="en-US" altLang="zh-CN" sz="3000" dirty="0" err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Pred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zh-CN" altLang="en-US" sz="3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和 </a:t>
            </a:r>
            <a:r>
              <a:rPr lang="en-US" altLang="zh-CN" sz="3000" dirty="0" err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Succ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zh-CN" altLang="en-US" sz="3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分别改成存储一个二进制位的域 </a:t>
            </a:r>
            <a:r>
              <a:rPr lang="en-US" altLang="zh-CN" sz="3000" dirty="0" err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LThread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zh-CN" altLang="en-US" sz="3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和 </a:t>
            </a:r>
            <a:r>
              <a:rPr lang="en-US" altLang="zh-CN" sz="3000" dirty="0" err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RThread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.</a:t>
            </a:r>
          </a:p>
          <a:p>
            <a:pPr marL="0" indent="0" algn="just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1. </a:t>
            </a:r>
            <a:r>
              <a:rPr lang="zh-CN" altLang="en-US" sz="3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若结点 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t </a:t>
            </a:r>
            <a:r>
              <a:rPr lang="zh-CN" altLang="en-US" sz="3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有左孩子，则 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Left </a:t>
            </a:r>
            <a:r>
              <a:rPr lang="zh-CN" altLang="en-US" sz="3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指向 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t </a:t>
            </a:r>
            <a:r>
              <a:rPr lang="zh-CN" altLang="en-US" sz="3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的左孩子，且 </a:t>
            </a:r>
            <a:r>
              <a:rPr lang="en-US" altLang="zh-CN" sz="3000" dirty="0" err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LThread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zh-CN" altLang="en-US" sz="3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值为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0; </a:t>
            </a:r>
            <a:r>
              <a:rPr lang="zh-CN" altLang="en-US" sz="3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若 </a:t>
            </a:r>
            <a:r>
              <a:rPr lang="en-US" altLang="zh-CN" sz="3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t </a:t>
            </a:r>
            <a:r>
              <a:rPr lang="zh-CN" altLang="en-US" sz="3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没有左孩子</a:t>
            </a:r>
            <a:r>
              <a:rPr lang="en-US" altLang="zh-CN" sz="30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,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zh-CN" altLang="en-US" sz="3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则 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Left </a:t>
            </a:r>
            <a:r>
              <a:rPr lang="zh-CN" altLang="en-US" sz="3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指向 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t </a:t>
            </a:r>
            <a:r>
              <a:rPr lang="zh-CN" altLang="en-US" sz="3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的前驱结点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, </a:t>
            </a:r>
            <a:r>
              <a:rPr lang="zh-CN" altLang="en-US" sz="3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且 </a:t>
            </a:r>
            <a:r>
              <a:rPr lang="en-US" altLang="zh-CN" sz="3000" dirty="0" err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LThread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zh-CN" altLang="en-US" sz="3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值为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  <a:r>
              <a:rPr lang="zh-CN" altLang="en-US" sz="3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此时称 </a:t>
            </a:r>
            <a:r>
              <a:rPr lang="en-US" altLang="zh-CN" sz="3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Left </a:t>
            </a:r>
            <a:r>
              <a:rPr lang="zh-CN" altLang="en-US" sz="3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为线索</a:t>
            </a:r>
            <a:r>
              <a:rPr lang="en-US" altLang="zh-CN" sz="3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.</a:t>
            </a:r>
          </a:p>
          <a:p>
            <a:pPr marL="0" indent="0" algn="just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2. </a:t>
            </a:r>
            <a:r>
              <a:rPr lang="zh-CN" altLang="en-US" sz="3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若结点 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t </a:t>
            </a:r>
            <a:r>
              <a:rPr lang="zh-CN" altLang="en-US" sz="3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有右孩子，则 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Right </a:t>
            </a:r>
            <a:r>
              <a:rPr lang="zh-CN" altLang="en-US" sz="3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指向 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t </a:t>
            </a:r>
            <a:r>
              <a:rPr lang="zh-CN" altLang="en-US" sz="3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的右孩子，且</a:t>
            </a:r>
            <a:r>
              <a:rPr lang="en-US" altLang="zh-CN" sz="3000" dirty="0" err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RThread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zh-CN" altLang="en-US" sz="3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值为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0</a:t>
            </a:r>
            <a:r>
              <a:rPr lang="zh-CN" altLang="en-US" sz="3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；</a:t>
            </a:r>
            <a:r>
              <a:rPr lang="zh-CN" altLang="en-US" sz="3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若 </a:t>
            </a:r>
            <a:r>
              <a:rPr lang="en-US" altLang="zh-CN" sz="3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t </a:t>
            </a:r>
            <a:r>
              <a:rPr lang="zh-CN" altLang="en-US" sz="3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没有右孩子，</a:t>
            </a:r>
            <a:r>
              <a:rPr lang="zh-CN" altLang="en-US" sz="3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则 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Right</a:t>
            </a:r>
            <a:r>
              <a:rPr lang="zh-CN" altLang="en-US" sz="3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指向 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t </a:t>
            </a:r>
            <a:r>
              <a:rPr lang="zh-CN" altLang="en-US" sz="3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的后继结点，且 </a:t>
            </a:r>
            <a:r>
              <a:rPr lang="en-US" altLang="zh-CN" sz="3000" dirty="0" err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RThread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zh-CN" altLang="en-US" sz="3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值为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  <a:r>
              <a:rPr lang="zh-CN" altLang="en-US" sz="3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此时称 </a:t>
            </a:r>
            <a:r>
              <a:rPr lang="en-US" altLang="zh-CN" sz="3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Right </a:t>
            </a:r>
            <a:r>
              <a:rPr lang="zh-CN" altLang="en-US" sz="3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为线索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800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2286746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改进的中序</a:t>
            </a:r>
          </a:p>
        </p:txBody>
      </p:sp>
      <p:sp>
        <p:nvSpPr>
          <p:cNvPr id="4" name="Text Box 60"/>
          <p:cNvSpPr txBox="1">
            <a:spLocks noChangeArrowheads="1"/>
          </p:cNvSpPr>
          <p:nvPr/>
        </p:nvSpPr>
        <p:spPr bwMode="auto">
          <a:xfrm>
            <a:off x="4604229" y="5559319"/>
            <a:ext cx="4876800" cy="732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rgbClr val="993366"/>
                </a:solidFill>
                <a:miter lim="800000"/>
                <a:headEnd type="none" w="sm" len="sm"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kumimoji="1"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b</a:t>
            </a:r>
            <a:r>
              <a:rPr kumimoji="1"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) </a:t>
            </a:r>
            <a:r>
              <a:rPr kumimoji="1"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改进的中序线索二叉树（</a:t>
            </a:r>
            <a:r>
              <a:rPr kumimoji="1"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BCAED</a:t>
            </a:r>
            <a:r>
              <a:rPr kumimoji="1"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）</a:t>
            </a: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auto">
          <a:xfrm>
            <a:off x="5680554" y="1747305"/>
            <a:ext cx="2517775" cy="506059"/>
          </a:xfrm>
          <a:prstGeom prst="rect">
            <a:avLst/>
          </a:prstGeom>
          <a:solidFill>
            <a:schemeClr val="bg1"/>
          </a:solidFill>
          <a:ln w="31750" cap="sq">
            <a:pattFill prst="pct75">
              <a:fgClr>
                <a:srgbClr val="993366"/>
              </a:fgClr>
              <a:bgClr>
                <a:srgbClr val="FFFFFF"/>
              </a:bgClr>
            </a:pattFill>
            <a:miter lim="800000"/>
            <a:headEnd type="none" w="sm" len="sm"/>
            <a:tailEnd type="none" w="med" len="lg"/>
          </a:ln>
          <a:effectLst>
            <a:prstShdw prst="shdw17" dist="17961" dir="13500000">
              <a:srgbClr val="5C1F3D"/>
            </a:prst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55" name="Line 6"/>
          <p:cNvSpPr>
            <a:spLocks noChangeShapeType="1"/>
          </p:cNvSpPr>
          <p:nvPr/>
        </p:nvSpPr>
        <p:spPr bwMode="auto">
          <a:xfrm>
            <a:off x="6213954" y="1747305"/>
            <a:ext cx="0" cy="506059"/>
          </a:xfrm>
          <a:prstGeom prst="line">
            <a:avLst/>
          </a:prstGeom>
          <a:noFill/>
          <a:ln w="31750" cap="sq">
            <a:pattFill prst="pct75">
              <a:fgClr>
                <a:srgbClr val="993366"/>
              </a:fgClr>
              <a:bgClr>
                <a:srgbClr val="FFFFFF"/>
              </a:bgClr>
            </a:pattFill>
            <a:round/>
            <a:headEnd type="none" w="sm" len="sm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56" name="Line 7"/>
          <p:cNvSpPr>
            <a:spLocks noChangeShapeType="1"/>
          </p:cNvSpPr>
          <p:nvPr/>
        </p:nvSpPr>
        <p:spPr bwMode="auto">
          <a:xfrm>
            <a:off x="7699854" y="1747305"/>
            <a:ext cx="0" cy="506059"/>
          </a:xfrm>
          <a:prstGeom prst="line">
            <a:avLst/>
          </a:prstGeom>
          <a:noFill/>
          <a:ln w="31750" cap="sq">
            <a:pattFill prst="pct75">
              <a:fgClr>
                <a:srgbClr val="993366"/>
              </a:fgClr>
              <a:bgClr>
                <a:srgbClr val="FFFFFF"/>
              </a:bgClr>
            </a:pattFill>
            <a:round/>
            <a:headEnd type="none" w="sm" len="sm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57" name="Text Box 8"/>
          <p:cNvSpPr txBox="1">
            <a:spLocks noChangeArrowheads="1"/>
          </p:cNvSpPr>
          <p:nvPr/>
        </p:nvSpPr>
        <p:spPr bwMode="auto">
          <a:xfrm>
            <a:off x="6709254" y="1747305"/>
            <a:ext cx="533400" cy="536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rgbClr val="993366"/>
                </a:solidFill>
                <a:miter lim="800000"/>
                <a:headEnd type="none" w="sm" len="sm"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</a:p>
        </p:txBody>
      </p:sp>
      <p:sp>
        <p:nvSpPr>
          <p:cNvPr id="58" name="Line 9"/>
          <p:cNvSpPr>
            <a:spLocks noChangeShapeType="1"/>
          </p:cNvSpPr>
          <p:nvPr/>
        </p:nvSpPr>
        <p:spPr bwMode="auto">
          <a:xfrm>
            <a:off x="6696554" y="1747305"/>
            <a:ext cx="0" cy="506059"/>
          </a:xfrm>
          <a:prstGeom prst="line">
            <a:avLst/>
          </a:prstGeom>
          <a:noFill/>
          <a:ln w="31750" cap="sq">
            <a:pattFill prst="pct75">
              <a:fgClr>
                <a:srgbClr val="993366"/>
              </a:fgClr>
              <a:bgClr>
                <a:srgbClr val="FFFFFF"/>
              </a:bgClr>
            </a:pattFill>
            <a:round/>
            <a:headEnd type="none" w="sm" len="sm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59" name="Line 10"/>
          <p:cNvSpPr>
            <a:spLocks noChangeShapeType="1"/>
          </p:cNvSpPr>
          <p:nvPr/>
        </p:nvSpPr>
        <p:spPr bwMode="auto">
          <a:xfrm>
            <a:off x="7242654" y="1747305"/>
            <a:ext cx="0" cy="506059"/>
          </a:xfrm>
          <a:prstGeom prst="line">
            <a:avLst/>
          </a:prstGeom>
          <a:noFill/>
          <a:ln w="31750" cap="sq">
            <a:pattFill prst="pct75">
              <a:fgClr>
                <a:srgbClr val="993366"/>
              </a:fgClr>
              <a:bgClr>
                <a:srgbClr val="FFFFFF"/>
              </a:bgClr>
            </a:pattFill>
            <a:round/>
            <a:headEnd type="none" w="sm" len="sm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60" name="Text Box 11"/>
          <p:cNvSpPr txBox="1">
            <a:spLocks noChangeArrowheads="1"/>
          </p:cNvSpPr>
          <p:nvPr/>
        </p:nvSpPr>
        <p:spPr bwMode="auto">
          <a:xfrm>
            <a:off x="5748817" y="1742787"/>
            <a:ext cx="355600" cy="492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rgbClr val="993366"/>
                </a:solidFill>
                <a:miter lim="800000"/>
                <a:headEnd type="none" w="sm" len="sm"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0</a:t>
            </a:r>
          </a:p>
        </p:txBody>
      </p:sp>
      <p:sp>
        <p:nvSpPr>
          <p:cNvPr id="61" name="Text Box 11"/>
          <p:cNvSpPr txBox="1">
            <a:spLocks noChangeArrowheads="1"/>
          </p:cNvSpPr>
          <p:nvPr/>
        </p:nvSpPr>
        <p:spPr bwMode="auto">
          <a:xfrm>
            <a:off x="7780817" y="1753330"/>
            <a:ext cx="355600" cy="492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rgbClr val="993366"/>
                </a:solidFill>
                <a:miter lim="800000"/>
                <a:headEnd type="none" w="sm" len="sm"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0</a:t>
            </a:r>
          </a:p>
        </p:txBody>
      </p:sp>
      <p:sp>
        <p:nvSpPr>
          <p:cNvPr id="46" name="Rectangle 14"/>
          <p:cNvSpPr>
            <a:spLocks noChangeArrowheads="1"/>
          </p:cNvSpPr>
          <p:nvPr/>
        </p:nvSpPr>
        <p:spPr bwMode="auto">
          <a:xfrm>
            <a:off x="4123216" y="3214275"/>
            <a:ext cx="2057400" cy="506059"/>
          </a:xfrm>
          <a:prstGeom prst="rect">
            <a:avLst/>
          </a:prstGeom>
          <a:solidFill>
            <a:schemeClr val="bg1"/>
          </a:solidFill>
          <a:ln w="31750" cap="sq">
            <a:pattFill prst="pct75">
              <a:fgClr>
                <a:srgbClr val="993366"/>
              </a:fgClr>
              <a:bgClr>
                <a:srgbClr val="FFFFFF"/>
              </a:bgClr>
            </a:pattFill>
            <a:miter lim="800000"/>
            <a:headEnd type="none" w="sm" len="sm"/>
            <a:tailEnd type="none" w="med" len="lg"/>
          </a:ln>
          <a:effectLst>
            <a:prstShdw prst="shdw17" dist="17961" dir="13500000">
              <a:srgbClr val="5C1F3D"/>
            </a:prst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47" name="Line 15"/>
          <p:cNvSpPr>
            <a:spLocks noChangeShapeType="1"/>
          </p:cNvSpPr>
          <p:nvPr/>
        </p:nvSpPr>
        <p:spPr bwMode="auto">
          <a:xfrm>
            <a:off x="4440716" y="3232349"/>
            <a:ext cx="0" cy="506059"/>
          </a:xfrm>
          <a:prstGeom prst="line">
            <a:avLst/>
          </a:prstGeom>
          <a:noFill/>
          <a:ln w="31750" cap="sq">
            <a:pattFill prst="pct75">
              <a:fgClr>
                <a:srgbClr val="993366"/>
              </a:fgClr>
              <a:bgClr>
                <a:srgbClr val="FFFFFF"/>
              </a:bgClr>
            </a:pattFill>
            <a:round/>
            <a:headEnd type="none" w="sm" len="sm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48" name="Line 16"/>
          <p:cNvSpPr>
            <a:spLocks noChangeShapeType="1"/>
          </p:cNvSpPr>
          <p:nvPr/>
        </p:nvSpPr>
        <p:spPr bwMode="auto">
          <a:xfrm>
            <a:off x="5736116" y="3232349"/>
            <a:ext cx="0" cy="506059"/>
          </a:xfrm>
          <a:prstGeom prst="line">
            <a:avLst/>
          </a:prstGeom>
          <a:noFill/>
          <a:ln w="31750" cap="sq">
            <a:pattFill prst="pct75">
              <a:fgClr>
                <a:srgbClr val="993366"/>
              </a:fgClr>
              <a:bgClr>
                <a:srgbClr val="FFFFFF"/>
              </a:bgClr>
            </a:pattFill>
            <a:round/>
            <a:headEnd type="none" w="sm" len="sm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49" name="Text Box 17"/>
          <p:cNvSpPr txBox="1">
            <a:spLocks noChangeArrowheads="1"/>
          </p:cNvSpPr>
          <p:nvPr/>
        </p:nvSpPr>
        <p:spPr bwMode="auto">
          <a:xfrm>
            <a:off x="4821716" y="3232349"/>
            <a:ext cx="533400" cy="503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rgbClr val="993366"/>
                </a:solidFill>
                <a:miter lim="800000"/>
                <a:headEnd type="none" w="sm" len="sm"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ts val="3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B</a:t>
            </a:r>
          </a:p>
        </p:txBody>
      </p:sp>
      <p:sp>
        <p:nvSpPr>
          <p:cNvPr id="50" name="Line 18"/>
          <p:cNvSpPr>
            <a:spLocks noChangeShapeType="1"/>
          </p:cNvSpPr>
          <p:nvPr/>
        </p:nvSpPr>
        <p:spPr bwMode="auto">
          <a:xfrm>
            <a:off x="4821716" y="3232349"/>
            <a:ext cx="0" cy="506059"/>
          </a:xfrm>
          <a:prstGeom prst="line">
            <a:avLst/>
          </a:prstGeom>
          <a:noFill/>
          <a:ln w="31750" cap="sq">
            <a:pattFill prst="pct75">
              <a:fgClr>
                <a:srgbClr val="993366"/>
              </a:fgClr>
              <a:bgClr>
                <a:srgbClr val="FFFFFF"/>
              </a:bgClr>
            </a:pattFill>
            <a:round/>
            <a:headEnd type="none" w="sm" len="sm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51" name="Line 19"/>
          <p:cNvSpPr>
            <a:spLocks noChangeShapeType="1"/>
          </p:cNvSpPr>
          <p:nvPr/>
        </p:nvSpPr>
        <p:spPr bwMode="auto">
          <a:xfrm>
            <a:off x="5355116" y="3232349"/>
            <a:ext cx="0" cy="506059"/>
          </a:xfrm>
          <a:prstGeom prst="line">
            <a:avLst/>
          </a:prstGeom>
          <a:noFill/>
          <a:ln w="31750" cap="sq">
            <a:pattFill prst="pct75">
              <a:fgClr>
                <a:srgbClr val="993366"/>
              </a:fgClr>
              <a:bgClr>
                <a:srgbClr val="FFFFFF"/>
              </a:bgClr>
            </a:pattFill>
            <a:round/>
            <a:headEnd type="none" w="sm" len="sm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52" name="Text Box 20"/>
          <p:cNvSpPr txBox="1">
            <a:spLocks noChangeArrowheads="1"/>
          </p:cNvSpPr>
          <p:nvPr/>
        </p:nvSpPr>
        <p:spPr bwMode="auto">
          <a:xfrm>
            <a:off x="4123216" y="3257953"/>
            <a:ext cx="295275" cy="409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rgbClr val="993366"/>
                </a:solidFill>
                <a:miter lim="800000"/>
                <a:headEnd type="none" w="sm" len="sm"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ts val="3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</a:p>
        </p:txBody>
      </p:sp>
      <p:sp>
        <p:nvSpPr>
          <p:cNvPr id="53" name="Text Box 21"/>
          <p:cNvSpPr txBox="1">
            <a:spLocks noChangeArrowheads="1"/>
          </p:cNvSpPr>
          <p:nvPr/>
        </p:nvSpPr>
        <p:spPr bwMode="auto">
          <a:xfrm>
            <a:off x="5736116" y="3197708"/>
            <a:ext cx="381000" cy="492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rgbClr val="993366"/>
                </a:solidFill>
                <a:miter lim="800000"/>
                <a:headEnd type="none" w="sm" len="sm"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0</a:t>
            </a:r>
          </a:p>
        </p:txBody>
      </p:sp>
      <p:sp>
        <p:nvSpPr>
          <p:cNvPr id="38" name="Rectangle 23"/>
          <p:cNvSpPr>
            <a:spLocks noChangeArrowheads="1"/>
          </p:cNvSpPr>
          <p:nvPr/>
        </p:nvSpPr>
        <p:spPr bwMode="auto">
          <a:xfrm>
            <a:off x="4883629" y="4678232"/>
            <a:ext cx="2057400" cy="506060"/>
          </a:xfrm>
          <a:prstGeom prst="rect">
            <a:avLst/>
          </a:prstGeom>
          <a:solidFill>
            <a:schemeClr val="bg1"/>
          </a:solidFill>
          <a:ln w="31750" cap="sq">
            <a:pattFill prst="pct75">
              <a:fgClr>
                <a:srgbClr val="993366"/>
              </a:fgClr>
              <a:bgClr>
                <a:srgbClr val="FFFFFF"/>
              </a:bgClr>
            </a:pattFill>
            <a:miter lim="800000"/>
            <a:headEnd type="none" w="sm" len="sm"/>
            <a:tailEnd type="none" w="med" len="lg"/>
          </a:ln>
          <a:effectLst>
            <a:prstShdw prst="shdw17" dist="17961" dir="13500000">
              <a:srgbClr val="5C1F3D"/>
            </a:prst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39" name="Line 24"/>
          <p:cNvSpPr>
            <a:spLocks noChangeShapeType="1"/>
          </p:cNvSpPr>
          <p:nvPr/>
        </p:nvSpPr>
        <p:spPr bwMode="auto">
          <a:xfrm>
            <a:off x="5264629" y="4678232"/>
            <a:ext cx="0" cy="506060"/>
          </a:xfrm>
          <a:prstGeom prst="line">
            <a:avLst/>
          </a:prstGeom>
          <a:noFill/>
          <a:ln w="31750" cap="sq">
            <a:pattFill prst="pct75">
              <a:fgClr>
                <a:srgbClr val="993366"/>
              </a:fgClr>
              <a:bgClr>
                <a:srgbClr val="FFFFFF"/>
              </a:bgClr>
            </a:pattFill>
            <a:round/>
            <a:headEnd type="none" w="sm" len="sm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40" name="Line 25"/>
          <p:cNvSpPr>
            <a:spLocks noChangeShapeType="1"/>
          </p:cNvSpPr>
          <p:nvPr/>
        </p:nvSpPr>
        <p:spPr bwMode="auto">
          <a:xfrm>
            <a:off x="6560029" y="4678232"/>
            <a:ext cx="0" cy="506060"/>
          </a:xfrm>
          <a:prstGeom prst="line">
            <a:avLst/>
          </a:prstGeom>
          <a:noFill/>
          <a:ln w="31750" cap="sq">
            <a:pattFill prst="pct75">
              <a:fgClr>
                <a:srgbClr val="993366"/>
              </a:fgClr>
              <a:bgClr>
                <a:srgbClr val="FFFFFF"/>
              </a:bgClr>
            </a:pattFill>
            <a:round/>
            <a:headEnd type="none" w="sm" len="sm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41" name="Text Box 26"/>
          <p:cNvSpPr txBox="1">
            <a:spLocks noChangeArrowheads="1"/>
          </p:cNvSpPr>
          <p:nvPr/>
        </p:nvSpPr>
        <p:spPr bwMode="auto">
          <a:xfrm>
            <a:off x="5645629" y="4678232"/>
            <a:ext cx="533400" cy="536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rgbClr val="993366"/>
                </a:solidFill>
                <a:miter lim="800000"/>
                <a:headEnd type="none" w="sm" len="sm"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C</a:t>
            </a:r>
          </a:p>
        </p:txBody>
      </p:sp>
      <p:sp>
        <p:nvSpPr>
          <p:cNvPr id="42" name="Line 27"/>
          <p:cNvSpPr>
            <a:spLocks noChangeShapeType="1"/>
          </p:cNvSpPr>
          <p:nvPr/>
        </p:nvSpPr>
        <p:spPr bwMode="auto">
          <a:xfrm>
            <a:off x="5645629" y="4678232"/>
            <a:ext cx="0" cy="506060"/>
          </a:xfrm>
          <a:prstGeom prst="line">
            <a:avLst/>
          </a:prstGeom>
          <a:noFill/>
          <a:ln w="31750" cap="sq">
            <a:pattFill prst="pct75">
              <a:fgClr>
                <a:srgbClr val="993366"/>
              </a:fgClr>
              <a:bgClr>
                <a:srgbClr val="FFFFFF"/>
              </a:bgClr>
            </a:pattFill>
            <a:round/>
            <a:headEnd type="none" w="sm" len="sm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43" name="Line 28"/>
          <p:cNvSpPr>
            <a:spLocks noChangeShapeType="1"/>
          </p:cNvSpPr>
          <p:nvPr/>
        </p:nvSpPr>
        <p:spPr bwMode="auto">
          <a:xfrm>
            <a:off x="6179029" y="4678232"/>
            <a:ext cx="0" cy="506060"/>
          </a:xfrm>
          <a:prstGeom prst="line">
            <a:avLst/>
          </a:prstGeom>
          <a:noFill/>
          <a:ln w="31750" cap="sq">
            <a:pattFill prst="pct75">
              <a:fgClr>
                <a:srgbClr val="993366"/>
              </a:fgClr>
              <a:bgClr>
                <a:srgbClr val="FFFFFF"/>
              </a:bgClr>
            </a:pattFill>
            <a:round/>
            <a:headEnd type="none" w="sm" len="sm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44" name="Text Box 29"/>
          <p:cNvSpPr txBox="1">
            <a:spLocks noChangeArrowheads="1"/>
          </p:cNvSpPr>
          <p:nvPr/>
        </p:nvSpPr>
        <p:spPr bwMode="auto">
          <a:xfrm>
            <a:off x="4880454" y="4639073"/>
            <a:ext cx="457200" cy="584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rgbClr val="993366"/>
                </a:solidFill>
                <a:miter lim="800000"/>
                <a:headEnd type="none" w="sm" len="sm"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</a:p>
        </p:txBody>
      </p:sp>
      <p:sp>
        <p:nvSpPr>
          <p:cNvPr id="45" name="Text Box 30"/>
          <p:cNvSpPr txBox="1">
            <a:spLocks noChangeArrowheads="1"/>
          </p:cNvSpPr>
          <p:nvPr/>
        </p:nvSpPr>
        <p:spPr bwMode="auto">
          <a:xfrm>
            <a:off x="6560029" y="4643591"/>
            <a:ext cx="457200" cy="584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rgbClr val="993366"/>
                </a:solidFill>
                <a:miter lim="800000"/>
                <a:headEnd type="none" w="sm" len="sm"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</a:p>
        </p:txBody>
      </p:sp>
      <p:sp>
        <p:nvSpPr>
          <p:cNvPr id="30" name="Rectangle 32"/>
          <p:cNvSpPr>
            <a:spLocks noChangeArrowheads="1"/>
          </p:cNvSpPr>
          <p:nvPr/>
        </p:nvSpPr>
        <p:spPr bwMode="auto">
          <a:xfrm>
            <a:off x="7872891" y="3232348"/>
            <a:ext cx="2057400" cy="506059"/>
          </a:xfrm>
          <a:prstGeom prst="rect">
            <a:avLst/>
          </a:prstGeom>
          <a:solidFill>
            <a:schemeClr val="bg1"/>
          </a:solidFill>
          <a:ln w="31750" cap="sq">
            <a:pattFill prst="pct75">
              <a:fgClr>
                <a:srgbClr val="993366"/>
              </a:fgClr>
              <a:bgClr>
                <a:srgbClr val="FFFFFF"/>
              </a:bgClr>
            </a:pattFill>
            <a:miter lim="800000"/>
            <a:headEnd type="none" w="sm" len="sm"/>
            <a:tailEnd type="none" w="med" len="lg"/>
          </a:ln>
          <a:effectLst>
            <a:prstShdw prst="shdw17" dist="17961" dir="13500000">
              <a:srgbClr val="5C1F3D"/>
            </a:prst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solidFill>
                <a:schemeClr val="tx1"/>
              </a:solidFill>
              <a:latin typeface="Tahoma" panose="020B0604030504040204" pitchFamily="34" charset="0"/>
              <a:ea typeface="楷体" panose="02010609060101010101" pitchFamily="49" charset="-122"/>
            </a:endParaRPr>
          </a:p>
        </p:txBody>
      </p:sp>
      <p:sp>
        <p:nvSpPr>
          <p:cNvPr id="31" name="Line 33"/>
          <p:cNvSpPr>
            <a:spLocks noChangeShapeType="1"/>
          </p:cNvSpPr>
          <p:nvPr/>
        </p:nvSpPr>
        <p:spPr bwMode="auto">
          <a:xfrm>
            <a:off x="8253891" y="3232348"/>
            <a:ext cx="0" cy="506059"/>
          </a:xfrm>
          <a:prstGeom prst="line">
            <a:avLst/>
          </a:prstGeom>
          <a:noFill/>
          <a:ln w="31750" cap="sq">
            <a:pattFill prst="pct75">
              <a:fgClr>
                <a:srgbClr val="993366"/>
              </a:fgClr>
              <a:bgClr>
                <a:srgbClr val="FFFFFF"/>
              </a:bgClr>
            </a:pattFill>
            <a:round/>
            <a:headEnd type="none" w="sm" len="sm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32" name="Line 34"/>
          <p:cNvSpPr>
            <a:spLocks noChangeShapeType="1"/>
          </p:cNvSpPr>
          <p:nvPr/>
        </p:nvSpPr>
        <p:spPr bwMode="auto">
          <a:xfrm>
            <a:off x="9549291" y="3232348"/>
            <a:ext cx="0" cy="506059"/>
          </a:xfrm>
          <a:prstGeom prst="line">
            <a:avLst/>
          </a:prstGeom>
          <a:noFill/>
          <a:ln w="31750" cap="sq">
            <a:pattFill prst="pct75">
              <a:fgClr>
                <a:srgbClr val="993366"/>
              </a:fgClr>
              <a:bgClr>
                <a:srgbClr val="FFFFFF"/>
              </a:bgClr>
            </a:pattFill>
            <a:round/>
            <a:headEnd type="none" w="sm" len="sm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33" name="Text Box 35"/>
          <p:cNvSpPr txBox="1">
            <a:spLocks noChangeArrowheads="1"/>
          </p:cNvSpPr>
          <p:nvPr/>
        </p:nvSpPr>
        <p:spPr bwMode="auto">
          <a:xfrm>
            <a:off x="8634891" y="3232348"/>
            <a:ext cx="533400" cy="536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rgbClr val="993366"/>
                </a:solidFill>
                <a:miter lim="800000"/>
                <a:headEnd type="none" w="sm" len="sm"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D</a:t>
            </a:r>
          </a:p>
        </p:txBody>
      </p:sp>
      <p:sp>
        <p:nvSpPr>
          <p:cNvPr id="34" name="Line 36"/>
          <p:cNvSpPr>
            <a:spLocks noChangeShapeType="1"/>
          </p:cNvSpPr>
          <p:nvPr/>
        </p:nvSpPr>
        <p:spPr bwMode="auto">
          <a:xfrm>
            <a:off x="8634891" y="3232348"/>
            <a:ext cx="0" cy="506059"/>
          </a:xfrm>
          <a:prstGeom prst="line">
            <a:avLst/>
          </a:prstGeom>
          <a:noFill/>
          <a:ln w="31750" cap="sq">
            <a:pattFill prst="pct75">
              <a:fgClr>
                <a:srgbClr val="993366"/>
              </a:fgClr>
              <a:bgClr>
                <a:srgbClr val="FFFFFF"/>
              </a:bgClr>
            </a:pattFill>
            <a:round/>
            <a:headEnd type="none" w="sm" len="sm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35" name="Line 37"/>
          <p:cNvSpPr>
            <a:spLocks noChangeShapeType="1"/>
          </p:cNvSpPr>
          <p:nvPr/>
        </p:nvSpPr>
        <p:spPr bwMode="auto">
          <a:xfrm>
            <a:off x="9168291" y="3232348"/>
            <a:ext cx="0" cy="506059"/>
          </a:xfrm>
          <a:prstGeom prst="line">
            <a:avLst/>
          </a:prstGeom>
          <a:noFill/>
          <a:ln w="31750" cap="sq">
            <a:pattFill prst="pct75">
              <a:fgClr>
                <a:srgbClr val="993366"/>
              </a:fgClr>
              <a:bgClr>
                <a:srgbClr val="FFFFFF"/>
              </a:bgClr>
            </a:pattFill>
            <a:round/>
            <a:headEnd type="none" w="sm" len="sm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36" name="Text Box 38"/>
          <p:cNvSpPr txBox="1">
            <a:spLocks noChangeArrowheads="1"/>
          </p:cNvSpPr>
          <p:nvPr/>
        </p:nvSpPr>
        <p:spPr bwMode="auto">
          <a:xfrm>
            <a:off x="7869716" y="3193189"/>
            <a:ext cx="457200" cy="584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rgbClr val="993366"/>
                </a:solidFill>
                <a:miter lim="800000"/>
                <a:headEnd type="none" w="sm" len="sm"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0</a:t>
            </a:r>
          </a:p>
        </p:txBody>
      </p:sp>
      <p:sp>
        <p:nvSpPr>
          <p:cNvPr id="37" name="Text Box 39"/>
          <p:cNvSpPr txBox="1">
            <a:spLocks noChangeArrowheads="1"/>
          </p:cNvSpPr>
          <p:nvPr/>
        </p:nvSpPr>
        <p:spPr bwMode="auto">
          <a:xfrm>
            <a:off x="9549291" y="3257953"/>
            <a:ext cx="381000" cy="409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rgbClr val="993366"/>
                </a:solidFill>
                <a:miter lim="800000"/>
                <a:headEnd type="none" w="sm" len="sm"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ts val="3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</a:p>
        </p:txBody>
      </p:sp>
      <p:sp>
        <p:nvSpPr>
          <p:cNvPr id="22" name="Rectangle 41"/>
          <p:cNvSpPr>
            <a:spLocks noChangeArrowheads="1"/>
          </p:cNvSpPr>
          <p:nvPr/>
        </p:nvSpPr>
        <p:spPr bwMode="auto">
          <a:xfrm>
            <a:off x="7169629" y="4678232"/>
            <a:ext cx="2057400" cy="506060"/>
          </a:xfrm>
          <a:prstGeom prst="rect">
            <a:avLst/>
          </a:prstGeom>
          <a:solidFill>
            <a:schemeClr val="bg1"/>
          </a:solidFill>
          <a:ln w="31750" cap="sq">
            <a:pattFill prst="pct75">
              <a:fgClr>
                <a:srgbClr val="993366"/>
              </a:fgClr>
              <a:bgClr>
                <a:srgbClr val="FFFFFF"/>
              </a:bgClr>
            </a:pattFill>
            <a:miter lim="800000"/>
            <a:headEnd type="none" w="sm" len="sm"/>
            <a:tailEnd type="none" w="med" len="lg"/>
          </a:ln>
          <a:effectLst>
            <a:prstShdw prst="shdw17" dist="17961" dir="13500000">
              <a:srgbClr val="5C1F3D"/>
            </a:prst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23" name="Line 42"/>
          <p:cNvSpPr>
            <a:spLocks noChangeShapeType="1"/>
          </p:cNvSpPr>
          <p:nvPr/>
        </p:nvSpPr>
        <p:spPr bwMode="auto">
          <a:xfrm>
            <a:off x="7550629" y="4678232"/>
            <a:ext cx="0" cy="506060"/>
          </a:xfrm>
          <a:prstGeom prst="line">
            <a:avLst/>
          </a:prstGeom>
          <a:noFill/>
          <a:ln w="31750" cap="sq">
            <a:pattFill prst="pct75">
              <a:fgClr>
                <a:srgbClr val="993366"/>
              </a:fgClr>
              <a:bgClr>
                <a:srgbClr val="FFFFFF"/>
              </a:bgClr>
            </a:pattFill>
            <a:round/>
            <a:headEnd type="none" w="sm" len="sm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24" name="Line 43"/>
          <p:cNvSpPr>
            <a:spLocks noChangeShapeType="1"/>
          </p:cNvSpPr>
          <p:nvPr/>
        </p:nvSpPr>
        <p:spPr bwMode="auto">
          <a:xfrm>
            <a:off x="8846029" y="4678232"/>
            <a:ext cx="0" cy="506060"/>
          </a:xfrm>
          <a:prstGeom prst="line">
            <a:avLst/>
          </a:prstGeom>
          <a:noFill/>
          <a:ln w="31750" cap="sq">
            <a:pattFill prst="pct75">
              <a:fgClr>
                <a:srgbClr val="993366"/>
              </a:fgClr>
              <a:bgClr>
                <a:srgbClr val="FFFFFF"/>
              </a:bgClr>
            </a:pattFill>
            <a:round/>
            <a:headEnd type="none" w="sm" len="sm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25" name="Text Box 44"/>
          <p:cNvSpPr txBox="1">
            <a:spLocks noChangeArrowheads="1"/>
          </p:cNvSpPr>
          <p:nvPr/>
        </p:nvSpPr>
        <p:spPr bwMode="auto">
          <a:xfrm>
            <a:off x="7931629" y="4678232"/>
            <a:ext cx="533400" cy="536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rgbClr val="993366"/>
                </a:solidFill>
                <a:miter lim="800000"/>
                <a:headEnd type="none" w="sm" len="sm"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E</a:t>
            </a:r>
          </a:p>
        </p:txBody>
      </p:sp>
      <p:sp>
        <p:nvSpPr>
          <p:cNvPr id="26" name="Line 45"/>
          <p:cNvSpPr>
            <a:spLocks noChangeShapeType="1"/>
          </p:cNvSpPr>
          <p:nvPr/>
        </p:nvSpPr>
        <p:spPr bwMode="auto">
          <a:xfrm>
            <a:off x="7931629" y="4678232"/>
            <a:ext cx="0" cy="506060"/>
          </a:xfrm>
          <a:prstGeom prst="line">
            <a:avLst/>
          </a:prstGeom>
          <a:noFill/>
          <a:ln w="31750" cap="sq">
            <a:pattFill prst="pct75">
              <a:fgClr>
                <a:srgbClr val="993366"/>
              </a:fgClr>
              <a:bgClr>
                <a:srgbClr val="FFFFFF"/>
              </a:bgClr>
            </a:pattFill>
            <a:round/>
            <a:headEnd type="none" w="sm" len="sm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27" name="Line 46"/>
          <p:cNvSpPr>
            <a:spLocks noChangeShapeType="1"/>
          </p:cNvSpPr>
          <p:nvPr/>
        </p:nvSpPr>
        <p:spPr bwMode="auto">
          <a:xfrm>
            <a:off x="8465029" y="4678232"/>
            <a:ext cx="0" cy="506060"/>
          </a:xfrm>
          <a:prstGeom prst="line">
            <a:avLst/>
          </a:prstGeom>
          <a:noFill/>
          <a:ln w="31750" cap="sq">
            <a:pattFill prst="pct75">
              <a:fgClr>
                <a:srgbClr val="993366"/>
              </a:fgClr>
              <a:bgClr>
                <a:srgbClr val="FFFFFF"/>
              </a:bgClr>
            </a:pattFill>
            <a:round/>
            <a:headEnd type="none" w="sm" len="sm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28" name="Text Box 47"/>
          <p:cNvSpPr txBox="1">
            <a:spLocks noChangeArrowheads="1"/>
          </p:cNvSpPr>
          <p:nvPr/>
        </p:nvSpPr>
        <p:spPr bwMode="auto">
          <a:xfrm>
            <a:off x="7166454" y="4639073"/>
            <a:ext cx="457200" cy="584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rgbClr val="993366"/>
                </a:solidFill>
                <a:miter lim="800000"/>
                <a:headEnd type="none" w="sm" len="sm"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</a:p>
        </p:txBody>
      </p:sp>
      <p:sp>
        <p:nvSpPr>
          <p:cNvPr id="29" name="Text Box 48"/>
          <p:cNvSpPr txBox="1">
            <a:spLocks noChangeArrowheads="1"/>
          </p:cNvSpPr>
          <p:nvPr/>
        </p:nvSpPr>
        <p:spPr bwMode="auto">
          <a:xfrm>
            <a:off x="8846029" y="4643591"/>
            <a:ext cx="457200" cy="584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rgbClr val="993366"/>
                </a:solidFill>
                <a:miter lim="800000"/>
                <a:headEnd type="none" w="sm" len="sm"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</a:p>
        </p:txBody>
      </p:sp>
      <p:sp>
        <p:nvSpPr>
          <p:cNvPr id="11" name="Line 49"/>
          <p:cNvSpPr>
            <a:spLocks noChangeShapeType="1"/>
          </p:cNvSpPr>
          <p:nvPr/>
        </p:nvSpPr>
        <p:spPr bwMode="auto">
          <a:xfrm flipH="1">
            <a:off x="5488466" y="2057568"/>
            <a:ext cx="1068388" cy="1135621"/>
          </a:xfrm>
          <a:prstGeom prst="line">
            <a:avLst/>
          </a:prstGeom>
          <a:noFill/>
          <a:ln w="31750" cap="sq">
            <a:solidFill>
              <a:schemeClr val="tx1"/>
            </a:solidFill>
            <a:round/>
            <a:headEnd type="none" w="sm" len="sm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12" name="Line 50"/>
          <p:cNvSpPr>
            <a:spLocks noChangeShapeType="1"/>
          </p:cNvSpPr>
          <p:nvPr/>
        </p:nvSpPr>
        <p:spPr bwMode="auto">
          <a:xfrm>
            <a:off x="7417279" y="2057568"/>
            <a:ext cx="685800" cy="1156707"/>
          </a:xfrm>
          <a:prstGeom prst="line">
            <a:avLst/>
          </a:prstGeom>
          <a:noFill/>
          <a:ln w="31750" cap="sq">
            <a:solidFill>
              <a:schemeClr val="tx1"/>
            </a:solidFill>
            <a:round/>
            <a:headEnd type="none" w="sm" len="sm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13" name="Line 53"/>
          <p:cNvSpPr>
            <a:spLocks noChangeShapeType="1"/>
          </p:cNvSpPr>
          <p:nvPr/>
        </p:nvSpPr>
        <p:spPr bwMode="auto">
          <a:xfrm>
            <a:off x="5539266" y="3518513"/>
            <a:ext cx="284163" cy="1159719"/>
          </a:xfrm>
          <a:prstGeom prst="line">
            <a:avLst/>
          </a:prstGeom>
          <a:noFill/>
          <a:ln w="31750" cap="sq">
            <a:solidFill>
              <a:schemeClr val="tx1"/>
            </a:solidFill>
            <a:round/>
            <a:headEnd type="none" w="sm" len="sm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14" name="Line 54"/>
          <p:cNvSpPr>
            <a:spLocks noChangeShapeType="1"/>
          </p:cNvSpPr>
          <p:nvPr/>
        </p:nvSpPr>
        <p:spPr bwMode="auto">
          <a:xfrm flipH="1">
            <a:off x="8131654" y="3504958"/>
            <a:ext cx="381000" cy="1173275"/>
          </a:xfrm>
          <a:prstGeom prst="line">
            <a:avLst/>
          </a:prstGeom>
          <a:noFill/>
          <a:ln w="31750" cap="sq">
            <a:solidFill>
              <a:schemeClr val="tx1"/>
            </a:solidFill>
            <a:round/>
            <a:headEnd type="none" w="sm" len="sm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15" name="Line 59"/>
          <p:cNvSpPr>
            <a:spLocks noChangeShapeType="1"/>
          </p:cNvSpPr>
          <p:nvPr/>
        </p:nvSpPr>
        <p:spPr bwMode="auto">
          <a:xfrm>
            <a:off x="6937854" y="1298479"/>
            <a:ext cx="0" cy="448826"/>
          </a:xfrm>
          <a:prstGeom prst="line">
            <a:avLst/>
          </a:prstGeom>
          <a:noFill/>
          <a:ln w="31750" cap="sq">
            <a:solidFill>
              <a:schemeClr val="tx1"/>
            </a:solidFill>
            <a:round/>
            <a:headEnd type="none" w="sm" len="sm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16" name="Line 86"/>
          <p:cNvSpPr>
            <a:spLocks noChangeShapeType="1"/>
          </p:cNvSpPr>
          <p:nvPr/>
        </p:nvSpPr>
        <p:spPr bwMode="auto">
          <a:xfrm flipH="1" flipV="1">
            <a:off x="5199541" y="3745939"/>
            <a:ext cx="288925" cy="1180805"/>
          </a:xfrm>
          <a:prstGeom prst="line">
            <a:avLst/>
          </a:prstGeom>
          <a:noFill/>
          <a:ln w="38100">
            <a:solidFill>
              <a:srgbClr val="0000CC"/>
            </a:solidFill>
            <a:prstDash val="dash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17" name="Line 87"/>
          <p:cNvSpPr>
            <a:spLocks noChangeShapeType="1"/>
          </p:cNvSpPr>
          <p:nvPr/>
        </p:nvSpPr>
        <p:spPr bwMode="auto">
          <a:xfrm flipV="1">
            <a:off x="6367941" y="2254871"/>
            <a:ext cx="468313" cy="2629702"/>
          </a:xfrm>
          <a:prstGeom prst="line">
            <a:avLst/>
          </a:prstGeom>
          <a:noFill/>
          <a:ln w="38100">
            <a:solidFill>
              <a:srgbClr val="FF0000"/>
            </a:solidFill>
            <a:prstDash val="dash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18" name="Line 88"/>
          <p:cNvSpPr>
            <a:spLocks noChangeShapeType="1"/>
          </p:cNvSpPr>
          <p:nvPr/>
        </p:nvSpPr>
        <p:spPr bwMode="auto">
          <a:xfrm flipH="1" flipV="1">
            <a:off x="7088666" y="2266920"/>
            <a:ext cx="671513" cy="2754710"/>
          </a:xfrm>
          <a:prstGeom prst="line">
            <a:avLst/>
          </a:prstGeom>
          <a:noFill/>
          <a:ln w="38100">
            <a:solidFill>
              <a:srgbClr val="0000CC"/>
            </a:solidFill>
            <a:prstDash val="dash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19" name="Line 89"/>
          <p:cNvSpPr>
            <a:spLocks noChangeShapeType="1"/>
          </p:cNvSpPr>
          <p:nvPr/>
        </p:nvSpPr>
        <p:spPr bwMode="auto">
          <a:xfrm flipV="1">
            <a:off x="8646004" y="3738408"/>
            <a:ext cx="388938" cy="1283222"/>
          </a:xfrm>
          <a:prstGeom prst="line">
            <a:avLst/>
          </a:prstGeom>
          <a:noFill/>
          <a:ln w="38100">
            <a:solidFill>
              <a:srgbClr val="FF0000"/>
            </a:solidFill>
            <a:prstDash val="dash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20" name="Text Box 90"/>
          <p:cNvSpPr txBox="1">
            <a:spLocks noChangeArrowheads="1"/>
          </p:cNvSpPr>
          <p:nvPr/>
        </p:nvSpPr>
        <p:spPr bwMode="auto">
          <a:xfrm>
            <a:off x="9201629" y="3279039"/>
            <a:ext cx="323850" cy="418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</a:t>
            </a:r>
          </a:p>
        </p:txBody>
      </p:sp>
      <p:sp>
        <p:nvSpPr>
          <p:cNvPr id="21" name="Text Box 91"/>
          <p:cNvSpPr txBox="1">
            <a:spLocks noChangeArrowheads="1"/>
          </p:cNvSpPr>
          <p:nvPr/>
        </p:nvSpPr>
        <p:spPr bwMode="auto">
          <a:xfrm>
            <a:off x="4483579" y="3279039"/>
            <a:ext cx="323850" cy="418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</a:t>
            </a:r>
          </a:p>
        </p:txBody>
      </p:sp>
      <p:grpSp>
        <p:nvGrpSpPr>
          <p:cNvPr id="62" name="Group 109"/>
          <p:cNvGrpSpPr>
            <a:grpSpLocks/>
          </p:cNvGrpSpPr>
          <p:nvPr/>
        </p:nvGrpSpPr>
        <p:grpSpPr bwMode="auto">
          <a:xfrm>
            <a:off x="1219678" y="1341342"/>
            <a:ext cx="2446338" cy="2346325"/>
            <a:chOff x="136" y="1389"/>
            <a:chExt cx="1541" cy="1804"/>
          </a:xfrm>
        </p:grpSpPr>
        <p:grpSp>
          <p:nvGrpSpPr>
            <p:cNvPr id="63" name="Group 105"/>
            <p:cNvGrpSpPr>
              <a:grpSpLocks/>
            </p:cNvGrpSpPr>
            <p:nvPr/>
          </p:nvGrpSpPr>
          <p:grpSpPr bwMode="auto">
            <a:xfrm>
              <a:off x="136" y="1389"/>
              <a:ext cx="1541" cy="1383"/>
              <a:chOff x="136" y="1389"/>
              <a:chExt cx="1541" cy="1383"/>
            </a:xfrm>
          </p:grpSpPr>
          <p:sp>
            <p:nvSpPr>
              <p:cNvPr id="65" name="Line 96"/>
              <p:cNvSpPr>
                <a:spLocks noChangeShapeType="1"/>
              </p:cNvSpPr>
              <p:nvPr/>
            </p:nvSpPr>
            <p:spPr bwMode="auto">
              <a:xfrm flipH="1">
                <a:off x="323" y="1511"/>
                <a:ext cx="579" cy="48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  <p:sp>
            <p:nvSpPr>
              <p:cNvPr id="66" name="Line 97"/>
              <p:cNvSpPr>
                <a:spLocks noChangeShapeType="1"/>
              </p:cNvSpPr>
              <p:nvPr/>
            </p:nvSpPr>
            <p:spPr bwMode="auto">
              <a:xfrm>
                <a:off x="902" y="1511"/>
                <a:ext cx="579" cy="48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  <p:sp>
            <p:nvSpPr>
              <p:cNvPr id="67" name="Oval 98"/>
              <p:cNvSpPr>
                <a:spLocks noChangeArrowheads="1"/>
              </p:cNvSpPr>
              <p:nvPr/>
            </p:nvSpPr>
            <p:spPr bwMode="auto">
              <a:xfrm>
                <a:off x="703" y="1389"/>
                <a:ext cx="317" cy="31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marL="342900" indent="-342900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lang="en-US" altLang="zh-CN" sz="2800" i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A</a:t>
                </a:r>
              </a:p>
            </p:txBody>
          </p:sp>
          <p:sp>
            <p:nvSpPr>
              <p:cNvPr id="68" name="Line 99"/>
              <p:cNvSpPr>
                <a:spLocks noChangeShapeType="1"/>
              </p:cNvSpPr>
              <p:nvPr/>
            </p:nvSpPr>
            <p:spPr bwMode="auto">
              <a:xfrm>
                <a:off x="374" y="2142"/>
                <a:ext cx="283" cy="34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  <p:sp>
            <p:nvSpPr>
              <p:cNvPr id="69" name="Line 100"/>
              <p:cNvSpPr>
                <a:spLocks noChangeShapeType="1"/>
              </p:cNvSpPr>
              <p:nvPr/>
            </p:nvSpPr>
            <p:spPr bwMode="auto">
              <a:xfrm flipH="1">
                <a:off x="1194" y="2137"/>
                <a:ext cx="281" cy="36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  <p:sp>
            <p:nvSpPr>
              <p:cNvPr id="70" name="Oval 101"/>
              <p:cNvSpPr>
                <a:spLocks noChangeArrowheads="1"/>
              </p:cNvSpPr>
              <p:nvPr/>
            </p:nvSpPr>
            <p:spPr bwMode="auto">
              <a:xfrm>
                <a:off x="136" y="1888"/>
                <a:ext cx="317" cy="31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marL="342900" indent="-342900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lang="en-US" altLang="zh-CN" sz="2800" i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B</a:t>
                </a:r>
              </a:p>
            </p:txBody>
          </p:sp>
          <p:sp>
            <p:nvSpPr>
              <p:cNvPr id="71" name="Oval 102"/>
              <p:cNvSpPr>
                <a:spLocks noChangeArrowheads="1"/>
              </p:cNvSpPr>
              <p:nvPr/>
            </p:nvSpPr>
            <p:spPr bwMode="auto">
              <a:xfrm>
                <a:off x="1360" y="1888"/>
                <a:ext cx="317" cy="31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marL="342900" indent="-342900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lang="en-US" altLang="zh-CN" sz="2800" i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D</a:t>
                </a:r>
              </a:p>
            </p:txBody>
          </p:sp>
          <p:sp>
            <p:nvSpPr>
              <p:cNvPr id="72" name="Oval 103"/>
              <p:cNvSpPr>
                <a:spLocks noChangeArrowheads="1"/>
              </p:cNvSpPr>
              <p:nvPr/>
            </p:nvSpPr>
            <p:spPr bwMode="auto">
              <a:xfrm>
                <a:off x="499" y="2455"/>
                <a:ext cx="317" cy="31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marL="342900" indent="-342900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lang="en-US" altLang="zh-CN" sz="2800" i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C</a:t>
                </a:r>
              </a:p>
            </p:txBody>
          </p:sp>
          <p:sp>
            <p:nvSpPr>
              <p:cNvPr id="73" name="Oval 104"/>
              <p:cNvSpPr>
                <a:spLocks noChangeArrowheads="1"/>
              </p:cNvSpPr>
              <p:nvPr/>
            </p:nvSpPr>
            <p:spPr bwMode="auto">
              <a:xfrm>
                <a:off x="1043" y="2455"/>
                <a:ext cx="317" cy="31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marL="342900" indent="-342900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lang="en-US" altLang="zh-CN" sz="2800" i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E</a:t>
                </a:r>
              </a:p>
            </p:txBody>
          </p:sp>
        </p:grpSp>
        <p:sp>
          <p:nvSpPr>
            <p:cNvPr id="64" name="Text Box 107"/>
            <p:cNvSpPr txBox="1">
              <a:spLocks noChangeArrowheads="1"/>
            </p:cNvSpPr>
            <p:nvPr/>
          </p:nvSpPr>
          <p:spPr bwMode="auto">
            <a:xfrm>
              <a:off x="408" y="2999"/>
              <a:ext cx="1066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buFont typeface="Wingdings" panose="05000000000000000000" pitchFamily="2" charset="2"/>
                <a:buNone/>
              </a:pPr>
              <a:r>
                <a:rPr lang="en-US" altLang="zh-CN" sz="280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(</a:t>
              </a:r>
              <a:r>
                <a:rPr lang="en-US" altLang="zh-CN" sz="2800" i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a</a:t>
              </a:r>
              <a:r>
                <a:rPr lang="en-US" altLang="zh-CN" sz="280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)</a:t>
              </a:r>
              <a:r>
                <a:rPr lang="en-US" altLang="zh-CN" sz="90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 </a:t>
              </a:r>
              <a:r>
                <a:rPr lang="zh-CN" altLang="en-US" sz="280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二叉树</a:t>
              </a:r>
            </a:p>
          </p:txBody>
        </p:sp>
      </p:grpSp>
      <p:sp>
        <p:nvSpPr>
          <p:cNvPr id="74" name="AutoShape 110"/>
          <p:cNvSpPr>
            <a:spLocks noChangeArrowheads="1"/>
          </p:cNvSpPr>
          <p:nvPr/>
        </p:nvSpPr>
        <p:spPr bwMode="auto">
          <a:xfrm>
            <a:off x="8131653" y="165004"/>
            <a:ext cx="2039938" cy="900113"/>
          </a:xfrm>
          <a:prstGeom prst="wedgeRectCallout">
            <a:avLst>
              <a:gd name="adj1" fmla="val -46815"/>
              <a:gd name="adj2" fmla="val 230245"/>
            </a:avLst>
          </a:prstGeom>
          <a:solidFill>
            <a:schemeClr val="bg1"/>
          </a:solidFill>
          <a:ln w="19050" algn="ctr">
            <a:solidFill>
              <a:srgbClr val="00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tIns="0" rIns="7200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结点中为何出现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 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7210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52" grpId="0"/>
      <p:bldP spid="53" grpId="0"/>
      <p:bldP spid="44" grpId="0"/>
      <p:bldP spid="45" grpId="0"/>
      <p:bldP spid="36" grpId="0"/>
      <p:bldP spid="37" grpId="0"/>
      <p:bldP spid="28" grpId="0"/>
      <p:bldP spid="29" grpId="0"/>
      <p:bldP spid="16" grpId="0" animBg="1"/>
      <p:bldP spid="17" grpId="0" animBg="1"/>
      <p:bldP spid="18" grpId="0" animBg="1"/>
      <p:bldP spid="19" grpId="0" animBg="1"/>
      <p:bldP spid="20" grpId="0"/>
      <p:bldP spid="7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2286746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改进的后序</a:t>
            </a: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3575301" y="2833855"/>
            <a:ext cx="646112" cy="2159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7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i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Pred</a:t>
            </a:r>
            <a:endParaRPr lang="en-US" altLang="zh-CN" sz="240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8914063" y="1716255"/>
            <a:ext cx="641350" cy="2905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i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Succ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204201" y="808205"/>
            <a:ext cx="554037" cy="2301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i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root</a:t>
            </a:r>
            <a:endParaRPr lang="en-US" altLang="zh-CN" sz="240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3688013" y="4783305"/>
            <a:ext cx="4992687" cy="366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900" dirty="0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c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)  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改进后的后序线索二叉树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(CBEDA)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4940551" y="1154280"/>
            <a:ext cx="466725" cy="431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3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0</a:t>
            </a: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5391401" y="1154280"/>
            <a:ext cx="466725" cy="431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endParaRPr lang="zh-CN" altLang="zh-CN">
              <a:solidFill>
                <a:srgbClr val="FFFF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5851776" y="1154280"/>
            <a:ext cx="471487" cy="431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3000" i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endParaRPr lang="en-US" altLang="zh-CN" sz="300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6323263" y="1154280"/>
            <a:ext cx="466725" cy="431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endParaRPr lang="zh-CN" altLang="zh-CN">
              <a:solidFill>
                <a:srgbClr val="FFFF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 flipH="1">
            <a:off x="4869113" y="1414630"/>
            <a:ext cx="769937" cy="88423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>
            <a:off x="6529638" y="1386055"/>
            <a:ext cx="768350" cy="88423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15" name="Line 17"/>
          <p:cNvSpPr>
            <a:spLocks noChangeShapeType="1"/>
          </p:cNvSpPr>
          <p:nvPr/>
        </p:nvSpPr>
        <p:spPr bwMode="auto">
          <a:xfrm>
            <a:off x="6091488" y="717717"/>
            <a:ext cx="1587" cy="4365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16" name="Rectangle 18"/>
          <p:cNvSpPr>
            <a:spLocks noChangeArrowheads="1"/>
          </p:cNvSpPr>
          <p:nvPr/>
        </p:nvSpPr>
        <p:spPr bwMode="auto">
          <a:xfrm>
            <a:off x="6789988" y="1154280"/>
            <a:ext cx="466725" cy="431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3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0</a:t>
            </a:r>
          </a:p>
        </p:txBody>
      </p:sp>
      <p:sp>
        <p:nvSpPr>
          <p:cNvPr id="17" name="Rectangle 20"/>
          <p:cNvSpPr>
            <a:spLocks noChangeArrowheads="1"/>
          </p:cNvSpPr>
          <p:nvPr/>
        </p:nvSpPr>
        <p:spPr bwMode="auto">
          <a:xfrm>
            <a:off x="7723438" y="2262355"/>
            <a:ext cx="466725" cy="4381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endParaRPr lang="zh-CN" altLang="zh-CN" sz="2800">
              <a:solidFill>
                <a:srgbClr val="FFFF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8" name="Rectangle 21"/>
          <p:cNvSpPr>
            <a:spLocks noChangeArrowheads="1"/>
          </p:cNvSpPr>
          <p:nvPr/>
        </p:nvSpPr>
        <p:spPr bwMode="auto">
          <a:xfrm>
            <a:off x="8190163" y="2259180"/>
            <a:ext cx="430212" cy="4302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3000" i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D</a:t>
            </a:r>
            <a:endParaRPr lang="en-US" altLang="zh-CN" sz="300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9" name="Rectangle 22"/>
          <p:cNvSpPr>
            <a:spLocks noChangeArrowheads="1"/>
          </p:cNvSpPr>
          <p:nvPr/>
        </p:nvSpPr>
        <p:spPr bwMode="auto">
          <a:xfrm>
            <a:off x="8620376" y="2257592"/>
            <a:ext cx="436562" cy="4381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endParaRPr lang="zh-CN" altLang="zh-CN" sz="2800">
              <a:solidFill>
                <a:srgbClr val="FFFF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20" name="Rectangle 23"/>
          <p:cNvSpPr>
            <a:spLocks noChangeArrowheads="1"/>
          </p:cNvSpPr>
          <p:nvPr/>
        </p:nvSpPr>
        <p:spPr bwMode="auto">
          <a:xfrm>
            <a:off x="9056938" y="2257592"/>
            <a:ext cx="466725" cy="4381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3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</a:p>
        </p:txBody>
      </p:sp>
      <p:sp>
        <p:nvSpPr>
          <p:cNvPr id="21" name="Rectangle 24"/>
          <p:cNvSpPr>
            <a:spLocks noChangeArrowheads="1"/>
          </p:cNvSpPr>
          <p:nvPr/>
        </p:nvSpPr>
        <p:spPr bwMode="auto">
          <a:xfrm>
            <a:off x="7258301" y="2262355"/>
            <a:ext cx="465137" cy="4333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3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0</a:t>
            </a:r>
          </a:p>
        </p:txBody>
      </p:sp>
      <p:grpSp>
        <p:nvGrpSpPr>
          <p:cNvPr id="22" name="Group 25"/>
          <p:cNvGrpSpPr>
            <a:grpSpLocks/>
          </p:cNvGrpSpPr>
          <p:nvPr/>
        </p:nvGrpSpPr>
        <p:grpSpPr bwMode="auto">
          <a:xfrm>
            <a:off x="2606926" y="2257592"/>
            <a:ext cx="2332037" cy="438150"/>
            <a:chOff x="4106" y="2837"/>
            <a:chExt cx="1394" cy="268"/>
          </a:xfrm>
        </p:grpSpPr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4942" y="2837"/>
              <a:ext cx="279" cy="2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en-US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4664" y="2837"/>
              <a:ext cx="281" cy="26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3000" i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B</a:t>
              </a:r>
              <a:endParaRPr lang="en-US" altLang="zh-CN" sz="3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50" name="Rectangle 28"/>
            <p:cNvSpPr>
              <a:spLocks noChangeArrowheads="1"/>
            </p:cNvSpPr>
            <p:nvPr/>
          </p:nvSpPr>
          <p:spPr bwMode="auto">
            <a:xfrm>
              <a:off x="4385" y="2837"/>
              <a:ext cx="279" cy="2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zh-CN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51" name="Rectangle 29"/>
            <p:cNvSpPr>
              <a:spLocks noChangeArrowheads="1"/>
            </p:cNvSpPr>
            <p:nvPr/>
          </p:nvSpPr>
          <p:spPr bwMode="auto">
            <a:xfrm>
              <a:off x="4106" y="2837"/>
              <a:ext cx="279" cy="2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300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1</a:t>
              </a:r>
            </a:p>
          </p:txBody>
        </p:sp>
        <p:sp>
          <p:nvSpPr>
            <p:cNvPr id="52" name="Rectangle 30"/>
            <p:cNvSpPr>
              <a:spLocks noChangeArrowheads="1"/>
            </p:cNvSpPr>
            <p:nvPr/>
          </p:nvSpPr>
          <p:spPr bwMode="auto">
            <a:xfrm>
              <a:off x="5221" y="2837"/>
              <a:ext cx="279" cy="26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300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0</a:t>
              </a:r>
            </a:p>
          </p:txBody>
        </p:sp>
      </p:grpSp>
      <p:grpSp>
        <p:nvGrpSpPr>
          <p:cNvPr id="23" name="Group 31"/>
          <p:cNvGrpSpPr>
            <a:grpSpLocks/>
          </p:cNvGrpSpPr>
          <p:nvPr/>
        </p:nvGrpSpPr>
        <p:grpSpPr bwMode="auto">
          <a:xfrm>
            <a:off x="6331201" y="3545055"/>
            <a:ext cx="2332037" cy="439738"/>
            <a:chOff x="6267" y="3624"/>
            <a:chExt cx="1394" cy="269"/>
          </a:xfrm>
        </p:grpSpPr>
        <p:sp>
          <p:nvSpPr>
            <p:cNvPr id="43" name="Rectangle 32"/>
            <p:cNvSpPr>
              <a:spLocks noChangeArrowheads="1"/>
            </p:cNvSpPr>
            <p:nvPr/>
          </p:nvSpPr>
          <p:spPr bwMode="auto">
            <a:xfrm>
              <a:off x="6546" y="3625"/>
              <a:ext cx="278" cy="2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zh-CN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44" name="Rectangle 33"/>
            <p:cNvSpPr>
              <a:spLocks noChangeArrowheads="1"/>
            </p:cNvSpPr>
            <p:nvPr/>
          </p:nvSpPr>
          <p:spPr bwMode="auto">
            <a:xfrm>
              <a:off x="6824" y="3625"/>
              <a:ext cx="282" cy="2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3000" i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E</a:t>
              </a:r>
              <a:endParaRPr lang="en-US" altLang="zh-CN" sz="3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45" name="Rectangle 34"/>
            <p:cNvSpPr>
              <a:spLocks noChangeArrowheads="1"/>
            </p:cNvSpPr>
            <p:nvPr/>
          </p:nvSpPr>
          <p:spPr bwMode="auto">
            <a:xfrm>
              <a:off x="7103" y="3626"/>
              <a:ext cx="279" cy="2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zh-CN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46" name="Rectangle 35"/>
            <p:cNvSpPr>
              <a:spLocks noChangeArrowheads="1"/>
            </p:cNvSpPr>
            <p:nvPr/>
          </p:nvSpPr>
          <p:spPr bwMode="auto">
            <a:xfrm>
              <a:off x="6267" y="3624"/>
              <a:ext cx="279" cy="2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3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1</a:t>
              </a:r>
            </a:p>
          </p:txBody>
        </p:sp>
        <p:sp>
          <p:nvSpPr>
            <p:cNvPr id="47" name="Rectangle 36"/>
            <p:cNvSpPr>
              <a:spLocks noChangeArrowheads="1"/>
            </p:cNvSpPr>
            <p:nvPr/>
          </p:nvSpPr>
          <p:spPr bwMode="auto">
            <a:xfrm>
              <a:off x="7382" y="3624"/>
              <a:ext cx="279" cy="2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300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1</a:t>
              </a:r>
            </a:p>
          </p:txBody>
        </p:sp>
      </p:grpSp>
      <p:grpSp>
        <p:nvGrpSpPr>
          <p:cNvPr id="24" name="Group 73"/>
          <p:cNvGrpSpPr>
            <a:grpSpLocks/>
          </p:cNvGrpSpPr>
          <p:nvPr/>
        </p:nvGrpSpPr>
        <p:grpSpPr bwMode="auto">
          <a:xfrm>
            <a:off x="3519738" y="3545055"/>
            <a:ext cx="2328862" cy="439738"/>
            <a:chOff x="1914" y="2991"/>
            <a:chExt cx="1467" cy="277"/>
          </a:xfrm>
        </p:grpSpPr>
        <p:sp>
          <p:nvSpPr>
            <p:cNvPr id="38" name="Rectangle 38"/>
            <p:cNvSpPr>
              <a:spLocks noChangeArrowheads="1"/>
            </p:cNvSpPr>
            <p:nvPr/>
          </p:nvSpPr>
          <p:spPr bwMode="auto">
            <a:xfrm>
              <a:off x="2207" y="2993"/>
              <a:ext cx="294" cy="2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320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Symbol" panose="05050102010706020507" pitchFamily="18" charset="2"/>
                </a:rPr>
                <a:t></a:t>
              </a:r>
              <a:endParaRPr lang="en-US" altLang="zh-CN" sz="3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39" name="Rectangle 39"/>
            <p:cNvSpPr>
              <a:spLocks noChangeArrowheads="1"/>
            </p:cNvSpPr>
            <p:nvPr/>
          </p:nvSpPr>
          <p:spPr bwMode="auto">
            <a:xfrm>
              <a:off x="2500" y="2993"/>
              <a:ext cx="296" cy="2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3000" i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C</a:t>
              </a:r>
              <a:endParaRPr lang="en-US" altLang="zh-CN" sz="3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40" name="Rectangle 40"/>
            <p:cNvSpPr>
              <a:spLocks noChangeArrowheads="1"/>
            </p:cNvSpPr>
            <p:nvPr/>
          </p:nvSpPr>
          <p:spPr bwMode="auto">
            <a:xfrm>
              <a:off x="2795" y="2993"/>
              <a:ext cx="293" cy="2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zh-CN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41" name="Rectangle 41"/>
            <p:cNvSpPr>
              <a:spLocks noChangeArrowheads="1"/>
            </p:cNvSpPr>
            <p:nvPr/>
          </p:nvSpPr>
          <p:spPr bwMode="auto">
            <a:xfrm>
              <a:off x="1914" y="2993"/>
              <a:ext cx="293" cy="2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300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1</a:t>
              </a:r>
            </a:p>
          </p:txBody>
        </p:sp>
        <p:sp>
          <p:nvSpPr>
            <p:cNvPr id="42" name="Rectangle 42"/>
            <p:cNvSpPr>
              <a:spLocks noChangeArrowheads="1"/>
            </p:cNvSpPr>
            <p:nvPr/>
          </p:nvSpPr>
          <p:spPr bwMode="auto">
            <a:xfrm>
              <a:off x="3088" y="2991"/>
              <a:ext cx="293" cy="2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300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1</a:t>
              </a:r>
            </a:p>
          </p:txBody>
        </p:sp>
      </p:grpSp>
      <p:sp>
        <p:nvSpPr>
          <p:cNvPr id="25" name="Line 43"/>
          <p:cNvSpPr>
            <a:spLocks noChangeShapeType="1"/>
          </p:cNvSpPr>
          <p:nvPr/>
        </p:nvSpPr>
        <p:spPr bwMode="auto">
          <a:xfrm>
            <a:off x="4194426" y="2470317"/>
            <a:ext cx="481012" cy="108743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26" name="Line 44"/>
          <p:cNvSpPr>
            <a:spLocks noChangeShapeType="1"/>
          </p:cNvSpPr>
          <p:nvPr/>
        </p:nvSpPr>
        <p:spPr bwMode="auto">
          <a:xfrm flipH="1">
            <a:off x="7539288" y="2470317"/>
            <a:ext cx="419100" cy="107315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27" name="Line 45"/>
          <p:cNvSpPr>
            <a:spLocks noChangeShapeType="1"/>
          </p:cNvSpPr>
          <p:nvPr/>
        </p:nvSpPr>
        <p:spPr bwMode="auto">
          <a:xfrm flipH="1" flipV="1">
            <a:off x="4621463" y="2651292"/>
            <a:ext cx="523875" cy="1120775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28" name="Line 46"/>
          <p:cNvSpPr>
            <a:spLocks noChangeShapeType="1"/>
          </p:cNvSpPr>
          <p:nvPr/>
        </p:nvSpPr>
        <p:spPr bwMode="auto">
          <a:xfrm>
            <a:off x="3294313" y="2484605"/>
            <a:ext cx="455612" cy="1060450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29" name="Line 48"/>
          <p:cNvSpPr>
            <a:spLocks noChangeShapeType="1"/>
          </p:cNvSpPr>
          <p:nvPr/>
        </p:nvSpPr>
        <p:spPr bwMode="auto">
          <a:xfrm flipV="1">
            <a:off x="7934576" y="2670342"/>
            <a:ext cx="409575" cy="1106488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30" name="Line 49"/>
          <p:cNvSpPr>
            <a:spLocks noChangeShapeType="1"/>
          </p:cNvSpPr>
          <p:nvPr/>
        </p:nvSpPr>
        <p:spPr bwMode="auto">
          <a:xfrm flipH="1">
            <a:off x="7259888" y="1359067"/>
            <a:ext cx="1601787" cy="1588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31" name="Line 50"/>
          <p:cNvSpPr>
            <a:spLocks noChangeShapeType="1"/>
          </p:cNvSpPr>
          <p:nvPr/>
        </p:nvSpPr>
        <p:spPr bwMode="auto">
          <a:xfrm flipV="1">
            <a:off x="8861676" y="1355892"/>
            <a:ext cx="1587" cy="1131888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32" name="Line 52"/>
          <p:cNvSpPr>
            <a:spLocks noChangeShapeType="1"/>
          </p:cNvSpPr>
          <p:nvPr/>
        </p:nvSpPr>
        <p:spPr bwMode="auto">
          <a:xfrm flipV="1">
            <a:off x="2762501" y="2689392"/>
            <a:ext cx="1587" cy="1625600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33" name="Line 53"/>
          <p:cNvSpPr>
            <a:spLocks noChangeShapeType="1"/>
          </p:cNvSpPr>
          <p:nvPr/>
        </p:nvSpPr>
        <p:spPr bwMode="auto">
          <a:xfrm flipH="1">
            <a:off x="2779963" y="4330867"/>
            <a:ext cx="4254500" cy="1588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34" name="Line 54"/>
          <p:cNvSpPr>
            <a:spLocks noChangeShapeType="1"/>
          </p:cNvSpPr>
          <p:nvPr/>
        </p:nvSpPr>
        <p:spPr bwMode="auto">
          <a:xfrm flipV="1">
            <a:off x="7036051" y="3765717"/>
            <a:ext cx="1587" cy="554038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35" name="Text Box 55"/>
          <p:cNvSpPr txBox="1">
            <a:spLocks noChangeArrowheads="1"/>
          </p:cNvSpPr>
          <p:nvPr/>
        </p:nvSpPr>
        <p:spPr bwMode="auto">
          <a:xfrm>
            <a:off x="4911976" y="2905292"/>
            <a:ext cx="641350" cy="2905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i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Succ</a:t>
            </a:r>
          </a:p>
        </p:txBody>
      </p:sp>
      <p:sp>
        <p:nvSpPr>
          <p:cNvPr id="36" name="Text Box 56"/>
          <p:cNvSpPr txBox="1">
            <a:spLocks noChangeArrowheads="1"/>
          </p:cNvSpPr>
          <p:nvPr/>
        </p:nvSpPr>
        <p:spPr bwMode="auto">
          <a:xfrm>
            <a:off x="8223501" y="3086267"/>
            <a:ext cx="641350" cy="2905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i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Succ</a:t>
            </a:r>
          </a:p>
        </p:txBody>
      </p:sp>
      <p:sp>
        <p:nvSpPr>
          <p:cNvPr id="37" name="Text Box 57"/>
          <p:cNvSpPr txBox="1">
            <a:spLocks noChangeArrowheads="1"/>
          </p:cNvSpPr>
          <p:nvPr/>
        </p:nvSpPr>
        <p:spPr bwMode="auto">
          <a:xfrm>
            <a:off x="2067176" y="3481555"/>
            <a:ext cx="646112" cy="2159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7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i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Pred</a:t>
            </a:r>
            <a:endParaRPr lang="en-US" altLang="zh-CN" sz="240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53" name="AutoShape 72"/>
          <p:cNvSpPr>
            <a:spLocks/>
          </p:cNvSpPr>
          <p:nvPr/>
        </p:nvSpPr>
        <p:spPr bwMode="auto">
          <a:xfrm>
            <a:off x="589213" y="4737267"/>
            <a:ext cx="2017713" cy="873125"/>
          </a:xfrm>
          <a:prstGeom prst="borderCallout2">
            <a:avLst>
              <a:gd name="adj1" fmla="val 13093"/>
              <a:gd name="adj2" fmla="val 105111"/>
              <a:gd name="adj3" fmla="val 13093"/>
              <a:gd name="adj4" fmla="val 164324"/>
              <a:gd name="adj5" fmla="val -96907"/>
              <a:gd name="adj6" fmla="val 179185"/>
            </a:avLst>
          </a:prstGeom>
          <a:solidFill>
            <a:schemeClr val="bg1"/>
          </a:solidFill>
          <a:ln w="19050" algn="ctr">
            <a:solidFill>
              <a:srgbClr val="FF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5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为何</a:t>
            </a:r>
            <a:r>
              <a:rPr lang="en-US" altLang="zh-CN" sz="2500" i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Left </a:t>
            </a:r>
            <a:r>
              <a:rPr lang="zh-CN" altLang="en-US" sz="25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域中放 </a:t>
            </a:r>
            <a:r>
              <a:rPr lang="zh-CN" altLang="en-US" sz="25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 </a:t>
            </a:r>
            <a:r>
              <a:rPr lang="en-US" altLang="zh-CN" sz="25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7220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5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858791" cy="605909"/>
          </a:xfrm>
        </p:spPr>
        <p:txBody>
          <a:bodyPr/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例</a:t>
            </a: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819566" y="363836"/>
            <a:ext cx="9895753" cy="2619375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500" dirty="0">
                <a:latin typeface="楷体" panose="02010609060101010101" pitchFamily="49" charset="-122"/>
                <a:ea typeface="楷体" panose="02010609060101010101" pitchFamily="49" charset="-122"/>
              </a:rPr>
              <a:t>[</a:t>
            </a:r>
            <a:r>
              <a:rPr lang="zh-CN" altLang="en-US" sz="2500" dirty="0">
                <a:latin typeface="楷体" panose="02010609060101010101" pitchFamily="49" charset="-122"/>
                <a:ea typeface="楷体" panose="02010609060101010101" pitchFamily="49" charset="-122"/>
              </a:rPr>
              <a:t>软件工程</a:t>
            </a:r>
            <a:r>
              <a:rPr lang="en-US" altLang="zh-CN" sz="2500" dirty="0">
                <a:latin typeface="楷体" panose="02010609060101010101" pitchFamily="49" charset="-122"/>
                <a:ea typeface="楷体" panose="02010609060101010101" pitchFamily="49" charset="-122"/>
              </a:rPr>
              <a:t>]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5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另一种层次数据</a:t>
            </a:r>
            <a:r>
              <a:rPr lang="en-US" altLang="zh-CN" sz="25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25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软件工程中的模块化技术。通过模块化，将大而复杂的任务划分成一组较小且较简单的任务。</a:t>
            </a:r>
            <a:r>
              <a:rPr lang="zh-CN" altLang="en-US" sz="25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模块化的目标是将复杂的大软件系统，分成许多功能独立，较简单、较小的模块，以便多人同时对不同的模块进行开发，因此大大缩短整个软件的开发时间。下图给出了某文字处理器的一种模块分解图。</a:t>
            </a:r>
          </a:p>
        </p:txBody>
      </p:sp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1956690" y="2612022"/>
            <a:ext cx="9118600" cy="4149725"/>
            <a:chOff x="16" y="1706"/>
            <a:chExt cx="5744" cy="2205"/>
          </a:xfrm>
          <a:noFill/>
        </p:grpSpPr>
        <p:pic>
          <p:nvPicPr>
            <p:cNvPr id="5" name="Picture 5" descr="Snap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" y="1706"/>
              <a:ext cx="5744" cy="22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2064" y="3475"/>
              <a:ext cx="3084" cy="20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6000" tIns="36000" rIns="36000" bIns="36000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zh-CN" altLang="en-US" sz="2000">
                  <a:latin typeface="楷体" panose="02010609060101010101" pitchFamily="49" charset="-122"/>
                  <a:ea typeface="楷体" panose="02010609060101010101" pitchFamily="49" charset="-122"/>
                </a:rPr>
                <a:t>文字处理器的模块层次结构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2206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4" name="Text Box 2"/>
          <p:cNvSpPr txBox="1">
            <a:spLocks noChangeArrowheads="1"/>
          </p:cNvSpPr>
          <p:nvPr/>
        </p:nvSpPr>
        <p:spPr bwMode="auto">
          <a:xfrm>
            <a:off x="1327972" y="1056572"/>
            <a:ext cx="8888557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rgbClr val="993366"/>
                </a:solidFill>
                <a:miter lim="800000"/>
                <a:headEnd type="none" w="sm" len="sm"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zh-CN" altLang="en-US" sz="3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3200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在改进的线索二叉树中，一个结点是叶结点的充要条件是， 其左、右标志（</a:t>
            </a:r>
            <a:r>
              <a:rPr kumimoji="1" lang="en-US" altLang="zh-CN" sz="3200" dirty="0" err="1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LThread</a:t>
            </a:r>
            <a:r>
              <a:rPr kumimoji="1" lang="zh-CN" altLang="en-US" sz="3200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kumimoji="1" lang="en-US" altLang="zh-CN" sz="3200" dirty="0" err="1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RThread</a:t>
            </a:r>
            <a:r>
              <a:rPr kumimoji="1" lang="zh-CN" altLang="en-US" sz="3200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）均为 </a:t>
            </a:r>
            <a:r>
              <a:rPr kumimoji="1" lang="en-US" altLang="zh-CN" sz="3200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1 .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2356059" y="5050483"/>
            <a:ext cx="6884194" cy="590931"/>
          </a:xfrm>
          <a:prstGeom prst="rect">
            <a:avLst/>
          </a:prstGeom>
          <a:solidFill>
            <a:schemeClr val="bg1"/>
          </a:solidFill>
          <a:ln w="2857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作业：读书上线索二叉树的操作。</a:t>
            </a:r>
          </a:p>
        </p:txBody>
      </p:sp>
    </p:spTree>
    <p:extLst>
      <p:ext uri="{BB962C8B-B14F-4D97-AF65-F5344CB8AC3E}">
        <p14:creationId xmlns:p14="http://schemas.microsoft.com/office/powerpoint/2010/main" val="260276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2286746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扩充二叉树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005700" y="1172787"/>
            <a:ext cx="8713788" cy="19288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3200" b="1" dirty="0">
                <a:solidFill>
                  <a:srgbClr val="CC0000"/>
                </a:solidFill>
                <a:ea typeface="楷体" panose="02010609060101010101" pitchFamily="49" charset="-122"/>
              </a:rPr>
              <a:t>定义</a:t>
            </a:r>
            <a:r>
              <a:rPr lang="en-US" altLang="zh-CN" sz="3200" b="1" dirty="0">
                <a:solidFill>
                  <a:srgbClr val="CC0000"/>
                </a:solidFill>
                <a:ea typeface="楷体" panose="02010609060101010101" pitchFamily="49" charset="-122"/>
              </a:rPr>
              <a:t> </a:t>
            </a:r>
            <a:r>
              <a:rPr lang="zh-CN" altLang="en-US" sz="2750" b="1" dirty="0">
                <a:ea typeface="楷体" panose="02010609060101010101" pitchFamily="49" charset="-122"/>
              </a:rPr>
              <a:t>在二叉树中出现空子树的每个地方，都增加特殊的结点，使图</a:t>
            </a:r>
            <a:r>
              <a:rPr lang="en-US" altLang="zh-CN" sz="2750" b="1" dirty="0">
                <a:ea typeface="楷体" panose="02010609060101010101" pitchFamily="49" charset="-122"/>
              </a:rPr>
              <a:t>(a)</a:t>
            </a:r>
            <a:r>
              <a:rPr lang="zh-CN" altLang="en-US" sz="2750" b="1" dirty="0">
                <a:ea typeface="楷体" panose="02010609060101010101" pitchFamily="49" charset="-122"/>
              </a:rPr>
              <a:t>变成图</a:t>
            </a:r>
            <a:r>
              <a:rPr lang="en-US" altLang="zh-CN" sz="2750" b="1" dirty="0">
                <a:ea typeface="楷体" panose="02010609060101010101" pitchFamily="49" charset="-122"/>
              </a:rPr>
              <a:t>(b)</a:t>
            </a:r>
            <a:r>
              <a:rPr lang="zh-CN" altLang="en-US" sz="2750" b="1" dirty="0">
                <a:ea typeface="楷体" panose="02010609060101010101" pitchFamily="49" charset="-122"/>
              </a:rPr>
              <a:t>，由此生成的二叉树（图</a:t>
            </a:r>
            <a:r>
              <a:rPr lang="en-US" altLang="zh-CN" sz="2750" b="1" dirty="0">
                <a:ea typeface="楷体" panose="02010609060101010101" pitchFamily="49" charset="-122"/>
              </a:rPr>
              <a:t>(b)</a:t>
            </a:r>
            <a:r>
              <a:rPr lang="zh-CN" altLang="en-US" sz="2750" b="1" dirty="0">
                <a:ea typeface="楷体" panose="02010609060101010101" pitchFamily="49" charset="-122"/>
              </a:rPr>
              <a:t>）被称为</a:t>
            </a:r>
            <a:r>
              <a:rPr lang="zh-CN" altLang="en-US" sz="2750" b="1" u="sng" dirty="0">
                <a:solidFill>
                  <a:srgbClr val="FF0000"/>
                </a:solidFill>
                <a:ea typeface="楷体" panose="02010609060101010101" pitchFamily="49" charset="-122"/>
              </a:rPr>
              <a:t>扩充二叉树</a:t>
            </a:r>
            <a:r>
              <a:rPr lang="zh-CN" altLang="en-US" sz="2750" b="1" dirty="0">
                <a:ea typeface="楷体" panose="02010609060101010101" pitchFamily="49" charset="-122"/>
              </a:rPr>
              <a:t>。称圆形结点为内结点，方形结点为外结点。 </a:t>
            </a:r>
          </a:p>
        </p:txBody>
      </p:sp>
      <p:grpSp>
        <p:nvGrpSpPr>
          <p:cNvPr id="5" name="组合 53"/>
          <p:cNvGrpSpPr>
            <a:grpSpLocks/>
          </p:cNvGrpSpPr>
          <p:nvPr/>
        </p:nvGrpSpPr>
        <p:grpSpPr bwMode="auto">
          <a:xfrm>
            <a:off x="5467311" y="3051425"/>
            <a:ext cx="4108478" cy="2496280"/>
            <a:chOff x="4531969" y="2663081"/>
            <a:chExt cx="4108483" cy="2497486"/>
          </a:xfrm>
        </p:grpSpPr>
        <p:grpSp>
          <p:nvGrpSpPr>
            <p:cNvPr id="23" name="组合 3"/>
            <p:cNvGrpSpPr>
              <a:grpSpLocks/>
            </p:cNvGrpSpPr>
            <p:nvPr/>
          </p:nvGrpSpPr>
          <p:grpSpPr bwMode="auto">
            <a:xfrm>
              <a:off x="4531969" y="2663081"/>
              <a:ext cx="4108483" cy="2044658"/>
              <a:chOff x="4531969" y="2663081"/>
              <a:chExt cx="4108483" cy="2044658"/>
            </a:xfrm>
          </p:grpSpPr>
          <p:sp>
            <p:nvSpPr>
              <p:cNvPr id="25" name="Line 30"/>
              <p:cNvSpPr>
                <a:spLocks noChangeShapeType="1"/>
              </p:cNvSpPr>
              <p:nvPr/>
            </p:nvSpPr>
            <p:spPr bwMode="auto">
              <a:xfrm>
                <a:off x="6368323" y="2859993"/>
                <a:ext cx="1190659" cy="35935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  <p:sp>
            <p:nvSpPr>
              <p:cNvPr id="26" name="Line 46"/>
              <p:cNvSpPr>
                <a:spLocks noChangeShapeType="1"/>
              </p:cNvSpPr>
              <p:nvPr/>
            </p:nvSpPr>
            <p:spPr bwMode="auto">
              <a:xfrm flipH="1">
                <a:off x="7190843" y="4264732"/>
                <a:ext cx="161981" cy="29282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  <p:sp>
            <p:nvSpPr>
              <p:cNvPr id="27" name="Line 33"/>
              <p:cNvSpPr>
                <a:spLocks noChangeShapeType="1"/>
              </p:cNvSpPr>
              <p:nvPr/>
            </p:nvSpPr>
            <p:spPr bwMode="auto">
              <a:xfrm>
                <a:off x="7213785" y="3837601"/>
                <a:ext cx="281307" cy="23501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  <p:sp>
            <p:nvSpPr>
              <p:cNvPr id="28" name="Line 44"/>
              <p:cNvSpPr>
                <a:spLocks noChangeShapeType="1"/>
              </p:cNvSpPr>
              <p:nvPr/>
            </p:nvSpPr>
            <p:spPr bwMode="auto">
              <a:xfrm>
                <a:off x="5488624" y="3434238"/>
                <a:ext cx="255903" cy="24213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  <p:sp>
            <p:nvSpPr>
              <p:cNvPr id="29" name="Oval 21"/>
              <p:cNvSpPr>
                <a:spLocks noChangeArrowheads="1"/>
              </p:cNvSpPr>
              <p:nvPr/>
            </p:nvSpPr>
            <p:spPr bwMode="auto">
              <a:xfrm>
                <a:off x="6034836" y="2663081"/>
                <a:ext cx="343012" cy="24453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30" name="Oval 22"/>
              <p:cNvSpPr>
                <a:spLocks noChangeArrowheads="1"/>
              </p:cNvSpPr>
              <p:nvPr/>
            </p:nvSpPr>
            <p:spPr bwMode="auto">
              <a:xfrm>
                <a:off x="5217993" y="3201577"/>
                <a:ext cx="343012" cy="24453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31" name="Oval 23"/>
              <p:cNvSpPr>
                <a:spLocks noChangeArrowheads="1"/>
              </p:cNvSpPr>
              <p:nvPr/>
            </p:nvSpPr>
            <p:spPr bwMode="auto">
              <a:xfrm>
                <a:off x="4842209" y="3622118"/>
                <a:ext cx="343012" cy="24453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32" name="Oval 24"/>
              <p:cNvSpPr>
                <a:spLocks noChangeArrowheads="1"/>
              </p:cNvSpPr>
              <p:nvPr/>
            </p:nvSpPr>
            <p:spPr bwMode="auto">
              <a:xfrm>
                <a:off x="7430079" y="3168868"/>
                <a:ext cx="343012" cy="24453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33" name="Oval 25"/>
              <p:cNvSpPr>
                <a:spLocks noChangeArrowheads="1"/>
              </p:cNvSpPr>
              <p:nvPr/>
            </p:nvSpPr>
            <p:spPr bwMode="auto">
              <a:xfrm>
                <a:off x="6918839" y="3621919"/>
                <a:ext cx="343012" cy="24453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34" name="Oval 26"/>
              <p:cNvSpPr>
                <a:spLocks noChangeArrowheads="1"/>
              </p:cNvSpPr>
              <p:nvPr/>
            </p:nvSpPr>
            <p:spPr bwMode="auto">
              <a:xfrm rot="219004">
                <a:off x="8033772" y="3623477"/>
                <a:ext cx="343012" cy="24453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35" name="Oval 27"/>
              <p:cNvSpPr>
                <a:spLocks noChangeArrowheads="1"/>
              </p:cNvSpPr>
              <p:nvPr/>
            </p:nvSpPr>
            <p:spPr bwMode="auto">
              <a:xfrm>
                <a:off x="7275572" y="4045116"/>
                <a:ext cx="343012" cy="24453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36" name="Line 28"/>
              <p:cNvSpPr>
                <a:spLocks noChangeShapeType="1"/>
              </p:cNvSpPr>
              <p:nvPr/>
            </p:nvSpPr>
            <p:spPr bwMode="auto">
              <a:xfrm flipH="1">
                <a:off x="5435859" y="2869518"/>
                <a:ext cx="653060" cy="34030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  <p:sp>
            <p:nvSpPr>
              <p:cNvPr id="37" name="Line 29"/>
              <p:cNvSpPr>
                <a:spLocks noChangeShapeType="1"/>
              </p:cNvSpPr>
              <p:nvPr/>
            </p:nvSpPr>
            <p:spPr bwMode="auto">
              <a:xfrm flipH="1">
                <a:off x="5071612" y="3424308"/>
                <a:ext cx="214109" cy="19781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  <p:sp>
            <p:nvSpPr>
              <p:cNvPr id="38" name="Line 31"/>
              <p:cNvSpPr>
                <a:spLocks noChangeShapeType="1"/>
              </p:cNvSpPr>
              <p:nvPr/>
            </p:nvSpPr>
            <p:spPr bwMode="auto">
              <a:xfrm flipH="1">
                <a:off x="7090344" y="3368055"/>
                <a:ext cx="377661" cy="2554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  <p:sp>
            <p:nvSpPr>
              <p:cNvPr id="39" name="Line 32"/>
              <p:cNvSpPr>
                <a:spLocks noChangeShapeType="1"/>
              </p:cNvSpPr>
              <p:nvPr/>
            </p:nvSpPr>
            <p:spPr bwMode="auto">
              <a:xfrm>
                <a:off x="7753428" y="3365121"/>
                <a:ext cx="451850" cy="25835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  <p:sp>
            <p:nvSpPr>
              <p:cNvPr id="40" name="Rectangle 34"/>
              <p:cNvSpPr>
                <a:spLocks noChangeArrowheads="1"/>
              </p:cNvSpPr>
              <p:nvPr/>
            </p:nvSpPr>
            <p:spPr bwMode="auto">
              <a:xfrm>
                <a:off x="4531969" y="4089387"/>
                <a:ext cx="312425" cy="19781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41" name="Rectangle 35"/>
              <p:cNvSpPr>
                <a:spLocks noChangeArrowheads="1"/>
              </p:cNvSpPr>
              <p:nvPr/>
            </p:nvSpPr>
            <p:spPr bwMode="auto">
              <a:xfrm>
                <a:off x="5104384" y="4089387"/>
                <a:ext cx="312425" cy="19781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42" name="Rectangle 36"/>
              <p:cNvSpPr>
                <a:spLocks noChangeArrowheads="1"/>
              </p:cNvSpPr>
              <p:nvPr/>
            </p:nvSpPr>
            <p:spPr bwMode="auto">
              <a:xfrm>
                <a:off x="7034632" y="4509929"/>
                <a:ext cx="312425" cy="19781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43" name="Rectangle 37"/>
              <p:cNvSpPr>
                <a:spLocks noChangeArrowheads="1"/>
              </p:cNvSpPr>
              <p:nvPr/>
            </p:nvSpPr>
            <p:spPr bwMode="auto">
              <a:xfrm>
                <a:off x="7558982" y="4509929"/>
                <a:ext cx="312425" cy="19781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44" name="Rectangle 38"/>
              <p:cNvSpPr>
                <a:spLocks noChangeArrowheads="1"/>
              </p:cNvSpPr>
              <p:nvPr/>
            </p:nvSpPr>
            <p:spPr bwMode="auto">
              <a:xfrm>
                <a:off x="6623892" y="4083696"/>
                <a:ext cx="312425" cy="19781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45" name="Rectangle 39"/>
              <p:cNvSpPr>
                <a:spLocks noChangeArrowheads="1"/>
              </p:cNvSpPr>
              <p:nvPr/>
            </p:nvSpPr>
            <p:spPr bwMode="auto">
              <a:xfrm>
                <a:off x="8328027" y="4088907"/>
                <a:ext cx="312425" cy="19781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46" name="Rectangle 40"/>
              <p:cNvSpPr>
                <a:spLocks noChangeArrowheads="1"/>
              </p:cNvSpPr>
              <p:nvPr/>
            </p:nvSpPr>
            <p:spPr bwMode="auto">
              <a:xfrm>
                <a:off x="7786200" y="4088907"/>
                <a:ext cx="312425" cy="19781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47" name="Rectangle 41"/>
              <p:cNvSpPr>
                <a:spLocks noChangeArrowheads="1"/>
              </p:cNvSpPr>
              <p:nvPr/>
            </p:nvSpPr>
            <p:spPr bwMode="auto">
              <a:xfrm>
                <a:off x="5524249" y="3657942"/>
                <a:ext cx="312425" cy="19781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48" name="Line 42"/>
              <p:cNvSpPr>
                <a:spLocks noChangeShapeType="1"/>
              </p:cNvSpPr>
              <p:nvPr/>
            </p:nvSpPr>
            <p:spPr bwMode="auto">
              <a:xfrm flipH="1">
                <a:off x="4695828" y="3843292"/>
                <a:ext cx="181337" cy="24609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  <p:sp>
            <p:nvSpPr>
              <p:cNvPr id="49" name="Line 43"/>
              <p:cNvSpPr>
                <a:spLocks noChangeShapeType="1"/>
              </p:cNvSpPr>
              <p:nvPr/>
            </p:nvSpPr>
            <p:spPr bwMode="auto">
              <a:xfrm>
                <a:off x="5139340" y="3843292"/>
                <a:ext cx="146381" cy="24609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  <p:sp>
            <p:nvSpPr>
              <p:cNvPr id="50" name="Line 45"/>
              <p:cNvSpPr>
                <a:spLocks noChangeShapeType="1"/>
              </p:cNvSpPr>
              <p:nvPr/>
            </p:nvSpPr>
            <p:spPr bwMode="auto">
              <a:xfrm flipH="1">
                <a:off x="6772458" y="3837601"/>
                <a:ext cx="211924" cy="24453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  <p:sp>
            <p:nvSpPr>
              <p:cNvPr id="51" name="Line 47"/>
              <p:cNvSpPr>
                <a:spLocks noChangeShapeType="1"/>
              </p:cNvSpPr>
              <p:nvPr/>
            </p:nvSpPr>
            <p:spPr bwMode="auto">
              <a:xfrm>
                <a:off x="7558983" y="4264731"/>
                <a:ext cx="163858" cy="24519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  <p:sp>
            <p:nvSpPr>
              <p:cNvPr id="52" name="Line 48"/>
              <p:cNvSpPr>
                <a:spLocks noChangeShapeType="1"/>
              </p:cNvSpPr>
              <p:nvPr/>
            </p:nvSpPr>
            <p:spPr bwMode="auto">
              <a:xfrm flipH="1">
                <a:off x="7944290" y="3849402"/>
                <a:ext cx="163860" cy="23622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  <p:sp>
            <p:nvSpPr>
              <p:cNvPr id="53" name="Line 49"/>
              <p:cNvSpPr>
                <a:spLocks noChangeShapeType="1"/>
              </p:cNvSpPr>
              <p:nvPr/>
            </p:nvSpPr>
            <p:spPr bwMode="auto">
              <a:xfrm>
                <a:off x="8294815" y="3858927"/>
                <a:ext cx="198949" cy="21368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</p:grpSp>
        <p:sp>
          <p:nvSpPr>
            <p:cNvPr id="24" name="TextBox 8"/>
            <p:cNvSpPr txBox="1">
              <a:spLocks noChangeArrowheads="1"/>
            </p:cNvSpPr>
            <p:nvPr/>
          </p:nvSpPr>
          <p:spPr bwMode="auto">
            <a:xfrm>
              <a:off x="6332430" y="4876835"/>
              <a:ext cx="499070" cy="2837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ts val="22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latin typeface="Times New Roman" panose="02020603050405020304" pitchFamily="18" charset="0"/>
                  <a:ea typeface="楷体" panose="02010609060101010101" pitchFamily="49" charset="-122"/>
                </a:rPr>
                <a:t>(b)</a:t>
              </a:r>
              <a:endParaRPr lang="zh-CN" altLang="en-US" sz="2200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</p:grpSp>
      <p:grpSp>
        <p:nvGrpSpPr>
          <p:cNvPr id="6" name="组合 54"/>
          <p:cNvGrpSpPr>
            <a:grpSpLocks/>
          </p:cNvGrpSpPr>
          <p:nvPr/>
        </p:nvGrpSpPr>
        <p:grpSpPr bwMode="auto">
          <a:xfrm>
            <a:off x="1258876" y="3344707"/>
            <a:ext cx="2639054" cy="2230786"/>
            <a:chOff x="323528" y="2956505"/>
            <a:chExt cx="2639057" cy="2231864"/>
          </a:xfrm>
        </p:grpSpPr>
        <p:grpSp>
          <p:nvGrpSpPr>
            <p:cNvPr id="8" name="Group 6"/>
            <p:cNvGrpSpPr>
              <a:grpSpLocks/>
            </p:cNvGrpSpPr>
            <p:nvPr/>
          </p:nvGrpSpPr>
          <p:grpSpPr bwMode="auto">
            <a:xfrm>
              <a:off x="323528" y="2956505"/>
              <a:ext cx="2639057" cy="1808499"/>
              <a:chOff x="2894" y="10246"/>
              <a:chExt cx="2416" cy="1844"/>
            </a:xfrm>
          </p:grpSpPr>
          <p:sp>
            <p:nvSpPr>
              <p:cNvPr id="10" name="Oval 7"/>
              <p:cNvSpPr>
                <a:spLocks noChangeArrowheads="1"/>
              </p:cNvSpPr>
              <p:nvPr/>
            </p:nvSpPr>
            <p:spPr bwMode="auto">
              <a:xfrm>
                <a:off x="3916" y="10246"/>
                <a:ext cx="314" cy="314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11" name="Oval 8"/>
              <p:cNvSpPr>
                <a:spLocks noChangeArrowheads="1"/>
              </p:cNvSpPr>
              <p:nvPr/>
            </p:nvSpPr>
            <p:spPr bwMode="auto">
              <a:xfrm>
                <a:off x="3238" y="10754"/>
                <a:ext cx="314" cy="314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12" name="Oval 9"/>
              <p:cNvSpPr>
                <a:spLocks noChangeArrowheads="1"/>
              </p:cNvSpPr>
              <p:nvPr/>
            </p:nvSpPr>
            <p:spPr bwMode="auto">
              <a:xfrm>
                <a:off x="2894" y="11294"/>
                <a:ext cx="314" cy="314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13" name="Oval 10"/>
              <p:cNvSpPr>
                <a:spLocks noChangeArrowheads="1"/>
              </p:cNvSpPr>
              <p:nvPr/>
            </p:nvSpPr>
            <p:spPr bwMode="auto">
              <a:xfrm>
                <a:off x="4548" y="10712"/>
                <a:ext cx="314" cy="314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14" name="Oval 11"/>
              <p:cNvSpPr>
                <a:spLocks noChangeArrowheads="1"/>
              </p:cNvSpPr>
              <p:nvPr/>
            </p:nvSpPr>
            <p:spPr bwMode="auto">
              <a:xfrm>
                <a:off x="4080" y="11248"/>
                <a:ext cx="314" cy="314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15" name="Oval 12"/>
              <p:cNvSpPr>
                <a:spLocks noChangeArrowheads="1"/>
              </p:cNvSpPr>
              <p:nvPr/>
            </p:nvSpPr>
            <p:spPr bwMode="auto">
              <a:xfrm>
                <a:off x="4996" y="11250"/>
                <a:ext cx="314" cy="314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16" name="Oval 13"/>
              <p:cNvSpPr>
                <a:spLocks noChangeArrowheads="1"/>
              </p:cNvSpPr>
              <p:nvPr/>
            </p:nvSpPr>
            <p:spPr bwMode="auto">
              <a:xfrm>
                <a:off x="4424" y="11776"/>
                <a:ext cx="314" cy="314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 flipH="1">
                <a:off x="3510" y="10514"/>
                <a:ext cx="420" cy="28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  <p:sp>
            <p:nvSpPr>
              <p:cNvPr id="18" name="Line 15"/>
              <p:cNvSpPr>
                <a:spLocks noChangeShapeType="1"/>
              </p:cNvSpPr>
              <p:nvPr/>
            </p:nvSpPr>
            <p:spPr bwMode="auto">
              <a:xfrm flipH="1">
                <a:off x="3104" y="11040"/>
                <a:ext cx="196" cy="25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  <p:sp>
            <p:nvSpPr>
              <p:cNvPr id="19" name="Line 16"/>
              <p:cNvSpPr>
                <a:spLocks noChangeShapeType="1"/>
              </p:cNvSpPr>
              <p:nvPr/>
            </p:nvSpPr>
            <p:spPr bwMode="auto">
              <a:xfrm>
                <a:off x="4214" y="10500"/>
                <a:ext cx="360" cy="25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 flipH="1">
                <a:off x="4350" y="10980"/>
                <a:ext cx="224" cy="3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  <p:sp>
            <p:nvSpPr>
              <p:cNvPr id="21" name="Line 18"/>
              <p:cNvSpPr>
                <a:spLocks noChangeShapeType="1"/>
              </p:cNvSpPr>
              <p:nvPr/>
            </p:nvSpPr>
            <p:spPr bwMode="auto">
              <a:xfrm>
                <a:off x="4844" y="10964"/>
                <a:ext cx="226" cy="28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  <p:sp>
            <p:nvSpPr>
              <p:cNvPr id="22" name="Line 19"/>
              <p:cNvSpPr>
                <a:spLocks noChangeShapeType="1"/>
              </p:cNvSpPr>
              <p:nvPr/>
            </p:nvSpPr>
            <p:spPr bwMode="auto">
              <a:xfrm>
                <a:off x="4350" y="11534"/>
                <a:ext cx="150" cy="25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</p:grpSp>
        <p:sp>
          <p:nvSpPr>
            <p:cNvPr id="9" name="TextBox 9"/>
            <p:cNvSpPr txBox="1">
              <a:spLocks noChangeArrowheads="1"/>
            </p:cNvSpPr>
            <p:nvPr/>
          </p:nvSpPr>
          <p:spPr bwMode="auto">
            <a:xfrm>
              <a:off x="1292252" y="4880592"/>
              <a:ext cx="68816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ts val="24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latin typeface="Times New Roman" panose="02020603050405020304" pitchFamily="18" charset="0"/>
                  <a:ea typeface="楷体" panose="02010609060101010101" pitchFamily="49" charset="-122"/>
                </a:rPr>
                <a:t>(a)</a:t>
              </a:r>
              <a:endParaRPr lang="zh-CN" altLang="en-US" sz="2200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</p:grp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294757" y="5815530"/>
            <a:ext cx="6135674" cy="26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ts val="24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图 二叉树和它的扩充二叉树</a:t>
            </a:r>
          </a:p>
        </p:txBody>
      </p:sp>
    </p:spTree>
    <p:extLst>
      <p:ext uri="{BB962C8B-B14F-4D97-AF65-F5344CB8AC3E}">
        <p14:creationId xmlns:p14="http://schemas.microsoft.com/office/powerpoint/2010/main" val="50243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93400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通路长度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005973" y="1101749"/>
            <a:ext cx="8458200" cy="22177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000"/>
              </a:lnSpc>
              <a:spcBef>
                <a:spcPts val="0"/>
              </a:spcBef>
              <a:buClr>
                <a:srgbClr val="FFCC00"/>
              </a:buClr>
              <a:buFont typeface="Wingdings" panose="05000000000000000000" pitchFamily="2" charset="2"/>
              <a:buNone/>
              <a:defRPr/>
            </a:pPr>
            <a:r>
              <a:rPr lang="zh-CN" altLang="zh-CN" sz="300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定义</a:t>
            </a:r>
            <a:endParaRPr lang="en-US" altLang="zh-CN" sz="3000" b="1" dirty="0">
              <a:solidFill>
                <a:srgbClr val="FF0000"/>
              </a:solidFill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  <a:p>
            <a:pPr marL="0" indent="0" algn="just">
              <a:lnSpc>
                <a:spcPts val="4000"/>
              </a:lnSpc>
              <a:spcBef>
                <a:spcPts val="0"/>
              </a:spcBef>
              <a:buClr>
                <a:srgbClr val="FFCC00"/>
              </a:buClr>
              <a:buFont typeface="Wingdings" panose="05000000000000000000" pitchFamily="2" charset="2"/>
              <a:buNone/>
              <a:defRPr/>
            </a:pPr>
            <a:r>
              <a:rPr lang="zh-CN" altLang="zh-CN" sz="30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从扩充二叉树</a:t>
            </a:r>
            <a:r>
              <a:rPr lang="en-US" altLang="zh-CN" sz="30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3000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T</a:t>
            </a:r>
            <a:r>
              <a:rPr lang="en-US" altLang="zh-CN" sz="30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30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之</a:t>
            </a:r>
            <a:r>
              <a:rPr lang="zh-CN" altLang="zh-CN" sz="30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根到每个外结点的路径长度之和</a:t>
            </a:r>
            <a:r>
              <a:rPr lang="zh-CN" altLang="en-US" sz="30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被称为</a:t>
            </a:r>
            <a:r>
              <a:rPr lang="zh-CN" altLang="zh-CN" sz="3000" b="1" u="wavy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外通路长度</a:t>
            </a:r>
            <a:r>
              <a:rPr lang="zh-CN" altLang="zh-CN" sz="30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，从</a:t>
            </a:r>
            <a:r>
              <a:rPr lang="en-US" altLang="zh-CN" sz="3000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T</a:t>
            </a:r>
            <a:r>
              <a:rPr lang="en-US" altLang="zh-CN" sz="30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30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之</a:t>
            </a:r>
            <a:r>
              <a:rPr lang="zh-CN" altLang="zh-CN" sz="30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根到每个内结点的路径长度之和</a:t>
            </a:r>
            <a:r>
              <a:rPr lang="zh-CN" altLang="en-US" sz="30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被称为</a:t>
            </a:r>
            <a:r>
              <a:rPr lang="zh-CN" altLang="zh-CN" sz="3000" b="1" u="wavy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内通路长度</a:t>
            </a:r>
            <a:r>
              <a:rPr lang="zh-CN" altLang="zh-CN" sz="30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。</a:t>
            </a:r>
            <a:endParaRPr lang="zh-CN" altLang="en-US" sz="3000" b="1" dirty="0"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</p:txBody>
      </p:sp>
      <p:grpSp>
        <p:nvGrpSpPr>
          <p:cNvPr id="5" name="组合 7"/>
          <p:cNvGrpSpPr>
            <a:grpSpLocks/>
          </p:cNvGrpSpPr>
          <p:nvPr/>
        </p:nvGrpSpPr>
        <p:grpSpPr bwMode="auto">
          <a:xfrm>
            <a:off x="6066052" y="3561453"/>
            <a:ext cx="4108450" cy="2044373"/>
            <a:chOff x="4531969" y="2663081"/>
            <a:chExt cx="4108483" cy="2044658"/>
          </a:xfrm>
        </p:grpSpPr>
        <p:sp>
          <p:nvSpPr>
            <p:cNvPr id="7" name="Line 30"/>
            <p:cNvSpPr>
              <a:spLocks noChangeShapeType="1"/>
            </p:cNvSpPr>
            <p:nvPr/>
          </p:nvSpPr>
          <p:spPr bwMode="auto">
            <a:xfrm>
              <a:off x="6368323" y="2859993"/>
              <a:ext cx="1190659" cy="35935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8" name="Line 46"/>
            <p:cNvSpPr>
              <a:spLocks noChangeShapeType="1"/>
            </p:cNvSpPr>
            <p:nvPr/>
          </p:nvSpPr>
          <p:spPr bwMode="auto">
            <a:xfrm flipH="1">
              <a:off x="7190843" y="4264732"/>
              <a:ext cx="161981" cy="29282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9" name="Line 33"/>
            <p:cNvSpPr>
              <a:spLocks noChangeShapeType="1"/>
            </p:cNvSpPr>
            <p:nvPr/>
          </p:nvSpPr>
          <p:spPr bwMode="auto">
            <a:xfrm>
              <a:off x="7213785" y="3837601"/>
              <a:ext cx="281307" cy="23501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10" name="Line 44"/>
            <p:cNvSpPr>
              <a:spLocks noChangeShapeType="1"/>
            </p:cNvSpPr>
            <p:nvPr/>
          </p:nvSpPr>
          <p:spPr bwMode="auto">
            <a:xfrm>
              <a:off x="5488624" y="3434238"/>
              <a:ext cx="255903" cy="24213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6034836" y="2663081"/>
              <a:ext cx="343012" cy="24453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en-US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12" name="Oval 22"/>
            <p:cNvSpPr>
              <a:spLocks noChangeArrowheads="1"/>
            </p:cNvSpPr>
            <p:nvPr/>
          </p:nvSpPr>
          <p:spPr bwMode="auto">
            <a:xfrm>
              <a:off x="5217993" y="3201577"/>
              <a:ext cx="343012" cy="24453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en-US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13" name="Oval 23"/>
            <p:cNvSpPr>
              <a:spLocks noChangeArrowheads="1"/>
            </p:cNvSpPr>
            <p:nvPr/>
          </p:nvSpPr>
          <p:spPr bwMode="auto">
            <a:xfrm>
              <a:off x="4842209" y="3622118"/>
              <a:ext cx="343012" cy="24453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en-US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14" name="Oval 24"/>
            <p:cNvSpPr>
              <a:spLocks noChangeArrowheads="1"/>
            </p:cNvSpPr>
            <p:nvPr/>
          </p:nvSpPr>
          <p:spPr bwMode="auto">
            <a:xfrm>
              <a:off x="7430079" y="3168868"/>
              <a:ext cx="343012" cy="24453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en-US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15" name="Oval 25"/>
            <p:cNvSpPr>
              <a:spLocks noChangeArrowheads="1"/>
            </p:cNvSpPr>
            <p:nvPr/>
          </p:nvSpPr>
          <p:spPr bwMode="auto">
            <a:xfrm>
              <a:off x="6918839" y="3621919"/>
              <a:ext cx="343012" cy="24453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en-US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16" name="Oval 26"/>
            <p:cNvSpPr>
              <a:spLocks noChangeArrowheads="1"/>
            </p:cNvSpPr>
            <p:nvPr/>
          </p:nvSpPr>
          <p:spPr bwMode="auto">
            <a:xfrm rot="219004">
              <a:off x="8033772" y="3623477"/>
              <a:ext cx="343012" cy="24453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en-US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17" name="Oval 27"/>
            <p:cNvSpPr>
              <a:spLocks noChangeArrowheads="1"/>
            </p:cNvSpPr>
            <p:nvPr/>
          </p:nvSpPr>
          <p:spPr bwMode="auto">
            <a:xfrm>
              <a:off x="7275572" y="4045116"/>
              <a:ext cx="343012" cy="24453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en-US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18" name="Line 28"/>
            <p:cNvSpPr>
              <a:spLocks noChangeShapeType="1"/>
            </p:cNvSpPr>
            <p:nvPr/>
          </p:nvSpPr>
          <p:spPr bwMode="auto">
            <a:xfrm flipH="1">
              <a:off x="5435859" y="2869518"/>
              <a:ext cx="653060" cy="34030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 flipH="1">
              <a:off x="5071612" y="3424308"/>
              <a:ext cx="214109" cy="19781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20" name="Line 31"/>
            <p:cNvSpPr>
              <a:spLocks noChangeShapeType="1"/>
            </p:cNvSpPr>
            <p:nvPr/>
          </p:nvSpPr>
          <p:spPr bwMode="auto">
            <a:xfrm flipH="1">
              <a:off x="7090344" y="3368055"/>
              <a:ext cx="377661" cy="25542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21" name="Line 32"/>
            <p:cNvSpPr>
              <a:spLocks noChangeShapeType="1"/>
            </p:cNvSpPr>
            <p:nvPr/>
          </p:nvSpPr>
          <p:spPr bwMode="auto">
            <a:xfrm>
              <a:off x="7753428" y="3365121"/>
              <a:ext cx="451850" cy="25835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22" name="Rectangle 34"/>
            <p:cNvSpPr>
              <a:spLocks noChangeArrowheads="1"/>
            </p:cNvSpPr>
            <p:nvPr/>
          </p:nvSpPr>
          <p:spPr bwMode="auto">
            <a:xfrm>
              <a:off x="4531969" y="4089387"/>
              <a:ext cx="312425" cy="19781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en-US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23" name="Rectangle 35"/>
            <p:cNvSpPr>
              <a:spLocks noChangeArrowheads="1"/>
            </p:cNvSpPr>
            <p:nvPr/>
          </p:nvSpPr>
          <p:spPr bwMode="auto">
            <a:xfrm>
              <a:off x="5104384" y="4089387"/>
              <a:ext cx="312425" cy="19781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en-US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24" name="Rectangle 36"/>
            <p:cNvSpPr>
              <a:spLocks noChangeArrowheads="1"/>
            </p:cNvSpPr>
            <p:nvPr/>
          </p:nvSpPr>
          <p:spPr bwMode="auto">
            <a:xfrm>
              <a:off x="7034632" y="4509929"/>
              <a:ext cx="312425" cy="19781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en-US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25" name="Rectangle 37"/>
            <p:cNvSpPr>
              <a:spLocks noChangeArrowheads="1"/>
            </p:cNvSpPr>
            <p:nvPr/>
          </p:nvSpPr>
          <p:spPr bwMode="auto">
            <a:xfrm>
              <a:off x="7558982" y="4509929"/>
              <a:ext cx="312425" cy="19781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en-US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26" name="Rectangle 38"/>
            <p:cNvSpPr>
              <a:spLocks noChangeArrowheads="1"/>
            </p:cNvSpPr>
            <p:nvPr/>
          </p:nvSpPr>
          <p:spPr bwMode="auto">
            <a:xfrm>
              <a:off x="6623892" y="4083696"/>
              <a:ext cx="312425" cy="19781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en-US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27" name="Rectangle 39"/>
            <p:cNvSpPr>
              <a:spLocks noChangeArrowheads="1"/>
            </p:cNvSpPr>
            <p:nvPr/>
          </p:nvSpPr>
          <p:spPr bwMode="auto">
            <a:xfrm>
              <a:off x="8328027" y="4088907"/>
              <a:ext cx="312425" cy="19781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en-US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28" name="Rectangle 40"/>
            <p:cNvSpPr>
              <a:spLocks noChangeArrowheads="1"/>
            </p:cNvSpPr>
            <p:nvPr/>
          </p:nvSpPr>
          <p:spPr bwMode="auto">
            <a:xfrm>
              <a:off x="7786200" y="4088907"/>
              <a:ext cx="312425" cy="19781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en-US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29" name="Rectangle 41"/>
            <p:cNvSpPr>
              <a:spLocks noChangeArrowheads="1"/>
            </p:cNvSpPr>
            <p:nvPr/>
          </p:nvSpPr>
          <p:spPr bwMode="auto">
            <a:xfrm>
              <a:off x="5524249" y="3657942"/>
              <a:ext cx="312425" cy="19781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en-US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30" name="Line 42"/>
            <p:cNvSpPr>
              <a:spLocks noChangeShapeType="1"/>
            </p:cNvSpPr>
            <p:nvPr/>
          </p:nvSpPr>
          <p:spPr bwMode="auto">
            <a:xfrm flipH="1">
              <a:off x="4695828" y="3843292"/>
              <a:ext cx="181337" cy="24609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31" name="Line 43"/>
            <p:cNvSpPr>
              <a:spLocks noChangeShapeType="1"/>
            </p:cNvSpPr>
            <p:nvPr/>
          </p:nvSpPr>
          <p:spPr bwMode="auto">
            <a:xfrm>
              <a:off x="5139340" y="3843292"/>
              <a:ext cx="146381" cy="24609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32" name="Line 45"/>
            <p:cNvSpPr>
              <a:spLocks noChangeShapeType="1"/>
            </p:cNvSpPr>
            <p:nvPr/>
          </p:nvSpPr>
          <p:spPr bwMode="auto">
            <a:xfrm flipH="1">
              <a:off x="6772458" y="3837601"/>
              <a:ext cx="211924" cy="24453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33" name="Line 47"/>
            <p:cNvSpPr>
              <a:spLocks noChangeShapeType="1"/>
            </p:cNvSpPr>
            <p:nvPr/>
          </p:nvSpPr>
          <p:spPr bwMode="auto">
            <a:xfrm>
              <a:off x="7558983" y="4264731"/>
              <a:ext cx="163858" cy="24519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34" name="Line 48"/>
            <p:cNvSpPr>
              <a:spLocks noChangeShapeType="1"/>
            </p:cNvSpPr>
            <p:nvPr/>
          </p:nvSpPr>
          <p:spPr bwMode="auto">
            <a:xfrm flipH="1">
              <a:off x="7944290" y="3849402"/>
              <a:ext cx="163860" cy="23622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35" name="Line 49"/>
            <p:cNvSpPr>
              <a:spLocks noChangeShapeType="1"/>
            </p:cNvSpPr>
            <p:nvPr/>
          </p:nvSpPr>
          <p:spPr bwMode="auto">
            <a:xfrm>
              <a:off x="8294815" y="3858927"/>
              <a:ext cx="198949" cy="21368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</p:grpSp>
      <p:sp>
        <p:nvSpPr>
          <p:cNvPr id="36" name="TextBox 2"/>
          <p:cNvSpPr txBox="1">
            <a:spLocks noChangeArrowheads="1"/>
          </p:cNvSpPr>
          <p:nvPr/>
        </p:nvSpPr>
        <p:spPr bwMode="auto">
          <a:xfrm>
            <a:off x="1009148" y="3562374"/>
            <a:ext cx="4392613" cy="1887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000" rIns="14400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ts val="3500"/>
              </a:lnSpc>
              <a:spcBef>
                <a:spcPct val="0"/>
              </a:spcBef>
              <a:buClr>
                <a:srgbClr val="FFCC00"/>
              </a:buClr>
              <a:buSzTx/>
              <a:buFontTx/>
              <a:buNone/>
            </a:pPr>
            <a:r>
              <a:rPr lang="zh-CN" altLang="en-US" sz="3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外通路长度：</a:t>
            </a:r>
            <a:r>
              <a:rPr lang="en-US" altLang="zh-CN" sz="3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3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3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3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3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3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3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3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4</a:t>
            </a:r>
            <a:r>
              <a:rPr lang="en-US" altLang="zh-CN" sz="3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3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en-US" altLang="zh-CN" sz="3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3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3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3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 = 25</a:t>
            </a:r>
            <a:r>
              <a:rPr lang="zh-CN" altLang="en-US" sz="3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endParaRPr lang="en-US" altLang="zh-CN" sz="300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ts val="3500"/>
              </a:lnSpc>
              <a:spcBef>
                <a:spcPct val="0"/>
              </a:spcBef>
              <a:buClr>
                <a:srgbClr val="FFCC00"/>
              </a:buClr>
              <a:buSzTx/>
              <a:buFontTx/>
              <a:buNone/>
            </a:pPr>
            <a:r>
              <a:rPr lang="zh-CN" altLang="en-US" sz="30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内通路长度：</a:t>
            </a:r>
            <a:r>
              <a:rPr lang="en-US" altLang="zh-CN" sz="30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0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30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30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30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sz="30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30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0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 </a:t>
            </a:r>
            <a:r>
              <a:rPr lang="en-US" altLang="zh-CN" sz="30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30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30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30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30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 = 11.</a:t>
            </a:r>
            <a:endParaRPr lang="zh-CN" altLang="en-US" sz="3000" dirty="0">
              <a:solidFill>
                <a:srgbClr val="0000CC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824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3005509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加权外通路长度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417089" y="1401094"/>
            <a:ext cx="8208962" cy="381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9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给扩充二叉树的 </a:t>
            </a:r>
            <a:r>
              <a:rPr lang="en-US" altLang="zh-CN" sz="29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 </a:t>
            </a:r>
            <a:r>
              <a:rPr lang="zh-CN" altLang="en-US" sz="29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个外结点赋上一个实数权。扩充二叉树的</a:t>
            </a:r>
            <a:r>
              <a:rPr lang="zh-CN" altLang="en-US" sz="2900" u="sng" dirty="0">
                <a:solidFill>
                  <a:srgbClr val="99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加权外通路长度</a:t>
            </a:r>
            <a:r>
              <a:rPr lang="zh-CN" altLang="en-US" sz="29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定义为： </a:t>
            </a:r>
            <a:endParaRPr lang="en-US" altLang="zh-CN" sz="29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32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WPL</a:t>
            </a:r>
            <a:r>
              <a:rPr lang="zh-CN" altLang="en-US" sz="3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 </a:t>
            </a:r>
            <a:r>
              <a:rPr lang="en-US" altLang="zh-CN" sz="3200" i="1" baseline="-25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3200" i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3200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 0</a:t>
            </a:r>
            <a:r>
              <a:rPr lang="en-US" altLang="zh-CN" sz="3200" i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3200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1 </a:t>
            </a:r>
            <a:r>
              <a:rPr lang="en-US" altLang="zh-CN" sz="3200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w</a:t>
            </a:r>
            <a:r>
              <a:rPr lang="en-US" altLang="zh-CN" sz="3200" i="1" baseline="-25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3200" i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32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en-US" altLang="zh-CN" sz="3200" i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zh-CN" altLang="en-US" sz="3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9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endParaRPr lang="en-US" altLang="zh-CN" sz="29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900" dirty="0">
                <a:latin typeface="Times New Roman" panose="02020603050405020304" pitchFamily="18" charset="0"/>
                <a:ea typeface="楷体" panose="02010609060101010101" pitchFamily="49" charset="-122"/>
              </a:rPr>
              <a:t>其中 </a:t>
            </a:r>
            <a:r>
              <a:rPr kumimoji="1" lang="en-US" altLang="zh-CN" sz="2900" i="1" dirty="0">
                <a:latin typeface="Times New Roman" panose="02020603050405020304" pitchFamily="18" charset="0"/>
                <a:ea typeface="楷体" panose="02010609060101010101" pitchFamily="49" charset="-122"/>
              </a:rPr>
              <a:t>n </a:t>
            </a:r>
            <a:r>
              <a:rPr kumimoji="1" lang="zh-CN" altLang="en-US" sz="2900" dirty="0">
                <a:latin typeface="Times New Roman" panose="02020603050405020304" pitchFamily="18" charset="0"/>
                <a:ea typeface="楷体" panose="02010609060101010101" pitchFamily="49" charset="-122"/>
              </a:rPr>
              <a:t>表示外结点的个数，</a:t>
            </a:r>
            <a:r>
              <a:rPr kumimoji="1" lang="en-US" altLang="zh-CN" sz="2900" i="1" dirty="0" err="1">
                <a:latin typeface="Times New Roman" panose="02020603050405020304" pitchFamily="18" charset="0"/>
                <a:ea typeface="楷体" panose="02010609060101010101" pitchFamily="49" charset="-122"/>
              </a:rPr>
              <a:t>w</a:t>
            </a:r>
            <a:r>
              <a:rPr kumimoji="1" lang="en-US" altLang="zh-CN" sz="2900" i="1" baseline="-25000" dirty="0" err="1">
                <a:latin typeface="Times New Roman" panose="02020603050405020304" pitchFamily="18" charset="0"/>
                <a:ea typeface="楷体" panose="02010609060101010101" pitchFamily="49" charset="-122"/>
              </a:rPr>
              <a:t>i</a:t>
            </a:r>
            <a:r>
              <a:rPr kumimoji="1" lang="en-US" altLang="zh-CN" sz="2900" i="1" baseline="-25000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kumimoji="1" lang="zh-CN" altLang="en-US" sz="2900" dirty="0">
                <a:latin typeface="Times New Roman" panose="02020603050405020304" pitchFamily="18" charset="0"/>
                <a:ea typeface="楷体" panose="02010609060101010101" pitchFamily="49" charset="-122"/>
              </a:rPr>
              <a:t>和 </a:t>
            </a:r>
            <a:r>
              <a:rPr kumimoji="1" lang="en-US" altLang="zh-CN" sz="2900" i="1" dirty="0">
                <a:latin typeface="Times New Roman" panose="02020603050405020304" pitchFamily="18" charset="0"/>
                <a:ea typeface="楷体" panose="02010609060101010101" pitchFamily="49" charset="-122"/>
              </a:rPr>
              <a:t>L</a:t>
            </a:r>
            <a:r>
              <a:rPr kumimoji="1" lang="en-US" altLang="zh-CN" sz="2900" i="1" baseline="-25000" dirty="0">
                <a:latin typeface="Times New Roman" panose="02020603050405020304" pitchFamily="18" charset="0"/>
                <a:ea typeface="楷体" panose="02010609060101010101" pitchFamily="49" charset="-122"/>
              </a:rPr>
              <a:t>i </a:t>
            </a:r>
            <a:r>
              <a:rPr kumimoji="1" lang="zh-CN" altLang="en-US" sz="2900" dirty="0">
                <a:latin typeface="Times New Roman" panose="02020603050405020304" pitchFamily="18" charset="0"/>
                <a:ea typeface="楷体" panose="02010609060101010101" pitchFamily="49" charset="-122"/>
              </a:rPr>
              <a:t>分别表示外结点 </a:t>
            </a:r>
            <a:r>
              <a:rPr kumimoji="1" lang="en-US" altLang="zh-CN" sz="2900" i="1" dirty="0" err="1">
                <a:latin typeface="Times New Roman" panose="02020603050405020304" pitchFamily="18" charset="0"/>
                <a:ea typeface="楷体" panose="02010609060101010101" pitchFamily="49" charset="-122"/>
              </a:rPr>
              <a:t>k</a:t>
            </a:r>
            <a:r>
              <a:rPr kumimoji="1" lang="en-US" altLang="zh-CN" sz="2900" i="1" baseline="-25000" dirty="0" err="1">
                <a:latin typeface="Times New Roman" panose="02020603050405020304" pitchFamily="18" charset="0"/>
                <a:ea typeface="楷体" panose="02010609060101010101" pitchFamily="49" charset="-122"/>
              </a:rPr>
              <a:t>i</a:t>
            </a:r>
            <a:r>
              <a:rPr kumimoji="1" lang="en-US" altLang="zh-CN" sz="2900" i="1" baseline="-25000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kumimoji="1" lang="zh-CN" altLang="en-US" sz="2900" dirty="0">
                <a:latin typeface="Times New Roman" panose="02020603050405020304" pitchFamily="18" charset="0"/>
                <a:ea typeface="楷体" panose="02010609060101010101" pitchFamily="49" charset="-122"/>
              </a:rPr>
              <a:t>的权值和根到 </a:t>
            </a:r>
            <a:r>
              <a:rPr kumimoji="1" lang="en-US" altLang="zh-CN" sz="2900" i="1" dirty="0" err="1">
                <a:latin typeface="Times New Roman" panose="02020603050405020304" pitchFamily="18" charset="0"/>
                <a:ea typeface="楷体" panose="02010609060101010101" pitchFamily="49" charset="-122"/>
              </a:rPr>
              <a:t>k</a:t>
            </a:r>
            <a:r>
              <a:rPr kumimoji="1" lang="en-US" altLang="zh-CN" sz="2900" i="1" baseline="-25000" dirty="0" err="1">
                <a:latin typeface="Times New Roman" panose="02020603050405020304" pitchFamily="18" charset="0"/>
                <a:ea typeface="楷体" panose="02010609060101010101" pitchFamily="49" charset="-122"/>
              </a:rPr>
              <a:t>i</a:t>
            </a:r>
            <a:r>
              <a:rPr kumimoji="1" lang="zh-CN" altLang="en-US" sz="2900" dirty="0">
                <a:latin typeface="Times New Roman" panose="02020603050405020304" pitchFamily="18" charset="0"/>
                <a:ea typeface="楷体" panose="02010609060101010101" pitchFamily="49" charset="-122"/>
              </a:rPr>
              <a:t>的路径长度。 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Monotype Sorts" pitchFamily="2" charset="2"/>
              <a:buNone/>
            </a:pPr>
            <a:endParaRPr lang="zh-CN" altLang="en-US" sz="3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6626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2286746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最优二叉树</a:t>
            </a: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278164" y="1653829"/>
            <a:ext cx="8029575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定义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 typeface="Monotype Sorts" pitchFamily="2" charset="2"/>
              <a:buNone/>
            </a:pPr>
            <a:r>
              <a:rPr lang="zh-CN" altLang="en-US" sz="3200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在外结点权值分别为 </a:t>
            </a:r>
            <a:r>
              <a:rPr lang="en-US" altLang="zh-CN" sz="3200" i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w</a:t>
            </a:r>
            <a:r>
              <a:rPr lang="en-US" altLang="zh-CN" sz="3200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0 </a:t>
            </a:r>
            <a:r>
              <a:rPr lang="en-US" altLang="zh-CN" sz="3200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, </a:t>
            </a:r>
            <a:r>
              <a:rPr lang="en-US" altLang="zh-CN" sz="3200" i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w</a:t>
            </a:r>
            <a:r>
              <a:rPr lang="en-US" altLang="zh-CN" sz="3200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1 </a:t>
            </a:r>
            <a:r>
              <a:rPr lang="en-US" altLang="zh-CN" sz="3200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, … , </a:t>
            </a:r>
            <a:r>
              <a:rPr lang="en-US" altLang="zh-CN" sz="3200" i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w</a:t>
            </a:r>
            <a:r>
              <a:rPr lang="en-US" altLang="zh-CN" sz="3200" i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n</a:t>
            </a:r>
            <a:r>
              <a:rPr lang="en-US" altLang="zh-CN" sz="3200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</a:t>
            </a:r>
            <a:r>
              <a:rPr lang="en-US" altLang="zh-CN" sz="3200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的所有扩充二叉树中，加权外通路长度最小的扩充二叉树称为</a:t>
            </a:r>
            <a:r>
              <a:rPr lang="zh-CN" altLang="en-US" sz="3200" u="sng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最优二叉树</a:t>
            </a:r>
            <a:r>
              <a:rPr lang="zh-CN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zh-CN" altLang="en-US" sz="3200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1945254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93400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文件编码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327972" y="1272602"/>
            <a:ext cx="8943271" cy="493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4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zh-CN" altLang="en-US" sz="3100" dirty="0">
                <a:solidFill>
                  <a:srgbClr val="99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文件编码问题</a:t>
            </a:r>
            <a:r>
              <a:rPr lang="en-US" altLang="zh-CN" sz="31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=</a:t>
            </a:r>
            <a:r>
              <a:rPr lang="zh-CN" altLang="en-US" sz="3100" dirty="0">
                <a:solidFill>
                  <a:srgbClr val="99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构造最优二叉树问题</a:t>
            </a:r>
            <a:r>
              <a:rPr lang="zh-CN" altLang="en-US" sz="31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，每个外结点代表一个字符，其权值代表该字符的频率，从根到外结点的路径长度就是该字符的编码长度 </a:t>
            </a:r>
            <a:r>
              <a:rPr lang="en-US" altLang="zh-CN" sz="31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</a:p>
          <a:p>
            <a:pPr algn="just">
              <a:lnSpc>
                <a:spcPts val="4000"/>
              </a:lnSpc>
              <a:spcBef>
                <a:spcPct val="0"/>
              </a:spcBef>
              <a:buFont typeface="Monotype Sorts" pitchFamily="2" charset="2"/>
              <a:buNone/>
            </a:pPr>
            <a:endParaRPr lang="en-US" altLang="zh-CN" sz="31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just">
              <a:lnSpc>
                <a:spcPts val="4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zh-CN" altLang="en-US" sz="3100" dirty="0">
                <a:latin typeface="楷体" panose="02010609060101010101" pitchFamily="49" charset="-122"/>
                <a:ea typeface="楷体" panose="02010609060101010101" pitchFamily="49" charset="-122"/>
              </a:rPr>
              <a:t>为求得最优二叉树，哈夫曼巧妙的设计了</a:t>
            </a:r>
            <a:r>
              <a:rPr lang="zh-CN" altLang="en-US" sz="3100" u="sng" dirty="0">
                <a:solidFill>
                  <a:srgbClr val="99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哈夫曼算法</a:t>
            </a:r>
            <a:r>
              <a:rPr lang="zh-CN" altLang="en-US" sz="3100" dirty="0">
                <a:latin typeface="楷体" panose="02010609060101010101" pitchFamily="49" charset="-122"/>
                <a:ea typeface="楷体" panose="02010609060101010101" pitchFamily="49" charset="-122"/>
              </a:rPr>
              <a:t>，通过哈夫曼算法可以建立一棵</a:t>
            </a:r>
            <a:r>
              <a:rPr lang="zh-CN" altLang="en-US" sz="3100" u="sng" dirty="0">
                <a:solidFill>
                  <a:srgbClr val="99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哈夫曼树</a:t>
            </a:r>
            <a:r>
              <a:rPr lang="zh-CN" altLang="en-US" sz="3100" dirty="0">
                <a:latin typeface="楷体" panose="02010609060101010101" pitchFamily="49" charset="-122"/>
                <a:ea typeface="楷体" panose="02010609060101010101" pitchFamily="49" charset="-122"/>
              </a:rPr>
              <a:t>，从而为压缩文本文件建立了</a:t>
            </a:r>
            <a:r>
              <a:rPr lang="zh-CN" altLang="en-US" sz="3100" u="sng" dirty="0">
                <a:solidFill>
                  <a:srgbClr val="99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哈夫曼编码</a:t>
            </a:r>
            <a:r>
              <a:rPr lang="zh-CN" altLang="en-US" sz="31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543230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4628898" cy="605909"/>
          </a:xfrm>
        </p:spPr>
        <p:txBody>
          <a:bodyPr/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构造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Huffman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树的基本思想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945499" y="1909136"/>
            <a:ext cx="1085232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" panose="02010609060101010101" pitchFamily="49" charset="-122"/>
              </a:rPr>
              <a:t>例：</a:t>
            </a:r>
            <a:r>
              <a:rPr kumimoji="0"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设有</a:t>
            </a:r>
            <a:r>
              <a:rPr kumimoji="0"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kumimoji="0"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个字符</a:t>
            </a:r>
            <a:r>
              <a:rPr kumimoji="0" lang="en-US" altLang="zh-CN" sz="2400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d,i,a,n</a:t>
            </a:r>
            <a:r>
              <a:rPr kumimoji="0"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，出现的频度分别为</a:t>
            </a:r>
            <a:r>
              <a:rPr kumimoji="0"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7,5,2,4</a:t>
            </a:r>
            <a:r>
              <a:rPr kumimoji="0"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</a:p>
          <a:p>
            <a:r>
              <a:rPr kumimoji="0"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    怎样编码才能使它们组成的报文在网络中传得最快？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453088" y="2701778"/>
            <a:ext cx="6934200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0" lang="zh-CN" altLang="en-US" sz="24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法</a:t>
            </a:r>
            <a:r>
              <a:rPr kumimoji="0" lang="en-US" altLang="zh-CN" sz="24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kumimoji="0" lang="zh-CN" altLang="en-US" sz="24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kumimoji="0" lang="zh-CN" altLang="en-US" sz="24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等长编码</a:t>
            </a:r>
            <a:r>
              <a:rPr kumimoji="0"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（如二进制编码）</a:t>
            </a:r>
          </a:p>
          <a:p>
            <a:r>
              <a:rPr kumimoji="0"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令</a:t>
            </a:r>
            <a:r>
              <a:rPr kumimoji="0"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d=</a:t>
            </a:r>
            <a:r>
              <a:rPr kumimoji="0" lang="en-US" altLang="zh-CN" sz="28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00</a:t>
            </a:r>
            <a:r>
              <a:rPr kumimoji="0"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kumimoji="0" lang="en-US" altLang="zh-CN" sz="2800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i</a:t>
            </a:r>
            <a:r>
              <a:rPr kumimoji="0"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=</a:t>
            </a:r>
            <a:r>
              <a:rPr kumimoji="0" lang="en-US" altLang="zh-CN" sz="28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01</a:t>
            </a:r>
            <a:r>
              <a:rPr kumimoji="0"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kumimoji="0"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a=</a:t>
            </a:r>
            <a:r>
              <a:rPr kumimoji="0" lang="en-US" altLang="zh-CN" sz="28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10</a:t>
            </a:r>
            <a:r>
              <a:rPr kumimoji="0"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kumimoji="0"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n=</a:t>
            </a:r>
            <a:r>
              <a:rPr kumimoji="0" lang="en-US" altLang="zh-CN" sz="28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11</a:t>
            </a:r>
            <a:r>
              <a:rPr kumimoji="0"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，则：</a:t>
            </a:r>
          </a:p>
          <a:p>
            <a:r>
              <a:rPr kumimoji="0" lang="en-US" altLang="zh-CN" sz="28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WPL</a:t>
            </a:r>
            <a:r>
              <a:rPr kumimoji="0" lang="en-US" altLang="zh-CN" sz="2800" b="1" baseline="-25000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kumimoji="0" lang="zh-CN" altLang="en-US" sz="28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＝</a:t>
            </a:r>
            <a:r>
              <a:rPr kumimoji="0" lang="en-US" altLang="zh-CN" sz="28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2bit</a:t>
            </a:r>
            <a:r>
              <a:rPr kumimoji="0"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×(7</a:t>
            </a:r>
            <a:r>
              <a:rPr kumimoji="0"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＋</a:t>
            </a:r>
            <a:r>
              <a:rPr kumimoji="0"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5</a:t>
            </a:r>
            <a:r>
              <a:rPr kumimoji="0"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＋</a:t>
            </a:r>
            <a:r>
              <a:rPr kumimoji="0"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kumimoji="0"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＋</a:t>
            </a:r>
            <a:r>
              <a:rPr kumimoji="0"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kumimoji="0"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）＝</a:t>
            </a:r>
            <a:r>
              <a:rPr kumimoji="0" lang="en-US" altLang="zh-CN" sz="28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36</a:t>
            </a:r>
          </a:p>
          <a:p>
            <a:endParaRPr kumimoji="0" lang="en-US" altLang="zh-CN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kumimoji="0" lang="zh-CN" altLang="en-US" sz="24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法</a:t>
            </a:r>
            <a:r>
              <a:rPr kumimoji="0" lang="en-US" altLang="zh-CN" sz="24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kumimoji="0" lang="zh-CN" altLang="en-US" sz="24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kumimoji="0" lang="zh-CN" altLang="en-US" sz="24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不等长编码</a:t>
            </a:r>
            <a:r>
              <a:rPr kumimoji="0"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（如</a:t>
            </a:r>
            <a:r>
              <a:rPr kumimoji="0"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Huffman</a:t>
            </a:r>
            <a:r>
              <a:rPr kumimoji="0"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编码）</a:t>
            </a:r>
          </a:p>
          <a:p>
            <a:r>
              <a:rPr kumimoji="0"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令</a:t>
            </a:r>
            <a:r>
              <a:rPr kumimoji="0"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d=</a:t>
            </a:r>
            <a:r>
              <a:rPr kumimoji="0" lang="en-US" altLang="zh-CN" sz="28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r>
              <a:rPr kumimoji="0"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;i=</a:t>
            </a:r>
            <a:r>
              <a:rPr kumimoji="0" lang="en-US" altLang="zh-CN" sz="28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10</a:t>
            </a:r>
            <a:r>
              <a:rPr kumimoji="0"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,a=</a:t>
            </a:r>
            <a:r>
              <a:rPr kumimoji="0" lang="en-US" altLang="zh-CN" sz="28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110</a:t>
            </a:r>
            <a:r>
              <a:rPr kumimoji="0"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,n=</a:t>
            </a:r>
            <a:r>
              <a:rPr kumimoji="0" lang="en-US" altLang="zh-CN" sz="28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111</a:t>
            </a:r>
            <a:r>
              <a:rPr kumimoji="0"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，则：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893098" y="5694040"/>
            <a:ext cx="8534400" cy="523220"/>
          </a:xfrm>
          <a:prstGeom prst="rect">
            <a:avLst/>
          </a:prstGeom>
          <a:solidFill>
            <a:srgbClr val="FFFFFF"/>
          </a:solidFill>
          <a:ln w="34925">
            <a:solidFill>
              <a:srgbClr val="CC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0"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明确：要实现</a:t>
            </a:r>
            <a:r>
              <a:rPr kumimoji="0" lang="en-US" altLang="zh-CN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Huffman</a:t>
            </a:r>
            <a:r>
              <a:rPr kumimoji="0"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编码，就要先构造</a:t>
            </a:r>
            <a:r>
              <a:rPr kumimoji="0" lang="en-US" altLang="zh-CN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Huffman</a:t>
            </a:r>
            <a:r>
              <a:rPr kumimoji="0"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树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945499" y="1354985"/>
            <a:ext cx="4876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讨论：</a:t>
            </a:r>
            <a:r>
              <a:rPr lang="en-US" altLang="zh-CN" sz="28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Huffman</a:t>
            </a:r>
            <a:r>
              <a:rPr lang="zh-CN" altLang="en-US" sz="28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树有什么用？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61664" y="897785"/>
            <a:ext cx="695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权值大的结点用短路径，权值小的结点用长路径。</a:t>
            </a: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8032099" y="364385"/>
            <a:ext cx="1905000" cy="533400"/>
          </a:xfrm>
          <a:prstGeom prst="wedgeRectCallout">
            <a:avLst>
              <a:gd name="adj1" fmla="val -63750"/>
              <a:gd name="adj2" fmla="val 8065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WPL</a:t>
            </a:r>
            <a:r>
              <a:rPr lang="zh-CN" altLang="en-US" sz="24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最小的树</a:t>
            </a:r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auto">
          <a:xfrm>
            <a:off x="7986264" y="3224998"/>
            <a:ext cx="2286000" cy="1600200"/>
          </a:xfrm>
          <a:prstGeom prst="wedgeRectCallout">
            <a:avLst>
              <a:gd name="adj1" fmla="val -100139"/>
              <a:gd name="adj2" fmla="val 55852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kumimoji="0" lang="zh-CN" altLang="en-US" sz="2400" b="1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频度高的信息用短码，反之用长码，传输效率肯定高！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3088" y="5162717"/>
            <a:ext cx="7924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0" lang="en-US" altLang="zh-CN" sz="28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WPL</a:t>
            </a:r>
            <a:r>
              <a:rPr kumimoji="0" lang="en-US" altLang="zh-CN" sz="2800" b="1" baseline="-25000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kumimoji="0" lang="en-US" altLang="zh-CN" sz="28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=</a:t>
            </a:r>
            <a:r>
              <a:rPr kumimoji="0" lang="en-US" altLang="zh-CN" sz="28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1bit</a:t>
            </a:r>
            <a:r>
              <a:rPr kumimoji="0"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×7</a:t>
            </a:r>
            <a:r>
              <a:rPr kumimoji="0"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＋</a:t>
            </a:r>
            <a:r>
              <a:rPr kumimoji="0" lang="en-US" altLang="zh-CN" sz="28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2bit</a:t>
            </a:r>
            <a:r>
              <a:rPr kumimoji="0"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×5+</a:t>
            </a:r>
            <a:r>
              <a:rPr kumimoji="0" lang="en-US" altLang="zh-CN" sz="28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3bit</a:t>
            </a:r>
            <a:r>
              <a:rPr kumimoji="0"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×(2+4)=</a:t>
            </a:r>
            <a:r>
              <a:rPr kumimoji="0" lang="en-US" altLang="zh-CN" sz="28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35</a:t>
            </a:r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6462264" y="1451936"/>
            <a:ext cx="3810000" cy="381000"/>
          </a:xfrm>
          <a:prstGeom prst="wedgeRectCallout">
            <a:avLst>
              <a:gd name="adj1" fmla="val -58917"/>
              <a:gd name="adj2" fmla="val 11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2000" b="1" dirty="0">
                <a:solidFill>
                  <a:srgbClr val="0000FF"/>
                </a:solidFill>
                <a:ea typeface="楷体" panose="02010609060101010101" pitchFamily="49" charset="-122"/>
              </a:rPr>
              <a:t>最小冗余编码、信息高效传输</a:t>
            </a:r>
            <a:endParaRPr lang="zh-CN" altLang="en-US" sz="2400" b="1" dirty="0">
              <a:solidFill>
                <a:srgbClr val="0033CC"/>
              </a:solidFill>
              <a:ea typeface="楷体" panose="02010609060101010101" pitchFamily="49" charset="-122"/>
            </a:endParaRPr>
          </a:p>
        </p:txBody>
      </p:sp>
      <p:sp>
        <p:nvSpPr>
          <p:cNvPr id="12" name="AutoShape 8">
            <a:extLst>
              <a:ext uri="{FF2B5EF4-FFF2-40B4-BE49-F238E27FC236}">
                <a16:creationId xmlns:a16="http://schemas.microsoft.com/office/drawing/2014/main" id="{18A2B135-2A65-4DFC-9365-FF6D5902A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0383" y="2072344"/>
            <a:ext cx="4928432" cy="910221"/>
          </a:xfrm>
          <a:prstGeom prst="wedgeRectCallout">
            <a:avLst>
              <a:gd name="adj1" fmla="val -69714"/>
              <a:gd name="adj2" fmla="val -13533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天之道</a:t>
            </a:r>
            <a:r>
              <a:rPr lang="en-US" altLang="zh-CN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损有余而补不足；</a:t>
            </a:r>
            <a:endParaRPr lang="en-US" altLang="zh-CN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人</a:t>
            </a:r>
            <a:r>
              <a:rPr lang="zh-CN" altLang="en-US" sz="24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之道则</a:t>
            </a:r>
            <a:r>
              <a: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不然，损不足以奉有余</a:t>
            </a:r>
          </a:p>
        </p:txBody>
      </p:sp>
    </p:spTree>
    <p:extLst>
      <p:ext uri="{BB962C8B-B14F-4D97-AF65-F5344CB8AC3E}">
        <p14:creationId xmlns:p14="http://schemas.microsoft.com/office/powerpoint/2010/main" val="319699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75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75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75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75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75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  <p:bldP spid="6" grpId="0" build="p" autoUpdateAnimBg="0"/>
      <p:bldP spid="7" grpId="0" animBg="1" autoUpdateAnimBg="0"/>
      <p:bldP spid="8" grpId="0" autoUpdateAnimBg="0"/>
      <p:bldP spid="9" grpId="0" autoUpdateAnimBg="0"/>
      <p:bldP spid="10" grpId="0" animBg="1" autoUpdateAnimBg="0"/>
      <p:bldP spid="11" grpId="0" animBg="1" autoUpdateAnimBg="0"/>
      <p:bldP spid="13" grpId="0" autoUpdateAnimBg="0"/>
      <p:bldP spid="14" grpId="0" animBg="1" autoUpdateAnimBg="0"/>
      <p:bldP spid="12" grpId="0" animBg="1"/>
      <p:bldP spid="12" grpId="1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6962666" cy="605909"/>
          </a:xfrm>
        </p:spPr>
        <p:txBody>
          <a:bodyPr/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构造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Huffman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树的步骤（即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Huffman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算法）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47507" y="1016043"/>
            <a:ext cx="11467813" cy="373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76250" indent="-4762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66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5000"/>
              </a:lnSpc>
              <a:spcBef>
                <a:spcPct val="50000"/>
              </a:spcBef>
            </a:pPr>
            <a:r>
              <a:rPr lang="en-US" altLang="zh-CN" sz="28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(1)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由给定的</a:t>
            </a:r>
            <a:r>
              <a:rPr lang="en-US" altLang="zh-CN" sz="28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n</a:t>
            </a:r>
            <a:r>
              <a:rPr lang="zh-CN" altLang="en-US" sz="28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个权值</a:t>
            </a:r>
            <a:r>
              <a:rPr lang="en-US" altLang="zh-CN" sz="28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{w</a:t>
            </a:r>
            <a:r>
              <a:rPr lang="en-US" altLang="zh-CN" sz="2800" b="1" baseline="-25000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en-US" altLang="zh-CN" sz="28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,w</a:t>
            </a:r>
            <a:r>
              <a:rPr lang="en-US" altLang="zh-CN" sz="2800" b="1" baseline="-25000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en-US" altLang="zh-CN" sz="28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,…,</a:t>
            </a:r>
            <a:r>
              <a:rPr lang="en-US" altLang="zh-CN" sz="2800" b="1" dirty="0" err="1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w</a:t>
            </a:r>
            <a:r>
              <a:rPr lang="en-US" altLang="zh-CN" sz="2800" b="1" baseline="-25000" dirty="0" err="1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n</a:t>
            </a:r>
            <a:r>
              <a:rPr lang="en-US" altLang="zh-CN" sz="28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}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构成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n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棵二叉树的集合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F={T</a:t>
            </a:r>
            <a:r>
              <a:rPr lang="en-US" altLang="zh-CN" sz="2800" b="1" baseline="-250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,T</a:t>
            </a:r>
            <a:r>
              <a:rPr lang="en-US" altLang="zh-CN" sz="2800" b="1" baseline="-25000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,…, </a:t>
            </a:r>
            <a:r>
              <a:rPr lang="en-US" altLang="zh-CN" sz="2800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T</a:t>
            </a:r>
            <a:r>
              <a:rPr lang="en-US" altLang="zh-CN" sz="2800" b="1" baseline="-25000" dirty="0" err="1">
                <a:latin typeface="楷体" panose="02010609060101010101" pitchFamily="49" charset="-122"/>
                <a:ea typeface="楷体" panose="02010609060101010101" pitchFamily="49" charset="-122"/>
              </a:rPr>
              <a:t>n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}</a:t>
            </a:r>
            <a:r>
              <a:rPr lang="zh-CN" altLang="en-US" sz="2800" b="1" dirty="0">
                <a:solidFill>
                  <a:srgbClr val="00CC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（即森林）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，其中每棵二叉树</a:t>
            </a:r>
            <a:r>
              <a:rPr lang="en-US" altLang="zh-CN" sz="2800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T</a:t>
            </a:r>
            <a:r>
              <a:rPr lang="en-US" altLang="zh-CN" sz="2800" b="1" baseline="-25000" dirty="0" err="1">
                <a:latin typeface="楷体" panose="02010609060101010101" pitchFamily="49" charset="-122"/>
                <a:ea typeface="楷体" panose="02010609060101010101" pitchFamily="49" charset="-122"/>
              </a:rPr>
              <a:t>i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中只有一个带权为</a:t>
            </a:r>
            <a:r>
              <a:rPr lang="en-US" altLang="zh-CN" sz="2800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w</a:t>
            </a:r>
            <a:r>
              <a:rPr lang="en-US" altLang="zh-CN" sz="2800" b="1" baseline="-25000" dirty="0" err="1">
                <a:latin typeface="楷体" panose="02010609060101010101" pitchFamily="49" charset="-122"/>
                <a:ea typeface="楷体" panose="02010609060101010101" pitchFamily="49" charset="-122"/>
              </a:rPr>
              <a:t>i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的根结点，其左右子树均空。</a:t>
            </a:r>
          </a:p>
          <a:p>
            <a:pPr>
              <a:lnSpc>
                <a:spcPct val="105000"/>
              </a:lnSpc>
              <a:spcBef>
                <a:spcPct val="50000"/>
              </a:spcBef>
            </a:pPr>
            <a:r>
              <a:rPr lang="en-US" altLang="zh-CN" sz="28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(2)</a:t>
            </a:r>
            <a:r>
              <a:rPr lang="en-US" altLang="zh-CN" sz="2800" b="1" dirty="0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在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F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中选取</a:t>
            </a:r>
            <a:r>
              <a:rPr lang="zh-CN" altLang="en-US" sz="28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两棵根结点权值最小的树 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做为左右子树构造一棵新的二叉树，且让新二叉树根结点的权值</a:t>
            </a:r>
            <a:r>
              <a:rPr lang="zh-CN" altLang="en-US" sz="28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等于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其左右子树的根结点</a:t>
            </a:r>
            <a:r>
              <a:rPr lang="zh-CN" altLang="en-US" sz="28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权值之和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>
              <a:lnSpc>
                <a:spcPct val="105000"/>
              </a:lnSpc>
              <a:spcBef>
                <a:spcPct val="30000"/>
              </a:spcBef>
            </a:pPr>
            <a:r>
              <a:rPr lang="en-US" altLang="zh-CN" sz="28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(3) 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在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F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中删去这两棵树，同时将新得到的二叉树加入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F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中。</a:t>
            </a:r>
          </a:p>
          <a:p>
            <a:pPr>
              <a:lnSpc>
                <a:spcPct val="105000"/>
              </a:lnSpc>
              <a:spcBef>
                <a:spcPct val="30000"/>
              </a:spcBef>
            </a:pPr>
            <a:r>
              <a:rPr lang="en-US" altLang="zh-CN" sz="28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(4) 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重复</a:t>
            </a:r>
            <a:r>
              <a:rPr lang="en-US" altLang="zh-CN" sz="28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(2)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en-US" altLang="zh-CN" sz="28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(3) 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, 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直到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F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只含一棵树为止。这棵树便是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Huffman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树。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05850" y="4987572"/>
            <a:ext cx="8382000" cy="466725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怎样证明它就是</a:t>
            </a:r>
            <a:r>
              <a:rPr lang="en-US" altLang="zh-CN" sz="24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WPL</a:t>
            </a:r>
            <a:r>
              <a:rPr lang="zh-CN" altLang="en-US" sz="24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最小的最优二叉树？</a:t>
            </a:r>
            <a:r>
              <a:rPr lang="zh-CN" altLang="en-US" sz="2400" b="1" dirty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参考课本定理</a:t>
            </a:r>
            <a:r>
              <a:rPr lang="en-US" altLang="zh-CN" sz="2400" b="1" dirty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5.2</a:t>
            </a: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2307359" y="5633475"/>
            <a:ext cx="5943600" cy="466725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400" b="1">
                <a:solidFill>
                  <a:srgbClr val="8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Huffman</a:t>
            </a:r>
            <a:r>
              <a:rPr lang="zh-CN" altLang="en-US" sz="2400" b="1">
                <a:solidFill>
                  <a:srgbClr val="8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树的特点：没有度为</a:t>
            </a:r>
            <a:r>
              <a:rPr lang="en-US" altLang="zh-CN" sz="2400" b="1">
                <a:solidFill>
                  <a:srgbClr val="8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400" b="1">
                <a:solidFill>
                  <a:srgbClr val="8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的结点。</a:t>
            </a:r>
          </a:p>
        </p:txBody>
      </p:sp>
    </p:spTree>
    <p:extLst>
      <p:ext uri="{BB962C8B-B14F-4D97-AF65-F5344CB8AC3E}">
        <p14:creationId xmlns:p14="http://schemas.microsoft.com/office/powerpoint/2010/main" val="287717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utoUpdateAnimBg="0"/>
      <p:bldP spid="5" grpId="0" animBg="1" autoUpdateAnimBg="0"/>
      <p:bldP spid="6" grpId="0" animBg="1" autoUpdateAnimBg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2286746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哈夫曼编码</a:t>
            </a:r>
          </a:p>
        </p:txBody>
      </p:sp>
      <p:sp>
        <p:nvSpPr>
          <p:cNvPr id="3" name="矩形 2"/>
          <p:cNvSpPr/>
          <p:nvPr/>
        </p:nvSpPr>
        <p:spPr>
          <a:xfrm>
            <a:off x="1187277" y="2391289"/>
            <a:ext cx="9964278" cy="2144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4000"/>
              </a:lnSpc>
              <a:spcBef>
                <a:spcPts val="2400"/>
              </a:spcBef>
              <a:buFont typeface="Wingdings" panose="05000000000000000000" pitchFamily="2" charset="2"/>
              <a:buChar char="l"/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哈夫曼编码：将哈夫曼树每个分支结点的左分支标上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，右分支标上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，把从</a:t>
            </a:r>
            <a:r>
              <a:rPr lang="zh-CN" altLang="en-US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根结点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到</a:t>
            </a:r>
            <a:r>
              <a:rPr lang="zh-CN" altLang="en-US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每个叶结点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的路径上的标号连接起来，作为该叶结点所代表的字符的编码，这样得到的编码被称为</a:t>
            </a:r>
            <a:r>
              <a:rPr lang="zh-CN" altLang="en-US" sz="3200" b="1" u="sng" dirty="0">
                <a:solidFill>
                  <a:srgbClr val="CC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哈夫曼编码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9849511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858791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例</a:t>
            </a:r>
          </a:p>
        </p:txBody>
      </p:sp>
      <p:sp>
        <p:nvSpPr>
          <p:cNvPr id="4" name="Rectangle 48"/>
          <p:cNvSpPr>
            <a:spLocks noChangeArrowheads="1"/>
          </p:cNvSpPr>
          <p:nvPr/>
        </p:nvSpPr>
        <p:spPr bwMode="auto">
          <a:xfrm>
            <a:off x="3236299" y="421158"/>
            <a:ext cx="3212738" cy="541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CC99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ts val="35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200" dirty="0">
                <a:solidFill>
                  <a:schemeClr val="tx2"/>
                </a:solidFill>
                <a:latin typeface="Times New Roman" panose="02020603050405020304" pitchFamily="18" charset="0"/>
              </a:rPr>
              <a:t>F={7},{5},{2},{4}</a:t>
            </a:r>
            <a:r>
              <a:rPr lang="en-US" altLang="zh-CN" sz="3200" dirty="0">
                <a:solidFill>
                  <a:schemeClr val="tx2"/>
                </a:solidFill>
                <a:latin typeface="Tahoma" panose="020B0604030504040204" pitchFamily="34" charset="0"/>
              </a:rPr>
              <a:t> </a:t>
            </a:r>
          </a:p>
        </p:txBody>
      </p:sp>
      <p:grpSp>
        <p:nvGrpSpPr>
          <p:cNvPr id="5" name="组合 208901"/>
          <p:cNvGrpSpPr>
            <a:grpSpLocks/>
          </p:cNvGrpSpPr>
          <p:nvPr/>
        </p:nvGrpSpPr>
        <p:grpSpPr bwMode="auto">
          <a:xfrm>
            <a:off x="1770409" y="1307611"/>
            <a:ext cx="2735263" cy="534987"/>
            <a:chOff x="539750" y="1376363"/>
            <a:chExt cx="2735264" cy="534988"/>
          </a:xfrm>
        </p:grpSpPr>
        <p:sp>
          <p:nvSpPr>
            <p:cNvPr id="6" name="Oval 24"/>
            <p:cNvSpPr>
              <a:spLocks noChangeArrowheads="1"/>
            </p:cNvSpPr>
            <p:nvPr/>
          </p:nvSpPr>
          <p:spPr bwMode="auto">
            <a:xfrm>
              <a:off x="539750" y="1377951"/>
              <a:ext cx="533400" cy="533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</a:rPr>
                <a:t>7</a:t>
              </a:r>
              <a:endParaRPr lang="zh-CN" altLang="en-US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" name="Oval 26"/>
            <p:cNvSpPr>
              <a:spLocks noChangeArrowheads="1"/>
            </p:cNvSpPr>
            <p:nvPr/>
          </p:nvSpPr>
          <p:spPr bwMode="auto">
            <a:xfrm>
              <a:off x="1293813" y="1376363"/>
              <a:ext cx="533400" cy="533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</a:rPr>
                <a:t>5</a:t>
              </a:r>
              <a:endParaRPr lang="zh-CN" altLang="en-US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" name="Oval 28"/>
            <p:cNvSpPr>
              <a:spLocks noChangeArrowheads="1"/>
            </p:cNvSpPr>
            <p:nvPr/>
          </p:nvSpPr>
          <p:spPr bwMode="auto">
            <a:xfrm>
              <a:off x="1979614" y="1376363"/>
              <a:ext cx="533400" cy="533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</a:rPr>
                <a:t>2</a:t>
              </a:r>
              <a:endParaRPr lang="zh-CN" altLang="en-US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" name="Oval 30"/>
            <p:cNvSpPr>
              <a:spLocks noChangeArrowheads="1"/>
            </p:cNvSpPr>
            <p:nvPr/>
          </p:nvSpPr>
          <p:spPr bwMode="auto">
            <a:xfrm>
              <a:off x="2741614" y="1376363"/>
              <a:ext cx="533400" cy="533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</a:rPr>
                <a:t>4</a:t>
              </a:r>
              <a:endParaRPr lang="zh-CN" altLang="en-US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0" name="组合 208902"/>
          <p:cNvGrpSpPr>
            <a:grpSpLocks/>
          </p:cNvGrpSpPr>
          <p:nvPr/>
        </p:nvGrpSpPr>
        <p:grpSpPr bwMode="auto">
          <a:xfrm>
            <a:off x="6140797" y="1298086"/>
            <a:ext cx="2778125" cy="1377950"/>
            <a:chOff x="4910141" y="1366838"/>
            <a:chExt cx="2778126" cy="1377950"/>
          </a:xfrm>
        </p:grpSpPr>
        <p:sp>
          <p:nvSpPr>
            <p:cNvPr id="11" name="Oval 24"/>
            <p:cNvSpPr>
              <a:spLocks noChangeArrowheads="1"/>
            </p:cNvSpPr>
            <p:nvPr/>
          </p:nvSpPr>
          <p:spPr bwMode="auto">
            <a:xfrm>
              <a:off x="4910141" y="1366838"/>
              <a:ext cx="533400" cy="533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</a:rPr>
                <a:t>7</a:t>
              </a:r>
              <a:endParaRPr lang="zh-CN" altLang="en-US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" name="Oval 24"/>
            <p:cNvSpPr>
              <a:spLocks noChangeArrowheads="1"/>
            </p:cNvSpPr>
            <p:nvPr/>
          </p:nvSpPr>
          <p:spPr bwMode="auto">
            <a:xfrm>
              <a:off x="5765804" y="1366838"/>
              <a:ext cx="533400" cy="533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5</a:t>
              </a:r>
              <a:endParaRPr lang="zh-CN" altLang="en-US" dirty="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" name="Oval 24"/>
            <p:cNvSpPr>
              <a:spLocks noChangeArrowheads="1"/>
            </p:cNvSpPr>
            <p:nvPr/>
          </p:nvSpPr>
          <p:spPr bwMode="auto">
            <a:xfrm>
              <a:off x="6764342" y="1377951"/>
              <a:ext cx="533400" cy="533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</a:rPr>
                <a:t>6</a:t>
              </a:r>
              <a:endParaRPr lang="zh-CN" altLang="en-US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4" name="Oval 28"/>
            <p:cNvSpPr>
              <a:spLocks noChangeArrowheads="1"/>
            </p:cNvSpPr>
            <p:nvPr/>
          </p:nvSpPr>
          <p:spPr bwMode="auto">
            <a:xfrm>
              <a:off x="6392867" y="2211388"/>
              <a:ext cx="533400" cy="533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</a:rPr>
                <a:t>2</a:t>
              </a:r>
              <a:endParaRPr lang="zh-CN" altLang="en-US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" name="Oval 30"/>
            <p:cNvSpPr>
              <a:spLocks noChangeArrowheads="1"/>
            </p:cNvSpPr>
            <p:nvPr/>
          </p:nvSpPr>
          <p:spPr bwMode="auto">
            <a:xfrm>
              <a:off x="7154867" y="2211388"/>
              <a:ext cx="533400" cy="533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</a:rPr>
                <a:t>4</a:t>
              </a:r>
              <a:endParaRPr lang="zh-CN" altLang="en-US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6" name="AutoShape 43"/>
            <p:cNvCxnSpPr>
              <a:cxnSpLocks noChangeShapeType="1"/>
            </p:cNvCxnSpPr>
            <p:nvPr/>
          </p:nvCxnSpPr>
          <p:spPr bwMode="auto">
            <a:xfrm>
              <a:off x="7186617" y="1849438"/>
              <a:ext cx="257175" cy="36195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AutoShape 44"/>
            <p:cNvCxnSpPr>
              <a:cxnSpLocks noChangeShapeType="1"/>
            </p:cNvCxnSpPr>
            <p:nvPr/>
          </p:nvCxnSpPr>
          <p:spPr bwMode="auto">
            <a:xfrm flipH="1">
              <a:off x="6692904" y="1878013"/>
              <a:ext cx="182563" cy="377825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8" name="AutoShape 45"/>
          <p:cNvSpPr>
            <a:spLocks noChangeArrowheads="1"/>
          </p:cNvSpPr>
          <p:nvPr/>
        </p:nvSpPr>
        <p:spPr bwMode="auto">
          <a:xfrm>
            <a:off x="4946997" y="1359998"/>
            <a:ext cx="792162" cy="366713"/>
          </a:xfrm>
          <a:prstGeom prst="rightArrow">
            <a:avLst>
              <a:gd name="adj1" fmla="val 50000"/>
              <a:gd name="adj2" fmla="val 58335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" name="AutoShape 46"/>
          <p:cNvSpPr>
            <a:spLocks noChangeArrowheads="1"/>
          </p:cNvSpPr>
          <p:nvPr/>
        </p:nvSpPr>
        <p:spPr bwMode="auto">
          <a:xfrm>
            <a:off x="8095009" y="2712548"/>
            <a:ext cx="374650" cy="649288"/>
          </a:xfrm>
          <a:prstGeom prst="downArrow">
            <a:avLst>
              <a:gd name="adj1" fmla="val 50000"/>
              <a:gd name="adj2" fmla="val 50002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" name="AutoShape 47"/>
          <p:cNvSpPr>
            <a:spLocks noChangeArrowheads="1"/>
          </p:cNvSpPr>
          <p:nvPr/>
        </p:nvSpPr>
        <p:spPr bwMode="auto">
          <a:xfrm>
            <a:off x="5478809" y="4452448"/>
            <a:ext cx="928688" cy="455613"/>
          </a:xfrm>
          <a:prstGeom prst="leftArrow">
            <a:avLst>
              <a:gd name="adj1" fmla="val 50000"/>
              <a:gd name="adj2" fmla="val 43824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1" name="组合 78"/>
          <p:cNvGrpSpPr>
            <a:grpSpLocks/>
          </p:cNvGrpSpPr>
          <p:nvPr/>
        </p:nvGrpSpPr>
        <p:grpSpPr bwMode="auto">
          <a:xfrm>
            <a:off x="7032972" y="3528523"/>
            <a:ext cx="2374900" cy="2227263"/>
            <a:chOff x="5802316" y="3597276"/>
            <a:chExt cx="2374902" cy="2227262"/>
          </a:xfrm>
        </p:grpSpPr>
        <p:sp>
          <p:nvSpPr>
            <p:cNvPr id="22" name="Oval 24"/>
            <p:cNvSpPr>
              <a:spLocks noChangeArrowheads="1"/>
            </p:cNvSpPr>
            <p:nvPr/>
          </p:nvSpPr>
          <p:spPr bwMode="auto">
            <a:xfrm>
              <a:off x="5802316" y="3597276"/>
              <a:ext cx="533400" cy="533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</a:rPr>
                <a:t>7</a:t>
              </a:r>
              <a:endParaRPr lang="zh-CN" altLang="en-US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" name="Oval 24"/>
            <p:cNvSpPr>
              <a:spLocks noChangeArrowheads="1"/>
            </p:cNvSpPr>
            <p:nvPr/>
          </p:nvSpPr>
          <p:spPr bwMode="auto">
            <a:xfrm>
              <a:off x="7253292" y="4457701"/>
              <a:ext cx="533400" cy="533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</a:rPr>
                <a:t>6</a:t>
              </a:r>
              <a:endParaRPr lang="zh-CN" altLang="en-US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" name="Oval 28"/>
            <p:cNvSpPr>
              <a:spLocks noChangeArrowheads="1"/>
            </p:cNvSpPr>
            <p:nvPr/>
          </p:nvSpPr>
          <p:spPr bwMode="auto">
            <a:xfrm>
              <a:off x="6881817" y="5291138"/>
              <a:ext cx="533400" cy="533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</a:rPr>
                <a:t>2</a:t>
              </a:r>
              <a:endParaRPr lang="zh-CN" altLang="en-US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5" name="Oval 30"/>
            <p:cNvSpPr>
              <a:spLocks noChangeArrowheads="1"/>
            </p:cNvSpPr>
            <p:nvPr/>
          </p:nvSpPr>
          <p:spPr bwMode="auto">
            <a:xfrm>
              <a:off x="7643818" y="5291138"/>
              <a:ext cx="533400" cy="533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</a:rPr>
                <a:t>4</a:t>
              </a:r>
              <a:endParaRPr lang="zh-CN" altLang="en-US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6" name="Oval 24"/>
            <p:cNvSpPr>
              <a:spLocks noChangeArrowheads="1"/>
            </p:cNvSpPr>
            <p:nvPr/>
          </p:nvSpPr>
          <p:spPr bwMode="auto">
            <a:xfrm>
              <a:off x="6334129" y="4457701"/>
              <a:ext cx="533400" cy="533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</a:rPr>
                <a:t>5</a:t>
              </a:r>
              <a:endParaRPr lang="zh-CN" altLang="en-US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27" name="AutoShape 43"/>
            <p:cNvCxnSpPr>
              <a:cxnSpLocks noChangeShapeType="1"/>
            </p:cNvCxnSpPr>
            <p:nvPr/>
          </p:nvCxnSpPr>
          <p:spPr bwMode="auto">
            <a:xfrm>
              <a:off x="7675567" y="4929188"/>
              <a:ext cx="257175" cy="36195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AutoShape 44"/>
            <p:cNvCxnSpPr>
              <a:cxnSpLocks noChangeShapeType="1"/>
            </p:cNvCxnSpPr>
            <p:nvPr/>
          </p:nvCxnSpPr>
          <p:spPr bwMode="auto">
            <a:xfrm flipH="1">
              <a:off x="7181854" y="4957763"/>
              <a:ext cx="182563" cy="377825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9" name="Oval 62"/>
            <p:cNvSpPr>
              <a:spLocks noChangeArrowheads="1"/>
            </p:cNvSpPr>
            <p:nvPr/>
          </p:nvSpPr>
          <p:spPr bwMode="auto">
            <a:xfrm>
              <a:off x="6786567" y="3608388"/>
              <a:ext cx="533400" cy="533400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ts val="32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3200">
                  <a:solidFill>
                    <a:schemeClr val="tx2"/>
                  </a:solidFill>
                  <a:latin typeface="Times New Roman" panose="02020603050405020304" pitchFamily="18" charset="0"/>
                </a:rPr>
                <a:t>11</a:t>
              </a:r>
              <a:endParaRPr lang="zh-CN" altLang="en-US" sz="320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30" name="AutoShape 63"/>
            <p:cNvCxnSpPr>
              <a:cxnSpLocks noChangeShapeType="1"/>
              <a:stCxn id="29" idx="5"/>
              <a:endCxn id="23" idx="0"/>
            </p:cNvCxnSpPr>
            <p:nvPr/>
          </p:nvCxnSpPr>
          <p:spPr bwMode="auto">
            <a:xfrm>
              <a:off x="7242179" y="4064001"/>
              <a:ext cx="277813" cy="39370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AutoShape 64"/>
            <p:cNvCxnSpPr>
              <a:cxnSpLocks noChangeShapeType="1"/>
              <a:stCxn id="29" idx="3"/>
            </p:cNvCxnSpPr>
            <p:nvPr/>
          </p:nvCxnSpPr>
          <p:spPr bwMode="auto">
            <a:xfrm flipH="1">
              <a:off x="6642104" y="4079876"/>
              <a:ext cx="222250" cy="382588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2" name="组合 208900"/>
          <p:cNvGrpSpPr>
            <a:grpSpLocks/>
          </p:cNvGrpSpPr>
          <p:nvPr/>
        </p:nvGrpSpPr>
        <p:grpSpPr bwMode="auto">
          <a:xfrm>
            <a:off x="2573684" y="3142761"/>
            <a:ext cx="2374900" cy="3038475"/>
            <a:chOff x="1342791" y="2787690"/>
            <a:chExt cx="2374902" cy="3039191"/>
          </a:xfrm>
        </p:grpSpPr>
        <p:cxnSp>
          <p:nvCxnSpPr>
            <p:cNvPr id="33" name="AutoShape 12"/>
            <p:cNvCxnSpPr>
              <a:cxnSpLocks noChangeShapeType="1"/>
              <a:endCxn id="37" idx="0"/>
            </p:cNvCxnSpPr>
            <p:nvPr/>
          </p:nvCxnSpPr>
          <p:spPr bwMode="auto">
            <a:xfrm flipH="1">
              <a:off x="1609491" y="3249729"/>
              <a:ext cx="296907" cy="34989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AutoShape 14"/>
            <p:cNvCxnSpPr>
              <a:cxnSpLocks noChangeShapeType="1"/>
              <a:endCxn id="44" idx="0"/>
            </p:cNvCxnSpPr>
            <p:nvPr/>
          </p:nvCxnSpPr>
          <p:spPr bwMode="auto">
            <a:xfrm>
              <a:off x="2306523" y="3238578"/>
              <a:ext cx="287219" cy="372153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35" name="组合 133"/>
            <p:cNvGrpSpPr>
              <a:grpSpLocks/>
            </p:cNvGrpSpPr>
            <p:nvPr/>
          </p:nvGrpSpPr>
          <p:grpSpPr bwMode="auto">
            <a:xfrm>
              <a:off x="1342791" y="3599619"/>
              <a:ext cx="2374902" cy="2227262"/>
              <a:chOff x="5802316" y="3597276"/>
              <a:chExt cx="2374902" cy="2227262"/>
            </a:xfrm>
          </p:grpSpPr>
          <p:sp>
            <p:nvSpPr>
              <p:cNvPr id="37" name="Oval 24"/>
              <p:cNvSpPr>
                <a:spLocks noChangeArrowheads="1"/>
              </p:cNvSpPr>
              <p:nvPr/>
            </p:nvSpPr>
            <p:spPr bwMode="auto">
              <a:xfrm>
                <a:off x="5802316" y="3597276"/>
                <a:ext cx="533400" cy="5334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7</a:t>
                </a:r>
                <a:endParaRPr lang="zh-CN" altLang="en-US">
                  <a:solidFill>
                    <a:schemeClr val="tx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" name="Oval 24"/>
              <p:cNvSpPr>
                <a:spLocks noChangeArrowheads="1"/>
              </p:cNvSpPr>
              <p:nvPr/>
            </p:nvSpPr>
            <p:spPr bwMode="auto">
              <a:xfrm>
                <a:off x="7253292" y="4457701"/>
                <a:ext cx="533400" cy="5334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6</a:t>
                </a:r>
                <a:endParaRPr lang="zh-CN" altLang="en-US">
                  <a:solidFill>
                    <a:schemeClr val="tx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" name="Oval 28"/>
              <p:cNvSpPr>
                <a:spLocks noChangeArrowheads="1"/>
              </p:cNvSpPr>
              <p:nvPr/>
            </p:nvSpPr>
            <p:spPr bwMode="auto">
              <a:xfrm>
                <a:off x="6881817" y="5291138"/>
                <a:ext cx="533400" cy="5334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2</a:t>
                </a:r>
                <a:endParaRPr lang="zh-CN" altLang="en-US">
                  <a:solidFill>
                    <a:schemeClr val="tx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" name="Oval 30"/>
              <p:cNvSpPr>
                <a:spLocks noChangeArrowheads="1"/>
              </p:cNvSpPr>
              <p:nvPr/>
            </p:nvSpPr>
            <p:spPr bwMode="auto">
              <a:xfrm>
                <a:off x="7643818" y="5291138"/>
                <a:ext cx="533400" cy="5334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4</a:t>
                </a:r>
                <a:endParaRPr lang="zh-CN" altLang="en-US">
                  <a:solidFill>
                    <a:schemeClr val="tx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" name="Oval 24"/>
              <p:cNvSpPr>
                <a:spLocks noChangeArrowheads="1"/>
              </p:cNvSpPr>
              <p:nvPr/>
            </p:nvSpPr>
            <p:spPr bwMode="auto">
              <a:xfrm>
                <a:off x="6334129" y="4457701"/>
                <a:ext cx="533400" cy="5334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5</a:t>
                </a:r>
                <a:endParaRPr lang="zh-CN" altLang="en-US">
                  <a:solidFill>
                    <a:schemeClr val="tx2"/>
                  </a:solidFill>
                  <a:latin typeface="Times New Roman" panose="02020603050405020304" pitchFamily="18" charset="0"/>
                </a:endParaRPr>
              </a:p>
            </p:txBody>
          </p:sp>
          <p:cxnSp>
            <p:nvCxnSpPr>
              <p:cNvPr id="42" name="AutoShape 43"/>
              <p:cNvCxnSpPr>
                <a:cxnSpLocks noChangeShapeType="1"/>
              </p:cNvCxnSpPr>
              <p:nvPr/>
            </p:nvCxnSpPr>
            <p:spPr bwMode="auto">
              <a:xfrm>
                <a:off x="7675567" y="4929188"/>
                <a:ext cx="257175" cy="361950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3" name="AutoShape 44"/>
              <p:cNvCxnSpPr>
                <a:cxnSpLocks noChangeShapeType="1"/>
              </p:cNvCxnSpPr>
              <p:nvPr/>
            </p:nvCxnSpPr>
            <p:spPr bwMode="auto">
              <a:xfrm flipH="1">
                <a:off x="7181854" y="4957763"/>
                <a:ext cx="182563" cy="377825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4" name="Oval 62"/>
              <p:cNvSpPr>
                <a:spLocks noChangeArrowheads="1"/>
              </p:cNvSpPr>
              <p:nvPr/>
            </p:nvSpPr>
            <p:spPr bwMode="auto">
              <a:xfrm>
                <a:off x="6786567" y="3608388"/>
                <a:ext cx="533400" cy="533400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ts val="32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32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11</a:t>
                </a:r>
                <a:endParaRPr lang="zh-CN" altLang="en-US" sz="3200">
                  <a:solidFill>
                    <a:schemeClr val="tx2"/>
                  </a:solidFill>
                  <a:latin typeface="Times New Roman" panose="02020603050405020304" pitchFamily="18" charset="0"/>
                </a:endParaRPr>
              </a:p>
            </p:txBody>
          </p:sp>
          <p:cxnSp>
            <p:nvCxnSpPr>
              <p:cNvPr id="45" name="AutoShape 63"/>
              <p:cNvCxnSpPr>
                <a:cxnSpLocks noChangeShapeType="1"/>
                <a:stCxn id="44" idx="5"/>
                <a:endCxn id="38" idx="0"/>
              </p:cNvCxnSpPr>
              <p:nvPr/>
            </p:nvCxnSpPr>
            <p:spPr bwMode="auto">
              <a:xfrm>
                <a:off x="7242179" y="4064001"/>
                <a:ext cx="277813" cy="393700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6" name="AutoShape 64"/>
              <p:cNvCxnSpPr>
                <a:cxnSpLocks noChangeShapeType="1"/>
                <a:stCxn id="44" idx="3"/>
              </p:cNvCxnSpPr>
              <p:nvPr/>
            </p:nvCxnSpPr>
            <p:spPr bwMode="auto">
              <a:xfrm flipH="1">
                <a:off x="6642104" y="4079876"/>
                <a:ext cx="222250" cy="382588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36" name="Oval 24"/>
            <p:cNvSpPr>
              <a:spLocks noChangeArrowheads="1"/>
            </p:cNvSpPr>
            <p:nvPr/>
          </p:nvSpPr>
          <p:spPr bwMode="auto">
            <a:xfrm>
              <a:off x="1827213" y="2787690"/>
              <a:ext cx="533400" cy="533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3200">
                  <a:solidFill>
                    <a:schemeClr val="tx2"/>
                  </a:solidFill>
                  <a:latin typeface="Times New Roman" panose="02020603050405020304" pitchFamily="18" charset="0"/>
                </a:rPr>
                <a:t>18</a:t>
              </a:r>
              <a:endParaRPr lang="zh-CN" altLang="en-US" sz="320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457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3730908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（根）树的递归定义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972719" y="1258850"/>
            <a:ext cx="8941301" cy="4968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定义： 一个（根）</a:t>
            </a:r>
            <a:r>
              <a:rPr lang="zh-CN" altLang="en-US" sz="3000" b="1" u="sng" dirty="0">
                <a:solidFill>
                  <a:srgbClr val="CC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树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（或</a:t>
            </a:r>
            <a:r>
              <a:rPr lang="zh-CN" altLang="en-US" sz="3000" b="1" u="sng" dirty="0">
                <a:solidFill>
                  <a:srgbClr val="CC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树形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）就是一个有限非空的结点集合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T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，其中：</a:t>
            </a:r>
          </a:p>
          <a:p>
            <a:pPr marL="609600" indent="-609600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AutoNum type="arabicPeriod"/>
            </a:pP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有一个特别标出的被称为该树（或树形）之</a:t>
            </a:r>
            <a:r>
              <a:rPr lang="zh-CN" altLang="en-US" sz="3000" b="1" u="sng" dirty="0">
                <a:solidFill>
                  <a:srgbClr val="CC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根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root(T)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的结点；</a:t>
            </a:r>
          </a:p>
          <a:p>
            <a:pPr marL="609600" indent="-609600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AutoNum type="arabicPeriod"/>
            </a:pP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除根之外的其余结点被分成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m 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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0 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个不相交的集合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T</a:t>
            </a:r>
            <a:r>
              <a:rPr lang="en-US" altLang="zh-CN" sz="3000" b="1" baseline="-25000" dirty="0"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T</a:t>
            </a:r>
            <a:r>
              <a:rPr lang="en-US" altLang="zh-CN" sz="3000" b="1" baseline="-25000" dirty="0"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…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T</a:t>
            </a:r>
            <a:r>
              <a:rPr lang="en-US" altLang="zh-CN" sz="3000" b="1" baseline="-25000" dirty="0">
                <a:latin typeface="Times New Roman" panose="02020603050405020304" pitchFamily="18" charset="0"/>
                <a:ea typeface="楷体" panose="02010609060101010101" pitchFamily="49" charset="-122"/>
              </a:rPr>
              <a:t>m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，且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T</a:t>
            </a:r>
            <a:r>
              <a:rPr lang="en-US" altLang="zh-CN" sz="3000" b="1" baseline="-25000" dirty="0"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T</a:t>
            </a:r>
            <a:r>
              <a:rPr lang="en-US" altLang="zh-CN" sz="3000" b="1" baseline="-25000" dirty="0"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…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T</a:t>
            </a:r>
            <a:r>
              <a:rPr lang="en-US" altLang="zh-CN" sz="3000" b="1" baseline="-25000" dirty="0">
                <a:latin typeface="Times New Roman" panose="02020603050405020304" pitchFamily="18" charset="0"/>
                <a:ea typeface="楷体" panose="02010609060101010101" pitchFamily="49" charset="-122"/>
              </a:rPr>
              <a:t>m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又都是树（或树形）。树（或树形）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T</a:t>
            </a:r>
            <a:r>
              <a:rPr lang="en-US" altLang="zh-CN" sz="3000" b="1" baseline="-25000" dirty="0"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T</a:t>
            </a:r>
            <a:r>
              <a:rPr lang="en-US" altLang="zh-CN" sz="3000" b="1" baseline="-25000" dirty="0"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…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T</a:t>
            </a:r>
            <a:r>
              <a:rPr lang="en-US" altLang="zh-CN" sz="3000" b="1" baseline="-25000" dirty="0">
                <a:latin typeface="Times New Roman" panose="02020603050405020304" pitchFamily="18" charset="0"/>
                <a:ea typeface="楷体" panose="02010609060101010101" pitchFamily="49" charset="-122"/>
              </a:rPr>
              <a:t>m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被称作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root(T)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的</a:t>
            </a:r>
            <a:r>
              <a:rPr lang="zh-CN" altLang="en-US" sz="3000" b="1" u="sng" dirty="0">
                <a:solidFill>
                  <a:srgbClr val="CC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子树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（或</a:t>
            </a:r>
            <a:r>
              <a:rPr lang="zh-CN" altLang="en-US" sz="3000" b="1" u="sng" dirty="0">
                <a:solidFill>
                  <a:srgbClr val="CC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子树形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）。</a:t>
            </a:r>
          </a:p>
        </p:txBody>
      </p:sp>
      <p:sp>
        <p:nvSpPr>
          <p:cNvPr id="5" name="AutoShape 42"/>
          <p:cNvSpPr>
            <a:spLocks/>
          </p:cNvSpPr>
          <p:nvPr/>
        </p:nvSpPr>
        <p:spPr bwMode="auto">
          <a:xfrm>
            <a:off x="6406104" y="253873"/>
            <a:ext cx="5054834" cy="912779"/>
          </a:xfrm>
          <a:prstGeom prst="borderCallout2">
            <a:avLst>
              <a:gd name="adj1" fmla="val 22292"/>
              <a:gd name="adj2" fmla="val -2352"/>
              <a:gd name="adj3" fmla="val 22292"/>
              <a:gd name="adj4" fmla="val -44537"/>
              <a:gd name="adj5" fmla="val 165944"/>
              <a:gd name="adj6" fmla="val -88338"/>
            </a:avLst>
          </a:prstGeom>
          <a:noFill/>
          <a:ln w="28575" algn="ctr">
            <a:solidFill>
              <a:srgbClr val="CC0000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CC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en-US" sz="2400" dirty="0">
                <a:solidFill>
                  <a:srgbClr val="CC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什么是递归？</a:t>
            </a:r>
            <a:endParaRPr lang="en-US" altLang="zh-CN" sz="2400" dirty="0">
              <a:solidFill>
                <a:srgbClr val="CC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CC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en-US" sz="2400" dirty="0">
                <a:solidFill>
                  <a:srgbClr val="CC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（根）树在图论上的定义是什么？</a:t>
            </a:r>
          </a:p>
        </p:txBody>
      </p:sp>
    </p:spTree>
    <p:extLst>
      <p:ext uri="{BB962C8B-B14F-4D97-AF65-F5344CB8AC3E}">
        <p14:creationId xmlns:p14="http://schemas.microsoft.com/office/powerpoint/2010/main" val="50610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3195463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例：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哈夫曼编码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177274" y="1026093"/>
            <a:ext cx="7677150" cy="14716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900" b="1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报文：</a:t>
            </a:r>
            <a:r>
              <a:rPr kumimoji="1" lang="en-US" altLang="zh-CN" sz="2900" b="1" dirty="0">
                <a:solidFill>
                  <a:srgbClr val="CC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CAST  </a:t>
            </a:r>
            <a:r>
              <a:rPr kumimoji="1" lang="en-US" altLang="zh-CN" sz="2900" b="1" dirty="0" err="1">
                <a:solidFill>
                  <a:srgbClr val="CC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CAST</a:t>
            </a:r>
            <a:r>
              <a:rPr kumimoji="1" lang="en-US" altLang="zh-CN" sz="2900" b="1" dirty="0">
                <a:solidFill>
                  <a:srgbClr val="CC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SAT  AT  A  TASA</a:t>
            </a:r>
          </a:p>
          <a:p>
            <a:pPr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字符集合是 </a:t>
            </a:r>
            <a:r>
              <a:rPr kumimoji="1"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{ C, A, S, T }</a:t>
            </a:r>
            <a:r>
              <a:rPr kumimoji="1"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</a:p>
          <a:p>
            <a:pPr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各个字符出现的频度</a:t>
            </a:r>
            <a:r>
              <a:rPr kumimoji="1"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kumimoji="1"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次数</a:t>
            </a:r>
            <a:r>
              <a:rPr kumimoji="1"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)</a:t>
            </a:r>
            <a:r>
              <a:rPr kumimoji="1"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是 </a:t>
            </a:r>
            <a:r>
              <a:rPr kumimoji="1"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W</a:t>
            </a:r>
            <a:r>
              <a:rPr kumimoji="1"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＝</a:t>
            </a:r>
            <a:r>
              <a:rPr kumimoji="1"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{ 2, 7, 4, 5 }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                                              </a:t>
            </a:r>
            <a:r>
              <a:rPr lang="en-US" altLang="zh-CN" b="1" dirty="0">
                <a:ea typeface="楷体" panose="02010609060101010101" pitchFamily="49" charset="-122"/>
              </a:rPr>
              <a:t>         </a:t>
            </a:r>
          </a:p>
        </p:txBody>
      </p:sp>
      <p:sp>
        <p:nvSpPr>
          <p:cNvPr id="4" name="Text Box 38"/>
          <p:cNvSpPr txBox="1">
            <a:spLocks noChangeArrowheads="1"/>
          </p:cNvSpPr>
          <p:nvPr/>
        </p:nvSpPr>
        <p:spPr bwMode="auto">
          <a:xfrm>
            <a:off x="6256582" y="2345980"/>
            <a:ext cx="2362200" cy="2657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rgbClr val="993366"/>
                </a:solidFill>
                <a:miter lim="800000"/>
                <a:headEnd type="none" w="sm" len="sm"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defRPr sz="3600" b="1">
                <a:solidFill>
                  <a:srgbClr val="FFFF00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defRPr sz="3600" b="1">
                <a:solidFill>
                  <a:srgbClr val="FFFF00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defRPr sz="3600" b="1">
                <a:solidFill>
                  <a:srgbClr val="FFFF00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defRPr sz="3600" b="1">
                <a:solidFill>
                  <a:srgbClr val="FFFF00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defRPr sz="3600" b="1">
                <a:solidFill>
                  <a:srgbClr val="FFFF00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defRPr sz="3600" b="1">
                <a:solidFill>
                  <a:srgbClr val="FFFF00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defRPr sz="3600" b="1">
                <a:solidFill>
                  <a:srgbClr val="FFFF00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defRPr sz="3600" b="1">
                <a:solidFill>
                  <a:srgbClr val="FFFF00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defRPr sz="3600" b="1">
                <a:solidFill>
                  <a:srgbClr val="FFFF00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ts val="4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kumimoji="1" lang="zh-CN" altLang="en-US" sz="3200" dirty="0">
                <a:solidFill>
                  <a:srgbClr val="04440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编码</a:t>
            </a:r>
            <a:endParaRPr kumimoji="1" lang="en-US" altLang="zh-CN" sz="3200" dirty="0">
              <a:solidFill>
                <a:srgbClr val="04440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ts val="4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kumimoji="1" lang="en-US" altLang="zh-CN" sz="3200" dirty="0">
                <a:solidFill>
                  <a:srgbClr val="04440F"/>
                </a:solidFill>
                <a:ea typeface="楷体" panose="02010609060101010101" pitchFamily="49" charset="-122"/>
              </a:rPr>
              <a:t>A(0)</a:t>
            </a:r>
          </a:p>
          <a:p>
            <a:pPr eaLnBrk="1" hangingPunct="1">
              <a:lnSpc>
                <a:spcPts val="4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kumimoji="1" lang="en-US" altLang="zh-CN" sz="3200" dirty="0">
                <a:solidFill>
                  <a:srgbClr val="04440F"/>
                </a:solidFill>
                <a:ea typeface="楷体" panose="02010609060101010101" pitchFamily="49" charset="-122"/>
              </a:rPr>
              <a:t>T(10)</a:t>
            </a:r>
          </a:p>
          <a:p>
            <a:pPr eaLnBrk="1" hangingPunct="1">
              <a:lnSpc>
                <a:spcPts val="4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kumimoji="1" lang="en-US" altLang="zh-CN" sz="3200" dirty="0">
                <a:solidFill>
                  <a:srgbClr val="04440F"/>
                </a:solidFill>
                <a:ea typeface="楷体" panose="02010609060101010101" pitchFamily="49" charset="-122"/>
              </a:rPr>
              <a:t>C(110)</a:t>
            </a:r>
          </a:p>
          <a:p>
            <a:pPr eaLnBrk="1" hangingPunct="1">
              <a:lnSpc>
                <a:spcPts val="4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kumimoji="1" lang="en-US" altLang="zh-CN" sz="3200" dirty="0">
                <a:solidFill>
                  <a:srgbClr val="04440F"/>
                </a:solidFill>
                <a:ea typeface="楷体" panose="02010609060101010101" pitchFamily="49" charset="-122"/>
              </a:rPr>
              <a:t>S(111)</a:t>
            </a:r>
          </a:p>
        </p:txBody>
      </p:sp>
      <p:grpSp>
        <p:nvGrpSpPr>
          <p:cNvPr id="5" name="组合 5"/>
          <p:cNvGrpSpPr>
            <a:grpSpLocks/>
          </p:cNvGrpSpPr>
          <p:nvPr/>
        </p:nvGrpSpPr>
        <p:grpSpPr bwMode="auto">
          <a:xfrm>
            <a:off x="1478899" y="2726305"/>
            <a:ext cx="3754438" cy="3652838"/>
            <a:chOff x="747713" y="2609821"/>
            <a:chExt cx="3754438" cy="3652837"/>
          </a:xfrm>
        </p:grpSpPr>
        <p:grpSp>
          <p:nvGrpSpPr>
            <p:cNvPr id="6" name="Group 3"/>
            <p:cNvGrpSpPr>
              <a:grpSpLocks/>
            </p:cNvGrpSpPr>
            <p:nvPr/>
          </p:nvGrpSpPr>
          <p:grpSpPr bwMode="auto">
            <a:xfrm>
              <a:off x="747713" y="2609821"/>
              <a:ext cx="3754438" cy="3652837"/>
              <a:chOff x="958" y="1104"/>
              <a:chExt cx="2365" cy="2301"/>
            </a:xfrm>
          </p:grpSpPr>
          <p:sp>
            <p:nvSpPr>
              <p:cNvPr id="10" name="Line 26"/>
              <p:cNvSpPr>
                <a:spLocks noChangeShapeType="1"/>
              </p:cNvSpPr>
              <p:nvPr/>
            </p:nvSpPr>
            <p:spPr bwMode="auto">
              <a:xfrm>
                <a:off x="2367" y="1933"/>
                <a:ext cx="275" cy="323"/>
              </a:xfrm>
              <a:prstGeom prst="line">
                <a:avLst/>
              </a:prstGeom>
              <a:noFill/>
              <a:ln w="31750" cap="sq">
                <a:solidFill>
                  <a:srgbClr val="993366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  <p:sp>
            <p:nvSpPr>
              <p:cNvPr id="11" name="Oval 4"/>
              <p:cNvSpPr>
                <a:spLocks noChangeArrowheads="1"/>
              </p:cNvSpPr>
              <p:nvPr/>
            </p:nvSpPr>
            <p:spPr bwMode="auto">
              <a:xfrm>
                <a:off x="1150" y="1630"/>
                <a:ext cx="336" cy="336"/>
              </a:xfrm>
              <a:prstGeom prst="ellipse">
                <a:avLst/>
              </a:prstGeom>
              <a:noFill/>
              <a:ln w="31750" cap="sq">
                <a:solidFill>
                  <a:srgbClr val="26665A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0">
                      <a:gsLst>
                        <a:gs pos="0">
                          <a:srgbClr val="777688"/>
                        </a:gs>
                        <a:gs pos="50000">
                          <a:srgbClr val="C3C1DF"/>
                        </a:gs>
                        <a:gs pos="100000">
                          <a:srgbClr val="777688"/>
                        </a:gs>
                      </a:gsLst>
                      <a:lin ang="2700000" scaled="1"/>
                    </a:gra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sy="50000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3200">
                    <a:solidFill>
                      <a:schemeClr val="tx2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7</a:t>
                </a:r>
                <a:endParaRPr lang="zh-CN" altLang="en-US" sz="3200">
                  <a:solidFill>
                    <a:schemeClr val="tx2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12" name="Oval 6"/>
              <p:cNvSpPr>
                <a:spLocks noChangeArrowheads="1"/>
              </p:cNvSpPr>
              <p:nvPr/>
            </p:nvSpPr>
            <p:spPr bwMode="auto">
              <a:xfrm>
                <a:off x="1680" y="2256"/>
                <a:ext cx="336" cy="336"/>
              </a:xfrm>
              <a:prstGeom prst="ellipse">
                <a:avLst/>
              </a:prstGeom>
              <a:noFill/>
              <a:ln w="31750" cap="sq">
                <a:solidFill>
                  <a:srgbClr val="26665A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0">
                      <a:gsLst>
                        <a:gs pos="0">
                          <a:srgbClr val="777688"/>
                        </a:gs>
                        <a:gs pos="50000">
                          <a:srgbClr val="C3C1DF"/>
                        </a:gs>
                        <a:gs pos="100000">
                          <a:srgbClr val="777688"/>
                        </a:gs>
                      </a:gsLst>
                      <a:lin ang="2700000" scaled="1"/>
                    </a:gra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sy="50000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3200">
                    <a:solidFill>
                      <a:schemeClr val="tx2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5</a:t>
                </a:r>
                <a:endParaRPr lang="zh-CN" altLang="en-US" sz="3200">
                  <a:solidFill>
                    <a:schemeClr val="tx2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13" name="Oval 13"/>
              <p:cNvSpPr>
                <a:spLocks noChangeArrowheads="1"/>
              </p:cNvSpPr>
              <p:nvPr/>
            </p:nvSpPr>
            <p:spPr bwMode="auto">
              <a:xfrm>
                <a:off x="1598" y="1104"/>
                <a:ext cx="336" cy="336"/>
              </a:xfrm>
              <a:prstGeom prst="ellipse">
                <a:avLst/>
              </a:prstGeom>
              <a:noFill/>
              <a:ln w="31750" cap="sq">
                <a:solidFill>
                  <a:srgbClr val="26665A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0">
                      <a:gsLst>
                        <a:gs pos="0">
                          <a:srgbClr val="777688"/>
                        </a:gs>
                        <a:gs pos="50000">
                          <a:srgbClr val="C3C1DF"/>
                        </a:gs>
                        <a:gs pos="100000">
                          <a:srgbClr val="777688"/>
                        </a:gs>
                      </a:gsLst>
                      <a:lin ang="2700000" scaled="1"/>
                    </a:gra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sy="50000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grpSp>
            <p:nvGrpSpPr>
              <p:cNvPr id="14" name="Group 15"/>
              <p:cNvGrpSpPr>
                <a:grpSpLocks/>
              </p:cNvGrpSpPr>
              <p:nvPr/>
            </p:nvGrpSpPr>
            <p:grpSpPr bwMode="auto">
              <a:xfrm>
                <a:off x="2112" y="1584"/>
                <a:ext cx="360" cy="384"/>
                <a:chOff x="4224" y="1152"/>
                <a:chExt cx="360" cy="384"/>
              </a:xfrm>
            </p:grpSpPr>
            <p:sp>
              <p:nvSpPr>
                <p:cNvPr id="33" name="Oval 16"/>
                <p:cNvSpPr>
                  <a:spLocks noChangeArrowheads="1"/>
                </p:cNvSpPr>
                <p:nvPr/>
              </p:nvSpPr>
              <p:spPr bwMode="auto">
                <a:xfrm>
                  <a:off x="4224" y="1200"/>
                  <a:ext cx="336" cy="336"/>
                </a:xfrm>
                <a:prstGeom prst="ellipse">
                  <a:avLst/>
                </a:prstGeom>
                <a:noFill/>
                <a:ln w="31750" cap="sq">
                  <a:solidFill>
                    <a:srgbClr val="26665A"/>
                  </a:solidFill>
                  <a:round/>
                  <a:headEnd type="none" w="sm" len="sm"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gradFill rotWithShape="0">
                        <a:gsLst>
                          <a:gs pos="0">
                            <a:srgbClr val="777688"/>
                          </a:gs>
                          <a:gs pos="50000">
                            <a:srgbClr val="C3C1DF"/>
                          </a:gs>
                          <a:gs pos="100000">
                            <a:srgbClr val="777688"/>
                          </a:gs>
                        </a:gsLst>
                        <a:lin ang="2700000" scaled="1"/>
                      </a:gra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sy="50000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Ø"/>
                    <a:defRPr sz="36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ü"/>
                    <a:defRPr sz="32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FF"/>
                    </a:buClr>
                    <a:buFont typeface="Wingdings" panose="05000000000000000000" pitchFamily="2" charset="2"/>
                    <a:buChar char="¶"/>
                    <a:defRPr sz="28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Wingdings" panose="05000000000000000000" pitchFamily="2" charset="2"/>
                    <a:buNone/>
                  </a:pPr>
                  <a:endParaRPr lang="zh-CN" altLang="en-US">
                    <a:solidFill>
                      <a:srgbClr val="FFFF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34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4248" y="1152"/>
                  <a:ext cx="336" cy="3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993366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Ø"/>
                    <a:defRPr sz="36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ü"/>
                    <a:defRPr sz="32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FF"/>
                    </a:buClr>
                    <a:buFont typeface="Wingdings" panose="05000000000000000000" pitchFamily="2" charset="2"/>
                    <a:buChar char="¶"/>
                    <a:defRPr sz="28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ª"/>
                    <a:defRPr sz="2000" b="1">
                      <a:solidFill>
                        <a:srgbClr val="04440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endParaRPr kumimoji="1" lang="zh-CN" altLang="zh-CN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endParaRPr>
                </a:p>
              </p:txBody>
            </p:sp>
          </p:grpSp>
          <p:sp>
            <p:nvSpPr>
              <p:cNvPr id="15" name="Oval 19"/>
              <p:cNvSpPr>
                <a:spLocks noChangeArrowheads="1"/>
              </p:cNvSpPr>
              <p:nvPr/>
            </p:nvSpPr>
            <p:spPr bwMode="auto">
              <a:xfrm>
                <a:off x="2592" y="2208"/>
                <a:ext cx="336" cy="336"/>
              </a:xfrm>
              <a:prstGeom prst="ellipse">
                <a:avLst/>
              </a:prstGeom>
              <a:noFill/>
              <a:ln w="31750" cap="sq">
                <a:solidFill>
                  <a:srgbClr val="26665A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0">
                      <a:gsLst>
                        <a:gs pos="0">
                          <a:srgbClr val="777688"/>
                        </a:gs>
                        <a:gs pos="50000">
                          <a:srgbClr val="C3C1DF"/>
                        </a:gs>
                        <a:gs pos="100000">
                          <a:srgbClr val="777688"/>
                        </a:gs>
                      </a:gsLst>
                      <a:lin ang="2700000" scaled="1"/>
                    </a:gra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sy="50000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>
                  <a:solidFill>
                    <a:srgbClr val="FFFF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16" name="Line 23"/>
              <p:cNvSpPr>
                <a:spLocks noChangeShapeType="1"/>
              </p:cNvSpPr>
              <p:nvPr/>
            </p:nvSpPr>
            <p:spPr bwMode="auto">
              <a:xfrm flipH="1">
                <a:off x="1392" y="1377"/>
                <a:ext cx="225" cy="255"/>
              </a:xfrm>
              <a:prstGeom prst="line">
                <a:avLst/>
              </a:prstGeom>
              <a:noFill/>
              <a:ln w="31750" cap="sq">
                <a:solidFill>
                  <a:srgbClr val="993366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  <p:sp>
            <p:nvSpPr>
              <p:cNvPr id="17" name="Line 24"/>
              <p:cNvSpPr>
                <a:spLocks noChangeShapeType="1"/>
              </p:cNvSpPr>
              <p:nvPr/>
            </p:nvSpPr>
            <p:spPr bwMode="auto">
              <a:xfrm>
                <a:off x="2880" y="2496"/>
                <a:ext cx="240" cy="336"/>
              </a:xfrm>
              <a:prstGeom prst="line">
                <a:avLst/>
              </a:prstGeom>
              <a:noFill/>
              <a:ln w="31750" cap="sq">
                <a:solidFill>
                  <a:srgbClr val="993366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  <p:sp>
            <p:nvSpPr>
              <p:cNvPr id="18" name="Line 25"/>
              <p:cNvSpPr>
                <a:spLocks noChangeShapeType="1"/>
              </p:cNvSpPr>
              <p:nvPr/>
            </p:nvSpPr>
            <p:spPr bwMode="auto">
              <a:xfrm>
                <a:off x="1914" y="1371"/>
                <a:ext cx="246" cy="288"/>
              </a:xfrm>
              <a:prstGeom prst="line">
                <a:avLst/>
              </a:prstGeom>
              <a:noFill/>
              <a:ln w="31750" cap="sq">
                <a:solidFill>
                  <a:srgbClr val="993366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  <p:sp>
            <p:nvSpPr>
              <p:cNvPr id="19" name="Line 27"/>
              <p:cNvSpPr>
                <a:spLocks noChangeShapeType="1"/>
              </p:cNvSpPr>
              <p:nvPr/>
            </p:nvSpPr>
            <p:spPr bwMode="auto">
              <a:xfrm flipH="1">
                <a:off x="1949" y="1926"/>
                <a:ext cx="211" cy="359"/>
              </a:xfrm>
              <a:prstGeom prst="line">
                <a:avLst/>
              </a:prstGeom>
              <a:noFill/>
              <a:ln w="31750" cap="sq">
                <a:solidFill>
                  <a:srgbClr val="993366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  <p:sp>
            <p:nvSpPr>
              <p:cNvPr id="20" name="Line 28"/>
              <p:cNvSpPr>
                <a:spLocks noChangeShapeType="1"/>
              </p:cNvSpPr>
              <p:nvPr/>
            </p:nvSpPr>
            <p:spPr bwMode="auto">
              <a:xfrm flipH="1">
                <a:off x="2468" y="2516"/>
                <a:ext cx="192" cy="336"/>
              </a:xfrm>
              <a:prstGeom prst="line">
                <a:avLst/>
              </a:prstGeom>
              <a:noFill/>
              <a:ln w="31750" cap="sq">
                <a:solidFill>
                  <a:srgbClr val="993366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  <p:sp>
            <p:nvSpPr>
              <p:cNvPr id="21" name="Text Box 30"/>
              <p:cNvSpPr txBox="1">
                <a:spLocks noChangeArrowheads="1"/>
              </p:cNvSpPr>
              <p:nvPr/>
            </p:nvSpPr>
            <p:spPr bwMode="auto">
              <a:xfrm>
                <a:off x="1982" y="1309"/>
                <a:ext cx="288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pPr algn="ctr" eaLnBrk="1" hangingPunct="1">
                  <a:lnSpc>
                    <a:spcPts val="3200"/>
                  </a:lnSpc>
                  <a:spcBef>
                    <a:spcPts val="0"/>
                  </a:spcBef>
                  <a:defRPr/>
                </a:pPr>
                <a:r>
                  <a:rPr kumimoji="1" lang="en-US" altLang="zh-CN" sz="32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楷体" panose="02010609060101010101" pitchFamily="49" charset="-122"/>
                  </a:rPr>
                  <a:t>1</a:t>
                </a:r>
              </a:p>
            </p:txBody>
          </p:sp>
          <p:sp>
            <p:nvSpPr>
              <p:cNvPr id="22" name="Text Box 37"/>
              <p:cNvSpPr txBox="1">
                <a:spLocks noChangeArrowheads="1"/>
              </p:cNvSpPr>
              <p:nvPr/>
            </p:nvSpPr>
            <p:spPr bwMode="auto">
              <a:xfrm>
                <a:off x="2922" y="3146"/>
                <a:ext cx="192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pPr algn="ctr" eaLnBrk="1" hangingPunct="1">
                  <a:lnSpc>
                    <a:spcPts val="3200"/>
                  </a:lnSpc>
                  <a:spcBef>
                    <a:spcPts val="0"/>
                  </a:spcBef>
                  <a:defRPr/>
                </a:pPr>
                <a:r>
                  <a:rPr kumimoji="1" lang="en-US" altLang="zh-CN" sz="32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楷体" panose="02010609060101010101" pitchFamily="49" charset="-122"/>
                  </a:rPr>
                  <a:t>S</a:t>
                </a:r>
              </a:p>
            </p:txBody>
          </p:sp>
          <p:sp>
            <p:nvSpPr>
              <p:cNvPr id="23" name="Text Box 30"/>
              <p:cNvSpPr txBox="1">
                <a:spLocks noChangeArrowheads="1"/>
              </p:cNvSpPr>
              <p:nvPr/>
            </p:nvSpPr>
            <p:spPr bwMode="auto">
              <a:xfrm>
                <a:off x="1248" y="1325"/>
                <a:ext cx="288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pPr algn="ctr" eaLnBrk="1" hangingPunct="1">
                  <a:lnSpc>
                    <a:spcPts val="3200"/>
                  </a:lnSpc>
                  <a:spcBef>
                    <a:spcPts val="0"/>
                  </a:spcBef>
                  <a:defRPr/>
                </a:pPr>
                <a:r>
                  <a:rPr kumimoji="1" lang="en-US" altLang="zh-CN" sz="32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楷体" panose="02010609060101010101" pitchFamily="49" charset="-122"/>
                  </a:rPr>
                  <a:t>0</a:t>
                </a:r>
              </a:p>
            </p:txBody>
          </p:sp>
          <p:sp>
            <p:nvSpPr>
              <p:cNvPr id="24" name="Text Box 30"/>
              <p:cNvSpPr txBox="1">
                <a:spLocks noChangeArrowheads="1"/>
              </p:cNvSpPr>
              <p:nvPr/>
            </p:nvSpPr>
            <p:spPr bwMode="auto">
              <a:xfrm>
                <a:off x="1805" y="1937"/>
                <a:ext cx="288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pPr algn="ctr" eaLnBrk="1" hangingPunct="1">
                  <a:lnSpc>
                    <a:spcPts val="3200"/>
                  </a:lnSpc>
                  <a:spcBef>
                    <a:spcPts val="0"/>
                  </a:spcBef>
                  <a:defRPr/>
                </a:pPr>
                <a:r>
                  <a:rPr kumimoji="1" lang="en-US" altLang="zh-CN" sz="32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楷体" panose="02010609060101010101" pitchFamily="49" charset="-122"/>
                  </a:rPr>
                  <a:t>0</a:t>
                </a:r>
              </a:p>
            </p:txBody>
          </p:sp>
          <p:sp>
            <p:nvSpPr>
              <p:cNvPr id="25" name="Text Box 30"/>
              <p:cNvSpPr txBox="1">
                <a:spLocks noChangeArrowheads="1"/>
              </p:cNvSpPr>
              <p:nvPr/>
            </p:nvSpPr>
            <p:spPr bwMode="auto">
              <a:xfrm>
                <a:off x="2485" y="1928"/>
                <a:ext cx="288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pPr algn="ctr" eaLnBrk="1" hangingPunct="1">
                  <a:lnSpc>
                    <a:spcPts val="3200"/>
                  </a:lnSpc>
                  <a:spcBef>
                    <a:spcPts val="0"/>
                  </a:spcBef>
                  <a:defRPr/>
                </a:pPr>
                <a:r>
                  <a:rPr kumimoji="1" lang="en-US" altLang="zh-CN" sz="32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楷体" panose="02010609060101010101" pitchFamily="49" charset="-122"/>
                  </a:rPr>
                  <a:t>1</a:t>
                </a:r>
              </a:p>
            </p:txBody>
          </p:sp>
          <p:sp>
            <p:nvSpPr>
              <p:cNvPr id="26" name="Text Box 30"/>
              <p:cNvSpPr txBox="1">
                <a:spLocks noChangeArrowheads="1"/>
              </p:cNvSpPr>
              <p:nvPr/>
            </p:nvSpPr>
            <p:spPr bwMode="auto">
              <a:xfrm>
                <a:off x="2319" y="2525"/>
                <a:ext cx="288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pPr algn="ctr" eaLnBrk="1" hangingPunct="1">
                  <a:lnSpc>
                    <a:spcPts val="3200"/>
                  </a:lnSpc>
                  <a:spcBef>
                    <a:spcPts val="0"/>
                  </a:spcBef>
                  <a:defRPr/>
                </a:pPr>
                <a:r>
                  <a:rPr kumimoji="1" lang="en-US" altLang="zh-CN" sz="32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楷体" panose="02010609060101010101" pitchFamily="49" charset="-122"/>
                  </a:rPr>
                  <a:t>0</a:t>
                </a:r>
              </a:p>
            </p:txBody>
          </p:sp>
          <p:sp>
            <p:nvSpPr>
              <p:cNvPr id="27" name="Text Box 30"/>
              <p:cNvSpPr txBox="1">
                <a:spLocks noChangeArrowheads="1"/>
              </p:cNvSpPr>
              <p:nvPr/>
            </p:nvSpPr>
            <p:spPr bwMode="auto">
              <a:xfrm>
                <a:off x="2987" y="2502"/>
                <a:ext cx="288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pPr algn="ctr" eaLnBrk="1" hangingPunct="1">
                  <a:lnSpc>
                    <a:spcPts val="3200"/>
                  </a:lnSpc>
                  <a:spcBef>
                    <a:spcPts val="0"/>
                  </a:spcBef>
                  <a:defRPr/>
                </a:pPr>
                <a:r>
                  <a:rPr kumimoji="1" lang="en-US" altLang="zh-CN" sz="32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楷体" panose="02010609060101010101" pitchFamily="49" charset="-122"/>
                  </a:rPr>
                  <a:t>1</a:t>
                </a:r>
              </a:p>
            </p:txBody>
          </p:sp>
          <p:sp>
            <p:nvSpPr>
              <p:cNvPr id="28" name="Text Box 37"/>
              <p:cNvSpPr txBox="1">
                <a:spLocks noChangeArrowheads="1"/>
              </p:cNvSpPr>
              <p:nvPr/>
            </p:nvSpPr>
            <p:spPr bwMode="auto">
              <a:xfrm>
                <a:off x="2016" y="3051"/>
                <a:ext cx="192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pPr algn="ctr" eaLnBrk="1" hangingPunct="1">
                  <a:lnSpc>
                    <a:spcPts val="3200"/>
                  </a:lnSpc>
                  <a:spcBef>
                    <a:spcPts val="0"/>
                  </a:spcBef>
                  <a:defRPr/>
                </a:pPr>
                <a:r>
                  <a:rPr kumimoji="1" lang="en-US" altLang="zh-CN" sz="32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楷体" panose="02010609060101010101" pitchFamily="49" charset="-122"/>
                  </a:rPr>
                  <a:t>C</a:t>
                </a:r>
              </a:p>
            </p:txBody>
          </p:sp>
          <p:sp>
            <p:nvSpPr>
              <p:cNvPr id="29" name="Text Box 37"/>
              <p:cNvSpPr txBox="1">
                <a:spLocks noChangeArrowheads="1"/>
              </p:cNvSpPr>
              <p:nvPr/>
            </p:nvSpPr>
            <p:spPr bwMode="auto">
              <a:xfrm>
                <a:off x="1502" y="2504"/>
                <a:ext cx="192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pPr algn="ctr" eaLnBrk="1" hangingPunct="1">
                  <a:lnSpc>
                    <a:spcPts val="3200"/>
                  </a:lnSpc>
                  <a:spcBef>
                    <a:spcPts val="0"/>
                  </a:spcBef>
                  <a:defRPr/>
                </a:pPr>
                <a:r>
                  <a:rPr kumimoji="1" lang="en-US" altLang="zh-CN" sz="32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楷体" panose="02010609060101010101" pitchFamily="49" charset="-122"/>
                  </a:rPr>
                  <a:t>T</a:t>
                </a:r>
              </a:p>
            </p:txBody>
          </p:sp>
          <p:sp>
            <p:nvSpPr>
              <p:cNvPr id="30" name="Text Box 37"/>
              <p:cNvSpPr txBox="1">
                <a:spLocks noChangeArrowheads="1"/>
              </p:cNvSpPr>
              <p:nvPr/>
            </p:nvSpPr>
            <p:spPr bwMode="auto">
              <a:xfrm>
                <a:off x="958" y="1851"/>
                <a:ext cx="192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993366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pPr algn="ctr" eaLnBrk="1" hangingPunct="1">
                  <a:lnSpc>
                    <a:spcPts val="3200"/>
                  </a:lnSpc>
                  <a:spcBef>
                    <a:spcPts val="0"/>
                  </a:spcBef>
                  <a:defRPr/>
                </a:pPr>
                <a:r>
                  <a:rPr kumimoji="1" lang="en-US" altLang="zh-CN" sz="32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楷体" panose="02010609060101010101" pitchFamily="49" charset="-122"/>
                  </a:rPr>
                  <a:t>A</a:t>
                </a:r>
              </a:p>
            </p:txBody>
          </p:sp>
          <p:sp>
            <p:nvSpPr>
              <p:cNvPr id="31" name="Oval 6"/>
              <p:cNvSpPr>
                <a:spLocks noChangeArrowheads="1"/>
              </p:cNvSpPr>
              <p:nvPr/>
            </p:nvSpPr>
            <p:spPr bwMode="auto">
              <a:xfrm>
                <a:off x="2228" y="2852"/>
                <a:ext cx="336" cy="336"/>
              </a:xfrm>
              <a:prstGeom prst="ellipse">
                <a:avLst/>
              </a:prstGeom>
              <a:noFill/>
              <a:ln w="31750" cap="sq">
                <a:solidFill>
                  <a:srgbClr val="26665A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0">
                      <a:gsLst>
                        <a:gs pos="0">
                          <a:srgbClr val="777688"/>
                        </a:gs>
                        <a:gs pos="50000">
                          <a:srgbClr val="C3C1DF"/>
                        </a:gs>
                        <a:gs pos="100000">
                          <a:srgbClr val="777688"/>
                        </a:gs>
                      </a:gsLst>
                      <a:lin ang="2700000" scaled="1"/>
                    </a:gra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sy="50000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3200">
                    <a:solidFill>
                      <a:schemeClr val="tx2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2</a:t>
                </a:r>
                <a:endParaRPr lang="zh-CN" altLang="en-US" sz="3200">
                  <a:solidFill>
                    <a:schemeClr val="tx2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32" name="Oval 6"/>
              <p:cNvSpPr>
                <a:spLocks noChangeArrowheads="1"/>
              </p:cNvSpPr>
              <p:nvPr/>
            </p:nvSpPr>
            <p:spPr bwMode="auto">
              <a:xfrm>
                <a:off x="2987" y="2837"/>
                <a:ext cx="336" cy="336"/>
              </a:xfrm>
              <a:prstGeom prst="ellipse">
                <a:avLst/>
              </a:prstGeom>
              <a:noFill/>
              <a:ln w="31750" cap="sq">
                <a:solidFill>
                  <a:srgbClr val="26665A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0">
                      <a:gsLst>
                        <a:gs pos="0">
                          <a:srgbClr val="777688"/>
                        </a:gs>
                        <a:gs pos="50000">
                          <a:srgbClr val="C3C1DF"/>
                        </a:gs>
                        <a:gs pos="100000">
                          <a:srgbClr val="777688"/>
                        </a:gs>
                      </a:gsLst>
                      <a:lin ang="2700000" scaled="1"/>
                    </a:gra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sy="50000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Ø"/>
                  <a:defRPr sz="36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ü"/>
                  <a:defRPr sz="32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¶"/>
                  <a:defRPr sz="28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ª"/>
                  <a:defRPr sz="2000" b="1">
                    <a:solidFill>
                      <a:srgbClr val="04440F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3200">
                    <a:solidFill>
                      <a:schemeClr val="tx2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4</a:t>
                </a:r>
                <a:endParaRPr lang="zh-CN" altLang="en-US" sz="3200">
                  <a:solidFill>
                    <a:schemeClr val="tx2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</p:grpSp>
        <p:sp>
          <p:nvSpPr>
            <p:cNvPr id="7" name="Text Box 39"/>
            <p:cNvSpPr txBox="1">
              <a:spLocks noChangeArrowheads="1"/>
            </p:cNvSpPr>
            <p:nvPr/>
          </p:nvSpPr>
          <p:spPr bwMode="auto">
            <a:xfrm>
              <a:off x="3464079" y="4886633"/>
              <a:ext cx="360363" cy="410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ts val="32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320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6</a:t>
              </a:r>
            </a:p>
          </p:txBody>
        </p:sp>
        <p:sp>
          <p:nvSpPr>
            <p:cNvPr id="8" name="Text Box 40"/>
            <p:cNvSpPr txBox="1">
              <a:spLocks noChangeArrowheads="1"/>
            </p:cNvSpPr>
            <p:nvPr/>
          </p:nvSpPr>
          <p:spPr bwMode="auto">
            <a:xfrm>
              <a:off x="2627313" y="3933825"/>
              <a:ext cx="431800" cy="4924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320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11</a:t>
              </a:r>
            </a:p>
          </p:txBody>
        </p:sp>
        <p:sp>
          <p:nvSpPr>
            <p:cNvPr id="9" name="Text Box 41"/>
            <p:cNvSpPr txBox="1">
              <a:spLocks noChangeArrowheads="1"/>
            </p:cNvSpPr>
            <p:nvPr/>
          </p:nvSpPr>
          <p:spPr bwMode="auto">
            <a:xfrm>
              <a:off x="1790546" y="3165430"/>
              <a:ext cx="431800" cy="410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Ø"/>
                <a:defRPr sz="36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ü"/>
                <a:defRPr sz="32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¶"/>
                <a:defRPr sz="28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ª"/>
                <a:defRPr sz="2000" b="1">
                  <a:solidFill>
                    <a:srgbClr val="04440F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32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320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18</a:t>
              </a:r>
            </a:p>
          </p:txBody>
        </p:sp>
      </p:grpSp>
      <p:sp>
        <p:nvSpPr>
          <p:cNvPr id="36" name="Text Box 46"/>
          <p:cNvSpPr txBox="1">
            <a:spLocks noChangeArrowheads="1"/>
          </p:cNvSpPr>
          <p:nvPr/>
        </p:nvSpPr>
        <p:spPr bwMode="auto">
          <a:xfrm>
            <a:off x="5828650" y="5095701"/>
            <a:ext cx="3960813" cy="1077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6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ü"/>
              <a:defRPr sz="32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¶"/>
              <a:defRPr sz="28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ª"/>
              <a:defRPr sz="2000" b="1">
                <a:solidFill>
                  <a:srgbClr val="04440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总编码长度：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1*7+2*5+3*2+3*4=35</a:t>
            </a:r>
          </a:p>
        </p:txBody>
      </p:sp>
    </p:spTree>
    <p:extLst>
      <p:ext uri="{BB962C8B-B14F-4D97-AF65-F5344CB8AC3E}">
        <p14:creationId xmlns:p14="http://schemas.microsoft.com/office/powerpoint/2010/main" val="90430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496168" y="1355104"/>
            <a:ext cx="8713788" cy="4968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5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3400" b="1" dirty="0">
                <a:latin typeface="楷体" panose="02010609060101010101" pitchFamily="49" charset="-122"/>
                <a:ea typeface="楷体" panose="02010609060101010101" pitchFamily="49" charset="-122"/>
              </a:rPr>
              <a:t>在构造哈夫曼树的过程中，没有一片树叶是其他树叶的祖先，所以每个叶结点对应的编码不可能是其他叶结点对应的编码的前缀，由此可知</a:t>
            </a:r>
            <a:r>
              <a:rPr lang="zh-CN" altLang="en-US" sz="3400" b="1" dirty="0">
                <a:solidFill>
                  <a:srgbClr val="CC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哈夫曼编码是二进制的前缀码</a:t>
            </a:r>
            <a:r>
              <a:rPr lang="zh-CN" altLang="en-US" sz="3400" b="1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>
              <a:lnSpc>
                <a:spcPts val="4500"/>
              </a:lnSpc>
              <a:spcBef>
                <a:spcPts val="2400"/>
              </a:spcBef>
              <a:buFont typeface="Wingdings" panose="05000000000000000000" pitchFamily="2" charset="2"/>
              <a:buChar char="l"/>
            </a:pPr>
            <a:r>
              <a:rPr lang="zh-CN" altLang="en-US" sz="3400" b="1" dirty="0">
                <a:latin typeface="楷体" panose="02010609060101010101" pitchFamily="49" charset="-122"/>
                <a:ea typeface="楷体" panose="02010609060101010101" pitchFamily="49" charset="-122"/>
              </a:rPr>
              <a:t>哈夫曼编码是否唯一？</a:t>
            </a:r>
          </a:p>
        </p:txBody>
      </p:sp>
    </p:spTree>
    <p:extLst>
      <p:ext uri="{BB962C8B-B14F-4D97-AF65-F5344CB8AC3E}">
        <p14:creationId xmlns:p14="http://schemas.microsoft.com/office/powerpoint/2010/main" val="418669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4770544" cy="605909"/>
          </a:xfrm>
        </p:spPr>
        <p:txBody>
          <a:bodyPr/>
          <a:lstStyle/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Huffman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算法（即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HFM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算法）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423164" y="1547687"/>
            <a:ext cx="9339369" cy="3044255"/>
          </a:xfrm>
          <a:prstGeom prst="rect">
            <a:avLst/>
          </a:prstGeom>
        </p:spPr>
        <p:txBody>
          <a:bodyPr lIns="72000" rIns="10800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500"/>
              </a:lnSpc>
              <a:spcBef>
                <a:spcPts val="0"/>
              </a:spcBef>
              <a:buSzPct val="90000"/>
              <a:buFont typeface="Wingdings" panose="05000000000000000000" pitchFamily="2" charset="2"/>
              <a:buChar char="l"/>
              <a:defRPr/>
            </a:pPr>
            <a:r>
              <a:rPr lang="zh-CN" altLang="en-US" sz="2600" b="1" dirty="0">
                <a:ea typeface="楷体" panose="02010609060101010101" pitchFamily="49" charset="-122"/>
              </a:rPr>
              <a:t>在算法 </a:t>
            </a:r>
            <a:r>
              <a:rPr lang="en-US" altLang="zh-CN" sz="2600" b="1" dirty="0">
                <a:latin typeface="Times New Roman" pitchFamily="18" charset="0"/>
                <a:ea typeface="楷体" panose="02010609060101010101" pitchFamily="49" charset="-122"/>
              </a:rPr>
              <a:t>HFM </a:t>
            </a:r>
            <a:r>
              <a:rPr lang="zh-CN" altLang="en-US" sz="2600" b="1" dirty="0">
                <a:ea typeface="楷体" panose="02010609060101010101" pitchFamily="49" charset="-122"/>
              </a:rPr>
              <a:t>中，每个结点都包括</a:t>
            </a:r>
            <a:r>
              <a:rPr lang="zh-CN" altLang="en-US" sz="26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链接域 </a:t>
            </a:r>
            <a:r>
              <a:rPr lang="en-US" altLang="zh-CN" sz="2600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LLINK</a:t>
            </a:r>
            <a:r>
              <a:rPr lang="zh-CN" altLang="en-US" sz="2600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、</a:t>
            </a:r>
            <a:r>
              <a:rPr lang="en-US" altLang="zh-CN" sz="2600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RLINK</a:t>
            </a:r>
            <a:r>
              <a:rPr lang="zh-CN" altLang="en-US" sz="26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，信息域</a:t>
            </a:r>
            <a:r>
              <a:rPr lang="en-US" altLang="zh-CN" sz="2600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INFO</a:t>
            </a:r>
            <a:r>
              <a:rPr lang="zh-CN" altLang="en-US" sz="26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，权值域 </a:t>
            </a:r>
            <a:r>
              <a:rPr lang="en-US" altLang="zh-CN" sz="2600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Weight</a:t>
            </a:r>
            <a:r>
              <a:rPr lang="zh-CN" altLang="en-US" sz="26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：</a:t>
            </a:r>
            <a:endParaRPr lang="en-US" altLang="zh-CN" sz="2600" b="1" dirty="0"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  <a:p>
            <a:pPr>
              <a:lnSpc>
                <a:spcPts val="3500"/>
              </a:lnSpc>
              <a:spcBef>
                <a:spcPts val="0"/>
              </a:spcBef>
              <a:buSzPct val="90000"/>
              <a:buFont typeface="Wingdings" panose="05000000000000000000" pitchFamily="2" charset="2"/>
              <a:buChar char="l"/>
              <a:defRPr/>
            </a:pPr>
            <a:endParaRPr lang="en-US" altLang="zh-CN" sz="2600" b="1" dirty="0"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  <a:p>
            <a:pPr>
              <a:lnSpc>
                <a:spcPts val="3500"/>
              </a:lnSpc>
              <a:spcBef>
                <a:spcPts val="0"/>
              </a:spcBef>
              <a:buSzPct val="90000"/>
              <a:buFont typeface="Wingdings" panose="05000000000000000000" pitchFamily="2" charset="2"/>
              <a:buChar char="l"/>
              <a:defRPr/>
            </a:pPr>
            <a:endParaRPr lang="en-US" altLang="zh-CN" sz="2600" b="1" dirty="0"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  <a:p>
            <a:pPr>
              <a:lnSpc>
                <a:spcPts val="3500"/>
              </a:lnSpc>
              <a:spcBef>
                <a:spcPts val="0"/>
              </a:spcBef>
              <a:buSzPct val="90000"/>
              <a:buFont typeface="Wingdings" panose="05000000000000000000" pitchFamily="2" charset="2"/>
              <a:buChar char="l"/>
              <a:defRPr/>
            </a:pPr>
            <a:r>
              <a:rPr lang="zh-CN" altLang="en-US" sz="26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在算法 </a:t>
            </a:r>
            <a:r>
              <a:rPr lang="en-US" altLang="zh-CN" sz="26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HFM </a:t>
            </a:r>
            <a:r>
              <a:rPr lang="zh-CN" altLang="en-US" sz="26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被执行之前，</a:t>
            </a:r>
            <a:r>
              <a:rPr lang="en-US" altLang="zh-CN" sz="2600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m </a:t>
            </a:r>
            <a:r>
              <a:rPr lang="zh-CN" altLang="en-US" sz="26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个结点及存放 </a:t>
            </a:r>
            <a:r>
              <a:rPr lang="en-US" altLang="zh-CN" sz="2600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m </a:t>
            </a:r>
            <a:r>
              <a:rPr lang="zh-CN" altLang="en-US" sz="26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个结点之地址的一维数组 </a:t>
            </a:r>
            <a:r>
              <a:rPr lang="en-US" altLang="zh-CN" sz="2600" b="1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H</a:t>
            </a:r>
            <a:r>
              <a:rPr lang="en-US" altLang="zh-CN" sz="26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6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都被初始化</a:t>
            </a:r>
            <a:r>
              <a:rPr lang="en-US" altLang="zh-CN" sz="26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.</a:t>
            </a:r>
            <a:endParaRPr lang="zh-CN" altLang="en-US" sz="2600" b="1" dirty="0">
              <a:ea typeface="楷体" panose="02010609060101010101" pitchFamily="49" charset="-122"/>
            </a:endParaRPr>
          </a:p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endParaRPr lang="en-US" altLang="zh-CN" sz="3200" b="1" dirty="0"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</p:txBody>
      </p:sp>
      <p:graphicFrame>
        <p:nvGraphicFramePr>
          <p:cNvPr id="4" name="Group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333534"/>
              </p:ext>
            </p:extLst>
          </p:nvPr>
        </p:nvGraphicFramePr>
        <p:xfrm>
          <a:off x="3483171" y="2717013"/>
          <a:ext cx="5448300" cy="409575"/>
        </p:xfrm>
        <a:graphic>
          <a:graphicData uri="http://schemas.openxmlformats.org/drawingml/2006/table">
            <a:tbl>
              <a:tblPr/>
              <a:tblGrid>
                <a:gridCol w="13618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3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8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18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ts val="2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4440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LLINK</a:t>
                      </a:r>
                      <a:endParaRPr kumimoji="0" lang="en-US" altLang="zh-CN" sz="2600" b="1" i="0" u="none" strike="noStrike" cap="none" normalizeH="0" baseline="0" dirty="0">
                        <a:ln>
                          <a:noFill/>
                        </a:ln>
                        <a:solidFill>
                          <a:srgbClr val="04440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91444" marR="91444" marT="45791" marB="4579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ts val="2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4440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INFO</a:t>
                      </a:r>
                      <a:endParaRPr kumimoji="0" lang="en-US" altLang="zh-CN" sz="2600" b="1" i="0" u="none" strike="noStrike" cap="none" normalizeH="0" baseline="0" dirty="0">
                        <a:ln>
                          <a:noFill/>
                        </a:ln>
                        <a:solidFill>
                          <a:srgbClr val="04440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91444" marR="91444" marT="45791" marB="4579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ts val="2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4440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Weight</a:t>
                      </a:r>
                      <a:endParaRPr kumimoji="0" lang="en-US" altLang="zh-CN" sz="2600" b="1" i="0" u="none" strike="noStrike" cap="none" normalizeH="0" baseline="0" dirty="0">
                        <a:ln>
                          <a:noFill/>
                        </a:ln>
                        <a:solidFill>
                          <a:srgbClr val="04440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91444" marR="91444" marT="45791" marB="4579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ts val="2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4440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RLINK</a:t>
                      </a:r>
                      <a:endParaRPr kumimoji="0" lang="en-US" altLang="zh-CN" sz="2600" b="1" i="0" u="none" strike="noStrike" cap="none" normalizeH="0" baseline="0" dirty="0">
                        <a:ln>
                          <a:noFill/>
                        </a:ln>
                        <a:solidFill>
                          <a:srgbClr val="04440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91444" marR="91444" marT="45791" marB="4579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3306392" y="4988695"/>
            <a:ext cx="5943600" cy="466725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8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作业：读课本</a:t>
            </a:r>
            <a:r>
              <a:rPr lang="en-US" altLang="zh-CN" sz="2400" b="1" dirty="0">
                <a:solidFill>
                  <a:srgbClr val="8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135</a:t>
            </a:r>
            <a:r>
              <a:rPr lang="zh-CN" altLang="en-US" sz="2400" b="1" dirty="0">
                <a:solidFill>
                  <a:srgbClr val="8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页算法描述。</a:t>
            </a:r>
          </a:p>
        </p:txBody>
      </p:sp>
    </p:spTree>
    <p:extLst>
      <p:ext uri="{BB962C8B-B14F-4D97-AF65-F5344CB8AC3E}">
        <p14:creationId xmlns:p14="http://schemas.microsoft.com/office/powerpoint/2010/main" val="97571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2286746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编码与解码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097899" y="1471982"/>
            <a:ext cx="9338636" cy="38528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solidFill>
                  <a:srgbClr val="CC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编码：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依次将数据文件中的字符按哈夫曼树转换成哈夫曼编码。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/>
            </a:r>
            <a:b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3200" b="1" dirty="0">
                <a:solidFill>
                  <a:srgbClr val="CC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解码：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依次读入文件的二进制码，从哈夫曼树的根结点出发，若当前读入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，则走向其左孩子，否则走向其右孩子，到达某一叶结点时，便可以译出相应的字符。 </a:t>
            </a:r>
          </a:p>
        </p:txBody>
      </p:sp>
    </p:spTree>
    <p:extLst>
      <p:ext uri="{BB962C8B-B14F-4D97-AF65-F5344CB8AC3E}">
        <p14:creationId xmlns:p14="http://schemas.microsoft.com/office/powerpoint/2010/main" val="244035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5324780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树及森林和二叉树的相互转换 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220343" y="1900929"/>
            <a:ext cx="10116841" cy="48577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由于</a:t>
            </a:r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二叉树</a:t>
            </a: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树</a:t>
            </a: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都可以用</a:t>
            </a:r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二叉链表</a:t>
            </a: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做存储结构，因此，利用二叉链表作为媒介可导出树和二叉树的一个对应关系。也就是说，对一棵树，可找到一棵</a:t>
            </a:r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二叉树与之对应</a:t>
            </a: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，从物理存储方式来看，</a:t>
            </a:r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存储方式</a:t>
            </a: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是完全一样的，只是解释不同而已。 </a:t>
            </a:r>
          </a:p>
        </p:txBody>
      </p:sp>
    </p:spTree>
    <p:extLst>
      <p:ext uri="{BB962C8B-B14F-4D97-AF65-F5344CB8AC3E}">
        <p14:creationId xmlns:p14="http://schemas.microsoft.com/office/powerpoint/2010/main" val="55299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2649600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树转为二叉树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977995" y="2068405"/>
            <a:ext cx="76200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1143000" indent="-1143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6192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203835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45745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87655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333375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79095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424815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70535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转换步骤</a:t>
            </a:r>
            <a:r>
              <a:rPr lang="zh-CN" altLang="en-US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</a:p>
          <a:p>
            <a:r>
              <a:rPr kumimoji="0"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step1: </a:t>
            </a:r>
            <a:r>
              <a:rPr kumimoji="0"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将树中同一结点的兄弟相连</a:t>
            </a:r>
            <a:r>
              <a:rPr kumimoji="0"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;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AutoShape 5"/>
          <p:cNvSpPr>
            <a:spLocks noChangeArrowheads="1"/>
          </p:cNvSpPr>
          <p:nvPr/>
        </p:nvSpPr>
        <p:spPr bwMode="auto">
          <a:xfrm>
            <a:off x="8369395" y="2471630"/>
            <a:ext cx="1143000" cy="533400"/>
          </a:xfrm>
          <a:prstGeom prst="wedgeRectCallout">
            <a:avLst>
              <a:gd name="adj1" fmla="val -188472"/>
              <a:gd name="adj2" fmla="val 3244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加线</a:t>
            </a:r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8369395" y="3614630"/>
            <a:ext cx="1219200" cy="533400"/>
          </a:xfrm>
          <a:prstGeom prst="wedgeRectCallout">
            <a:avLst>
              <a:gd name="adj1" fmla="val -179037"/>
              <a:gd name="adj2" fmla="val -89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zh-CN" altLang="en-US" sz="32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抹线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8521795" y="4757630"/>
            <a:ext cx="1143000" cy="533400"/>
          </a:xfrm>
          <a:prstGeom prst="wedgeRectCallout">
            <a:avLst>
              <a:gd name="adj1" fmla="val -167639"/>
              <a:gd name="adj2" fmla="val 2946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zh-CN" altLang="en-US" sz="32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旋转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977995" y="1328630"/>
            <a:ext cx="389241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树如何转为二叉树？</a:t>
            </a:r>
          </a:p>
        </p:txBody>
      </p:sp>
      <p:sp>
        <p:nvSpPr>
          <p:cNvPr id="8" name="AutoShape 9"/>
          <p:cNvSpPr>
            <a:spLocks noChangeArrowheads="1"/>
          </p:cNvSpPr>
          <p:nvPr/>
        </p:nvSpPr>
        <p:spPr bwMode="auto">
          <a:xfrm>
            <a:off x="5727031" y="462356"/>
            <a:ext cx="2514600" cy="1066800"/>
          </a:xfrm>
          <a:prstGeom prst="wedgeEllipseCallout">
            <a:avLst>
              <a:gd name="adj1" fmla="val -86931"/>
              <a:gd name="adj2" fmla="val 69194"/>
            </a:avLst>
          </a:prstGeom>
          <a:solidFill>
            <a:srgbClr val="CCFFFF"/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zh-CN" altLang="en-US" sz="2400" b="1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孩子</a:t>
            </a:r>
            <a:r>
              <a:rPr lang="en-US" altLang="zh-CN" sz="2400" b="1">
                <a:solidFill>
                  <a:srgbClr val="0000FF"/>
                </a:solidFill>
                <a:ea typeface="楷体" panose="02010609060101010101" pitchFamily="49" charset="-122"/>
              </a:rPr>
              <a:t>—</a:t>
            </a:r>
            <a:r>
              <a:rPr lang="zh-CN" altLang="en-US" sz="2400" b="1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兄弟表示法</a:t>
            </a: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977995" y="3309830"/>
            <a:ext cx="59436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150938" indent="-115093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34143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3193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2243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91293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37013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82733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28453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74173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CN" sz="2800" b="1">
                <a:latin typeface="楷体" panose="02010609060101010101" pitchFamily="49" charset="-122"/>
                <a:ea typeface="楷体" panose="02010609060101010101" pitchFamily="49" charset="-122"/>
              </a:rPr>
              <a:t>step2: </a:t>
            </a:r>
            <a:r>
              <a:rPr kumimoji="0" lang="zh-CN" altLang="en-US" sz="2800" b="1">
                <a:latin typeface="楷体" panose="02010609060101010101" pitchFamily="49" charset="-122"/>
                <a:ea typeface="楷体" panose="02010609060101010101" pitchFamily="49" charset="-122"/>
              </a:rPr>
              <a:t>保留结点的最左孩子连线，删除其它孩子连线；</a:t>
            </a: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977995" y="4605230"/>
            <a:ext cx="59436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336675" indent="-13366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5271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7176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081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986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558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130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7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274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sz="2800" b="1">
                <a:latin typeface="楷体" panose="02010609060101010101" pitchFamily="49" charset="-122"/>
                <a:ea typeface="楷体" panose="02010609060101010101" pitchFamily="49" charset="-122"/>
              </a:rPr>
              <a:t>step3: </a:t>
            </a:r>
            <a:r>
              <a:rPr kumimoji="0" lang="zh-CN" altLang="en-US" sz="2800" b="1">
                <a:latin typeface="楷体" panose="02010609060101010101" pitchFamily="49" charset="-122"/>
                <a:ea typeface="楷体" panose="02010609060101010101" pitchFamily="49" charset="-122"/>
              </a:rPr>
              <a:t>将同一孩子的连线绕左孩子旋转</a:t>
            </a:r>
            <a:r>
              <a:rPr kumimoji="0" lang="en-US" altLang="zh-CN" sz="2800" b="1">
                <a:latin typeface="楷体" panose="02010609060101010101" pitchFamily="49" charset="-122"/>
                <a:ea typeface="楷体" panose="02010609060101010101" pitchFamily="49" charset="-122"/>
              </a:rPr>
              <a:t>45</a:t>
            </a:r>
            <a:r>
              <a:rPr kumimoji="0" lang="zh-CN" altLang="en-US" sz="2800" b="1">
                <a:latin typeface="楷体" panose="02010609060101010101" pitchFamily="49" charset="-122"/>
                <a:ea typeface="楷体" panose="02010609060101010101" pitchFamily="49" charset="-122"/>
              </a:rPr>
              <a:t>度角。</a:t>
            </a:r>
          </a:p>
        </p:txBody>
      </p:sp>
    </p:spTree>
    <p:extLst>
      <p:ext uri="{BB962C8B-B14F-4D97-AF65-F5344CB8AC3E}">
        <p14:creationId xmlns:p14="http://schemas.microsoft.com/office/powerpoint/2010/main" val="490498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utoUpdateAnimBg="0"/>
      <p:bldP spid="4" grpId="0" animBg="1" autoUpdateAnimBg="0"/>
      <p:bldP spid="5" grpId="0" animBg="1" autoUpdateAnimBg="0"/>
      <p:bldP spid="6" grpId="0" animBg="1" autoUpdateAnimBg="0"/>
      <p:bldP spid="7" grpId="0" autoUpdateAnimBg="0"/>
      <p:bldP spid="8" grpId="0" animBg="1" autoUpdateAnimBg="0"/>
      <p:bldP spid="9" grpId="0" autoUpdateAnimBg="0"/>
      <p:bldP spid="10" grpId="0" autoUpdateAnimBg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3005509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树转二叉树举例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278785" y="810193"/>
            <a:ext cx="43783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28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方法</a:t>
            </a:r>
            <a:r>
              <a:rPr kumimoji="0" lang="zh-CN" altLang="en-US" sz="2800" b="1" dirty="0">
                <a:solidFill>
                  <a:srgbClr val="66FF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加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线</a:t>
            </a:r>
            <a:r>
              <a:rPr lang="en-US" altLang="zh-CN" sz="2800" b="1" dirty="0">
                <a:ea typeface="楷体" panose="02010609060101010101" pitchFamily="49" charset="-122"/>
              </a:rPr>
              <a:t>—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抹线</a:t>
            </a:r>
            <a:r>
              <a:rPr lang="en-US" altLang="zh-CN" sz="2800" b="1" dirty="0">
                <a:ea typeface="楷体" panose="02010609060101010101" pitchFamily="49" charset="-122"/>
              </a:rPr>
              <a:t>—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旋转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1507385" y="2181793"/>
            <a:ext cx="3619500" cy="4038600"/>
            <a:chOff x="3024" y="1056"/>
            <a:chExt cx="2280" cy="2544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4247" y="1056"/>
              <a:ext cx="371" cy="34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ea typeface="楷体" panose="02010609060101010101" pitchFamily="49" charset="-122"/>
                </a:rPr>
                <a:t>a</a:t>
              </a:r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3562" y="1747"/>
              <a:ext cx="370" cy="34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ea typeface="楷体" panose="02010609060101010101" pitchFamily="49" charset="-122"/>
                </a:rPr>
                <a:t>b</a:t>
              </a: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4118" y="2501"/>
              <a:ext cx="370" cy="34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ea typeface="楷体" panose="02010609060101010101" pitchFamily="49" charset="-122"/>
                </a:rPr>
                <a:t>e</a:t>
              </a: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4933" y="1763"/>
              <a:ext cx="371" cy="34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ea typeface="楷体" panose="02010609060101010101" pitchFamily="49" charset="-122"/>
                </a:rPr>
                <a:t>i</a:t>
              </a: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3024" y="2454"/>
              <a:ext cx="371" cy="34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ea typeface="楷体" panose="02010609060101010101" pitchFamily="49" charset="-122"/>
                </a:rPr>
                <a:t>d</a:t>
              </a:r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3599" y="3255"/>
              <a:ext cx="370" cy="34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ea typeface="楷体" panose="02010609060101010101" pitchFamily="49" charset="-122"/>
                </a:rPr>
                <a:t>f</a:t>
              </a:r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 flipH="1">
              <a:off x="3858" y="1386"/>
              <a:ext cx="464" cy="37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 flipH="1">
              <a:off x="3302" y="2061"/>
              <a:ext cx="278" cy="40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4581" y="1354"/>
              <a:ext cx="445" cy="45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>
              <a:off x="3784" y="2045"/>
              <a:ext cx="408" cy="5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 flipH="1">
              <a:off x="3840" y="2815"/>
              <a:ext cx="370" cy="4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4692" y="3207"/>
              <a:ext cx="371" cy="34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ea typeface="楷体" panose="02010609060101010101" pitchFamily="49" charset="-122"/>
                </a:rPr>
                <a:t>h</a:t>
              </a:r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4414" y="2799"/>
              <a:ext cx="427" cy="4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19" name="Oval 17"/>
            <p:cNvSpPr>
              <a:spLocks noChangeArrowheads="1"/>
            </p:cNvSpPr>
            <p:nvPr/>
          </p:nvSpPr>
          <p:spPr bwMode="auto">
            <a:xfrm>
              <a:off x="4155" y="3239"/>
              <a:ext cx="370" cy="34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ea typeface="楷体" panose="02010609060101010101" pitchFamily="49" charset="-122"/>
                </a:rPr>
                <a:t>g</a:t>
              </a:r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4322" y="2831"/>
              <a:ext cx="0" cy="4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21" name="Oval 19"/>
            <p:cNvSpPr>
              <a:spLocks noChangeArrowheads="1"/>
            </p:cNvSpPr>
            <p:nvPr/>
          </p:nvSpPr>
          <p:spPr bwMode="auto">
            <a:xfrm>
              <a:off x="4247" y="1778"/>
              <a:ext cx="371" cy="34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ea typeface="楷体" panose="02010609060101010101" pitchFamily="49" charset="-122"/>
                </a:rPr>
                <a:t>c</a:t>
              </a:r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 flipH="1">
              <a:off x="4433" y="1370"/>
              <a:ext cx="0" cy="4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</p:grpSp>
      <p:grpSp>
        <p:nvGrpSpPr>
          <p:cNvPr id="23" name="Group 21"/>
          <p:cNvGrpSpPr>
            <a:grpSpLocks/>
          </p:cNvGrpSpPr>
          <p:nvPr/>
        </p:nvGrpSpPr>
        <p:grpSpPr bwMode="auto">
          <a:xfrm>
            <a:off x="2993285" y="3629593"/>
            <a:ext cx="1600200" cy="0"/>
            <a:chOff x="1080" y="2112"/>
            <a:chExt cx="1008" cy="0"/>
          </a:xfrm>
        </p:grpSpPr>
        <p:sp>
          <p:nvSpPr>
            <p:cNvPr id="24" name="Line 22"/>
            <p:cNvSpPr>
              <a:spLocks noChangeShapeType="1"/>
            </p:cNvSpPr>
            <p:nvPr/>
          </p:nvSpPr>
          <p:spPr bwMode="auto">
            <a:xfrm>
              <a:off x="1080" y="2112"/>
              <a:ext cx="336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 flipV="1">
              <a:off x="1752" y="2112"/>
              <a:ext cx="336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</p:grpSp>
      <p:sp>
        <p:nvSpPr>
          <p:cNvPr id="26" name="Line 24"/>
          <p:cNvSpPr>
            <a:spLocks noChangeShapeType="1"/>
          </p:cNvSpPr>
          <p:nvPr/>
        </p:nvSpPr>
        <p:spPr bwMode="auto">
          <a:xfrm>
            <a:off x="2155085" y="4772593"/>
            <a:ext cx="1117600" cy="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grpSp>
        <p:nvGrpSpPr>
          <p:cNvPr id="27" name="Group 25"/>
          <p:cNvGrpSpPr>
            <a:grpSpLocks/>
          </p:cNvGrpSpPr>
          <p:nvPr/>
        </p:nvGrpSpPr>
        <p:grpSpPr bwMode="auto">
          <a:xfrm>
            <a:off x="3020273" y="5915593"/>
            <a:ext cx="1147762" cy="6350"/>
            <a:chOff x="1097" y="3552"/>
            <a:chExt cx="723" cy="4"/>
          </a:xfrm>
        </p:grpSpPr>
        <p:sp>
          <p:nvSpPr>
            <p:cNvPr id="28" name="Line 26"/>
            <p:cNvSpPr>
              <a:spLocks noChangeShapeType="1"/>
            </p:cNvSpPr>
            <p:nvPr/>
          </p:nvSpPr>
          <p:spPr bwMode="auto">
            <a:xfrm flipV="1">
              <a:off x="1097" y="3552"/>
              <a:ext cx="223" cy="4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29" name="Line 27"/>
            <p:cNvSpPr>
              <a:spLocks noChangeShapeType="1"/>
            </p:cNvSpPr>
            <p:nvPr/>
          </p:nvSpPr>
          <p:spPr bwMode="auto">
            <a:xfrm>
              <a:off x="1656" y="3552"/>
              <a:ext cx="164" cy="4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</p:grpSp>
      <p:sp>
        <p:nvSpPr>
          <p:cNvPr id="30" name="AutoShape 28"/>
          <p:cNvSpPr>
            <a:spLocks noChangeArrowheads="1"/>
          </p:cNvSpPr>
          <p:nvPr/>
        </p:nvSpPr>
        <p:spPr bwMode="auto">
          <a:xfrm>
            <a:off x="5469785" y="3629593"/>
            <a:ext cx="838200" cy="9906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grpSp>
        <p:nvGrpSpPr>
          <p:cNvPr id="33" name="Group 31"/>
          <p:cNvGrpSpPr>
            <a:grpSpLocks/>
          </p:cNvGrpSpPr>
          <p:nvPr/>
        </p:nvGrpSpPr>
        <p:grpSpPr bwMode="auto">
          <a:xfrm>
            <a:off x="2917085" y="2943793"/>
            <a:ext cx="1676400" cy="2667000"/>
            <a:chOff x="3888" y="1536"/>
            <a:chExt cx="1056" cy="1680"/>
          </a:xfrm>
        </p:grpSpPr>
        <p:grpSp>
          <p:nvGrpSpPr>
            <p:cNvPr id="34" name="Group 32"/>
            <p:cNvGrpSpPr>
              <a:grpSpLocks/>
            </p:cNvGrpSpPr>
            <p:nvPr/>
          </p:nvGrpSpPr>
          <p:grpSpPr bwMode="auto">
            <a:xfrm>
              <a:off x="4224" y="3024"/>
              <a:ext cx="192" cy="192"/>
              <a:chOff x="2592" y="3552"/>
              <a:chExt cx="192" cy="192"/>
            </a:xfrm>
          </p:grpSpPr>
          <p:sp>
            <p:nvSpPr>
              <p:cNvPr id="47" name="Line 33"/>
              <p:cNvSpPr>
                <a:spLocks noChangeShapeType="1"/>
              </p:cNvSpPr>
              <p:nvPr/>
            </p:nvSpPr>
            <p:spPr bwMode="auto">
              <a:xfrm flipH="1">
                <a:off x="2592" y="3552"/>
                <a:ext cx="192" cy="192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  <p:sp>
            <p:nvSpPr>
              <p:cNvPr id="48" name="Line 34"/>
              <p:cNvSpPr>
                <a:spLocks noChangeShapeType="1"/>
              </p:cNvSpPr>
              <p:nvPr/>
            </p:nvSpPr>
            <p:spPr bwMode="auto">
              <a:xfrm>
                <a:off x="2592" y="3552"/>
                <a:ext cx="192" cy="192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</p:grpSp>
        <p:grpSp>
          <p:nvGrpSpPr>
            <p:cNvPr id="35" name="Group 35"/>
            <p:cNvGrpSpPr>
              <a:grpSpLocks/>
            </p:cNvGrpSpPr>
            <p:nvPr/>
          </p:nvGrpSpPr>
          <p:grpSpPr bwMode="auto">
            <a:xfrm>
              <a:off x="4512" y="2928"/>
              <a:ext cx="192" cy="192"/>
              <a:chOff x="2592" y="3552"/>
              <a:chExt cx="192" cy="192"/>
            </a:xfrm>
          </p:grpSpPr>
          <p:sp>
            <p:nvSpPr>
              <p:cNvPr id="45" name="Line 36"/>
              <p:cNvSpPr>
                <a:spLocks noChangeShapeType="1"/>
              </p:cNvSpPr>
              <p:nvPr/>
            </p:nvSpPr>
            <p:spPr bwMode="auto">
              <a:xfrm flipH="1">
                <a:off x="2592" y="3552"/>
                <a:ext cx="192" cy="192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  <p:sp>
            <p:nvSpPr>
              <p:cNvPr id="46" name="Line 37"/>
              <p:cNvSpPr>
                <a:spLocks noChangeShapeType="1"/>
              </p:cNvSpPr>
              <p:nvPr/>
            </p:nvSpPr>
            <p:spPr bwMode="auto">
              <a:xfrm>
                <a:off x="2592" y="3552"/>
                <a:ext cx="192" cy="192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</p:grpSp>
        <p:grpSp>
          <p:nvGrpSpPr>
            <p:cNvPr id="36" name="Group 38"/>
            <p:cNvGrpSpPr>
              <a:grpSpLocks/>
            </p:cNvGrpSpPr>
            <p:nvPr/>
          </p:nvGrpSpPr>
          <p:grpSpPr bwMode="auto">
            <a:xfrm>
              <a:off x="3888" y="2256"/>
              <a:ext cx="192" cy="192"/>
              <a:chOff x="2592" y="3552"/>
              <a:chExt cx="192" cy="192"/>
            </a:xfrm>
          </p:grpSpPr>
          <p:sp>
            <p:nvSpPr>
              <p:cNvPr id="43" name="Line 39"/>
              <p:cNvSpPr>
                <a:spLocks noChangeShapeType="1"/>
              </p:cNvSpPr>
              <p:nvPr/>
            </p:nvSpPr>
            <p:spPr bwMode="auto">
              <a:xfrm flipH="1">
                <a:off x="2592" y="3552"/>
                <a:ext cx="192" cy="192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  <p:sp>
            <p:nvSpPr>
              <p:cNvPr id="44" name="Line 40"/>
              <p:cNvSpPr>
                <a:spLocks noChangeShapeType="1"/>
              </p:cNvSpPr>
              <p:nvPr/>
            </p:nvSpPr>
            <p:spPr bwMode="auto">
              <a:xfrm>
                <a:off x="2592" y="3552"/>
                <a:ext cx="192" cy="192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</p:grpSp>
        <p:grpSp>
          <p:nvGrpSpPr>
            <p:cNvPr id="37" name="Group 41"/>
            <p:cNvGrpSpPr>
              <a:grpSpLocks/>
            </p:cNvGrpSpPr>
            <p:nvPr/>
          </p:nvGrpSpPr>
          <p:grpSpPr bwMode="auto">
            <a:xfrm>
              <a:off x="4320" y="1536"/>
              <a:ext cx="192" cy="192"/>
              <a:chOff x="2592" y="3552"/>
              <a:chExt cx="192" cy="192"/>
            </a:xfrm>
          </p:grpSpPr>
          <p:sp>
            <p:nvSpPr>
              <p:cNvPr id="41" name="Line 42"/>
              <p:cNvSpPr>
                <a:spLocks noChangeShapeType="1"/>
              </p:cNvSpPr>
              <p:nvPr/>
            </p:nvSpPr>
            <p:spPr bwMode="auto">
              <a:xfrm flipH="1">
                <a:off x="2592" y="3552"/>
                <a:ext cx="192" cy="192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  <p:sp>
            <p:nvSpPr>
              <p:cNvPr id="42" name="Line 43"/>
              <p:cNvSpPr>
                <a:spLocks noChangeShapeType="1"/>
              </p:cNvSpPr>
              <p:nvPr/>
            </p:nvSpPr>
            <p:spPr bwMode="auto">
              <a:xfrm>
                <a:off x="2592" y="3552"/>
                <a:ext cx="192" cy="192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</p:grpSp>
        <p:grpSp>
          <p:nvGrpSpPr>
            <p:cNvPr id="38" name="Group 44"/>
            <p:cNvGrpSpPr>
              <a:grpSpLocks/>
            </p:cNvGrpSpPr>
            <p:nvPr/>
          </p:nvGrpSpPr>
          <p:grpSpPr bwMode="auto">
            <a:xfrm>
              <a:off x="4752" y="1536"/>
              <a:ext cx="192" cy="192"/>
              <a:chOff x="2592" y="3552"/>
              <a:chExt cx="192" cy="192"/>
            </a:xfrm>
          </p:grpSpPr>
          <p:sp>
            <p:nvSpPr>
              <p:cNvPr id="39" name="Line 45"/>
              <p:cNvSpPr>
                <a:spLocks noChangeShapeType="1"/>
              </p:cNvSpPr>
              <p:nvPr/>
            </p:nvSpPr>
            <p:spPr bwMode="auto">
              <a:xfrm flipH="1">
                <a:off x="2592" y="3552"/>
                <a:ext cx="192" cy="192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  <p:sp>
            <p:nvSpPr>
              <p:cNvPr id="40" name="Line 46"/>
              <p:cNvSpPr>
                <a:spLocks noChangeShapeType="1"/>
              </p:cNvSpPr>
              <p:nvPr/>
            </p:nvSpPr>
            <p:spPr bwMode="auto">
              <a:xfrm>
                <a:off x="2592" y="3552"/>
                <a:ext cx="192" cy="192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</p:grpSp>
      </p:grpSp>
      <p:grpSp>
        <p:nvGrpSpPr>
          <p:cNvPr id="49" name="Group 47"/>
          <p:cNvGrpSpPr>
            <a:grpSpLocks/>
          </p:cNvGrpSpPr>
          <p:nvPr/>
        </p:nvGrpSpPr>
        <p:grpSpPr bwMode="auto">
          <a:xfrm>
            <a:off x="6688985" y="1876993"/>
            <a:ext cx="3429000" cy="4343400"/>
            <a:chOff x="1392" y="1008"/>
            <a:chExt cx="2208" cy="2736"/>
          </a:xfrm>
        </p:grpSpPr>
        <p:sp>
          <p:nvSpPr>
            <p:cNvPr id="50" name="Oval 48"/>
            <p:cNvSpPr>
              <a:spLocks noChangeArrowheads="1"/>
            </p:cNvSpPr>
            <p:nvPr/>
          </p:nvSpPr>
          <p:spPr bwMode="auto">
            <a:xfrm>
              <a:off x="2596" y="1008"/>
              <a:ext cx="365" cy="27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ea typeface="楷体" panose="02010609060101010101" pitchFamily="49" charset="-122"/>
                </a:rPr>
                <a:t>a</a:t>
              </a:r>
            </a:p>
          </p:txBody>
        </p:sp>
        <p:sp>
          <p:nvSpPr>
            <p:cNvPr id="51" name="Oval 49"/>
            <p:cNvSpPr>
              <a:spLocks noChangeArrowheads="1"/>
            </p:cNvSpPr>
            <p:nvPr/>
          </p:nvSpPr>
          <p:spPr bwMode="auto">
            <a:xfrm>
              <a:off x="1921" y="1548"/>
              <a:ext cx="365" cy="27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ea typeface="楷体" panose="02010609060101010101" pitchFamily="49" charset="-122"/>
                </a:rPr>
                <a:t>b</a:t>
              </a:r>
            </a:p>
          </p:txBody>
        </p:sp>
        <p:sp>
          <p:nvSpPr>
            <p:cNvPr id="52" name="Oval 50"/>
            <p:cNvSpPr>
              <a:spLocks noChangeArrowheads="1"/>
            </p:cNvSpPr>
            <p:nvPr/>
          </p:nvSpPr>
          <p:spPr bwMode="auto">
            <a:xfrm>
              <a:off x="2104" y="2468"/>
              <a:ext cx="365" cy="27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ea typeface="楷体" panose="02010609060101010101" pitchFamily="49" charset="-122"/>
                </a:rPr>
                <a:t>e</a:t>
              </a:r>
            </a:p>
          </p:txBody>
        </p:sp>
        <p:sp>
          <p:nvSpPr>
            <p:cNvPr id="53" name="Oval 51"/>
            <p:cNvSpPr>
              <a:spLocks noChangeArrowheads="1"/>
            </p:cNvSpPr>
            <p:nvPr/>
          </p:nvSpPr>
          <p:spPr bwMode="auto">
            <a:xfrm>
              <a:off x="3235" y="2407"/>
              <a:ext cx="365" cy="27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ea typeface="楷体" panose="02010609060101010101" pitchFamily="49" charset="-122"/>
                </a:rPr>
                <a:t>i</a:t>
              </a:r>
            </a:p>
          </p:txBody>
        </p:sp>
        <p:sp>
          <p:nvSpPr>
            <p:cNvPr id="54" name="Oval 52"/>
            <p:cNvSpPr>
              <a:spLocks noChangeArrowheads="1"/>
            </p:cNvSpPr>
            <p:nvPr/>
          </p:nvSpPr>
          <p:spPr bwMode="auto">
            <a:xfrm>
              <a:off x="1392" y="2100"/>
              <a:ext cx="365" cy="27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ea typeface="楷体" panose="02010609060101010101" pitchFamily="49" charset="-122"/>
                </a:rPr>
                <a:t>d</a:t>
              </a:r>
            </a:p>
          </p:txBody>
        </p:sp>
        <p:sp>
          <p:nvSpPr>
            <p:cNvPr id="55" name="Oval 53"/>
            <p:cNvSpPr>
              <a:spLocks noChangeArrowheads="1"/>
            </p:cNvSpPr>
            <p:nvPr/>
          </p:nvSpPr>
          <p:spPr bwMode="auto">
            <a:xfrm>
              <a:off x="1593" y="2971"/>
              <a:ext cx="365" cy="27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ea typeface="楷体" panose="02010609060101010101" pitchFamily="49" charset="-122"/>
                </a:rPr>
                <a:t>f</a:t>
              </a:r>
            </a:p>
          </p:txBody>
        </p:sp>
        <p:sp>
          <p:nvSpPr>
            <p:cNvPr id="56" name="Line 54"/>
            <p:cNvSpPr>
              <a:spLocks noChangeShapeType="1"/>
            </p:cNvSpPr>
            <p:nvPr/>
          </p:nvSpPr>
          <p:spPr bwMode="auto">
            <a:xfrm flipH="1">
              <a:off x="2213" y="1266"/>
              <a:ext cx="456" cy="29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57" name="Line 55"/>
            <p:cNvSpPr>
              <a:spLocks noChangeShapeType="1"/>
            </p:cNvSpPr>
            <p:nvPr/>
          </p:nvSpPr>
          <p:spPr bwMode="auto">
            <a:xfrm flipH="1">
              <a:off x="1666" y="1793"/>
              <a:ext cx="273" cy="31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58" name="Line 56"/>
            <p:cNvSpPr>
              <a:spLocks noChangeShapeType="1"/>
            </p:cNvSpPr>
            <p:nvPr/>
          </p:nvSpPr>
          <p:spPr bwMode="auto">
            <a:xfrm flipH="1">
              <a:off x="1866" y="2701"/>
              <a:ext cx="311" cy="28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59" name="Oval 57"/>
            <p:cNvSpPr>
              <a:spLocks noChangeArrowheads="1"/>
            </p:cNvSpPr>
            <p:nvPr/>
          </p:nvSpPr>
          <p:spPr bwMode="auto">
            <a:xfrm>
              <a:off x="2669" y="3474"/>
              <a:ext cx="365" cy="27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ea typeface="楷体" panose="02010609060101010101" pitchFamily="49" charset="-122"/>
                </a:rPr>
                <a:t>h</a:t>
              </a:r>
            </a:p>
          </p:txBody>
        </p:sp>
        <p:sp>
          <p:nvSpPr>
            <p:cNvPr id="60" name="Oval 58"/>
            <p:cNvSpPr>
              <a:spLocks noChangeArrowheads="1"/>
            </p:cNvSpPr>
            <p:nvPr/>
          </p:nvSpPr>
          <p:spPr bwMode="auto">
            <a:xfrm>
              <a:off x="2122" y="3216"/>
              <a:ext cx="365" cy="27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ea typeface="楷体" panose="02010609060101010101" pitchFamily="49" charset="-122"/>
                </a:rPr>
                <a:t>g</a:t>
              </a:r>
            </a:p>
          </p:txBody>
        </p:sp>
        <p:sp>
          <p:nvSpPr>
            <p:cNvPr id="61" name="Oval 59"/>
            <p:cNvSpPr>
              <a:spLocks noChangeArrowheads="1"/>
            </p:cNvSpPr>
            <p:nvPr/>
          </p:nvSpPr>
          <p:spPr bwMode="auto">
            <a:xfrm>
              <a:off x="2615" y="2002"/>
              <a:ext cx="365" cy="27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ea typeface="楷体" panose="02010609060101010101" pitchFamily="49" charset="-122"/>
                </a:rPr>
                <a:t>c</a:t>
              </a:r>
            </a:p>
          </p:txBody>
        </p:sp>
        <p:sp>
          <p:nvSpPr>
            <p:cNvPr id="62" name="Line 60"/>
            <p:cNvSpPr>
              <a:spLocks noChangeShapeType="1"/>
            </p:cNvSpPr>
            <p:nvPr/>
          </p:nvSpPr>
          <p:spPr bwMode="auto">
            <a:xfrm>
              <a:off x="2268" y="1793"/>
              <a:ext cx="420" cy="246"/>
            </a:xfrm>
            <a:prstGeom prst="line">
              <a:avLst/>
            </a:prstGeom>
            <a:noFill/>
            <a:ln w="38100">
              <a:solidFill>
                <a:srgbClr val="66FF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63" name="Line 61"/>
            <p:cNvSpPr>
              <a:spLocks noChangeShapeType="1"/>
            </p:cNvSpPr>
            <p:nvPr/>
          </p:nvSpPr>
          <p:spPr bwMode="auto">
            <a:xfrm>
              <a:off x="2943" y="2235"/>
              <a:ext cx="365" cy="221"/>
            </a:xfrm>
            <a:prstGeom prst="line">
              <a:avLst/>
            </a:prstGeom>
            <a:noFill/>
            <a:ln w="38100">
              <a:solidFill>
                <a:srgbClr val="66FF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64" name="Line 62"/>
            <p:cNvSpPr>
              <a:spLocks noChangeShapeType="1"/>
            </p:cNvSpPr>
            <p:nvPr/>
          </p:nvSpPr>
          <p:spPr bwMode="auto">
            <a:xfrm>
              <a:off x="1775" y="2296"/>
              <a:ext cx="347" cy="233"/>
            </a:xfrm>
            <a:prstGeom prst="line">
              <a:avLst/>
            </a:prstGeom>
            <a:noFill/>
            <a:ln w="38100">
              <a:solidFill>
                <a:srgbClr val="66FF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65" name="Line 63"/>
            <p:cNvSpPr>
              <a:spLocks noChangeShapeType="1"/>
            </p:cNvSpPr>
            <p:nvPr/>
          </p:nvSpPr>
          <p:spPr bwMode="auto">
            <a:xfrm>
              <a:off x="1976" y="3155"/>
              <a:ext cx="164" cy="111"/>
            </a:xfrm>
            <a:prstGeom prst="line">
              <a:avLst/>
            </a:prstGeom>
            <a:noFill/>
            <a:ln w="38100">
              <a:solidFill>
                <a:srgbClr val="66FF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66" name="Line 64"/>
            <p:cNvSpPr>
              <a:spLocks noChangeShapeType="1"/>
            </p:cNvSpPr>
            <p:nvPr/>
          </p:nvSpPr>
          <p:spPr bwMode="auto">
            <a:xfrm>
              <a:off x="2487" y="3425"/>
              <a:ext cx="182" cy="110"/>
            </a:xfrm>
            <a:prstGeom prst="line">
              <a:avLst/>
            </a:prstGeom>
            <a:noFill/>
            <a:ln w="38100">
              <a:solidFill>
                <a:srgbClr val="66FF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</p:grpSp>
      <p:sp>
        <p:nvSpPr>
          <p:cNvPr id="67" name="AutoShape 65"/>
          <p:cNvSpPr>
            <a:spLocks noChangeArrowheads="1"/>
          </p:cNvSpPr>
          <p:nvPr/>
        </p:nvSpPr>
        <p:spPr bwMode="auto">
          <a:xfrm>
            <a:off x="1507385" y="1572193"/>
            <a:ext cx="1447800" cy="457200"/>
          </a:xfrm>
          <a:prstGeom prst="wedgeRectCallout">
            <a:avLst>
              <a:gd name="adj1" fmla="val 51972"/>
              <a:gd name="adj2" fmla="val -12395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24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兄弟相连</a:t>
            </a:r>
          </a:p>
        </p:txBody>
      </p:sp>
      <p:sp>
        <p:nvSpPr>
          <p:cNvPr id="68" name="AutoShape 66"/>
          <p:cNvSpPr>
            <a:spLocks noChangeArrowheads="1"/>
          </p:cNvSpPr>
          <p:nvPr/>
        </p:nvSpPr>
        <p:spPr bwMode="auto">
          <a:xfrm>
            <a:off x="3945785" y="1572193"/>
            <a:ext cx="1447800" cy="457200"/>
          </a:xfrm>
          <a:prstGeom prst="wedgeRectCallout">
            <a:avLst>
              <a:gd name="adj1" fmla="val -55810"/>
              <a:gd name="adj2" fmla="val -11111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24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长兄为父</a:t>
            </a:r>
          </a:p>
        </p:txBody>
      </p:sp>
      <p:sp>
        <p:nvSpPr>
          <p:cNvPr id="69" name="AutoShape 67"/>
          <p:cNvSpPr>
            <a:spLocks noChangeArrowheads="1"/>
          </p:cNvSpPr>
          <p:nvPr/>
        </p:nvSpPr>
        <p:spPr bwMode="auto">
          <a:xfrm>
            <a:off x="5926985" y="1572193"/>
            <a:ext cx="1447800" cy="457200"/>
          </a:xfrm>
          <a:prstGeom prst="wedgeRectCallout">
            <a:avLst>
              <a:gd name="adj1" fmla="val -96708"/>
              <a:gd name="adj2" fmla="val -1187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24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孩子靠左</a:t>
            </a:r>
          </a:p>
        </p:txBody>
      </p:sp>
      <p:sp>
        <p:nvSpPr>
          <p:cNvPr id="70" name="AutoShape 69"/>
          <p:cNvSpPr>
            <a:spLocks noChangeArrowheads="1"/>
          </p:cNvSpPr>
          <p:nvPr/>
        </p:nvSpPr>
        <p:spPr bwMode="auto">
          <a:xfrm>
            <a:off x="6688985" y="505393"/>
            <a:ext cx="3733800" cy="990600"/>
          </a:xfrm>
          <a:prstGeom prst="wedgeEllipseCallout">
            <a:avLst>
              <a:gd name="adj1" fmla="val 17347"/>
              <a:gd name="adj2" fmla="val 100162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2200" b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" panose="02010609060101010101" pitchFamily="49" charset="-122"/>
              </a:rPr>
              <a:t>特点是？</a:t>
            </a:r>
          </a:p>
          <a:p>
            <a:pPr algn="ctr"/>
            <a:r>
              <a:rPr lang="zh-CN" altLang="en-US" sz="2200" b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" panose="02010609060101010101" pitchFamily="49" charset="-122"/>
              </a:rPr>
              <a:t>根结点没有右孩子！</a:t>
            </a:r>
          </a:p>
        </p:txBody>
      </p:sp>
    </p:spTree>
    <p:extLst>
      <p:ext uri="{BB962C8B-B14F-4D97-AF65-F5344CB8AC3E}">
        <p14:creationId xmlns:p14="http://schemas.microsoft.com/office/powerpoint/2010/main" val="245993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67" grpId="0" animBg="1" autoUpdateAnimBg="0"/>
      <p:bldP spid="68" grpId="0" animBg="1" autoUpdateAnimBg="0"/>
      <p:bldP spid="69" grpId="0" animBg="1" autoUpdateAnimBg="0"/>
      <p:bldP spid="70" grpId="0" build="p" animBg="1" autoUpdateAnimBg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3005509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二叉树还原为树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2107818" y="1648393"/>
            <a:ext cx="3505200" cy="4343400"/>
            <a:chOff x="1392" y="1008"/>
            <a:chExt cx="2208" cy="2736"/>
          </a:xfrm>
        </p:grpSpPr>
        <p:sp>
          <p:nvSpPr>
            <p:cNvPr id="5" name="Oval 4"/>
            <p:cNvSpPr>
              <a:spLocks noChangeArrowheads="1"/>
            </p:cNvSpPr>
            <p:nvPr/>
          </p:nvSpPr>
          <p:spPr bwMode="auto">
            <a:xfrm>
              <a:off x="2596" y="1008"/>
              <a:ext cx="365" cy="2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ea typeface="楷体" panose="02010609060101010101" pitchFamily="49" charset="-122"/>
                </a:rPr>
                <a:t>a</a:t>
              </a:r>
            </a:p>
          </p:txBody>
        </p:sp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1921" y="1548"/>
              <a:ext cx="365" cy="2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ea typeface="楷体" panose="02010609060101010101" pitchFamily="49" charset="-122"/>
                </a:rPr>
                <a:t>b</a:t>
              </a:r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2104" y="2468"/>
              <a:ext cx="365" cy="2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ea typeface="楷体" panose="02010609060101010101" pitchFamily="49" charset="-122"/>
                </a:rPr>
                <a:t>e</a:t>
              </a:r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3235" y="2407"/>
              <a:ext cx="365" cy="2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ea typeface="楷体" panose="02010609060101010101" pitchFamily="49" charset="-122"/>
                </a:rPr>
                <a:t>i</a:t>
              </a: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1392" y="2100"/>
              <a:ext cx="365" cy="2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ea typeface="楷体" panose="02010609060101010101" pitchFamily="49" charset="-122"/>
                </a:rPr>
                <a:t>d</a:t>
              </a: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1593" y="2971"/>
              <a:ext cx="365" cy="2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ea typeface="楷体" panose="02010609060101010101" pitchFamily="49" charset="-122"/>
                </a:rPr>
                <a:t>f</a:t>
              </a:r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 flipH="1">
              <a:off x="2213" y="1266"/>
              <a:ext cx="456" cy="29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 flipH="1">
              <a:off x="1666" y="1793"/>
              <a:ext cx="273" cy="31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 flipH="1">
              <a:off x="1866" y="2701"/>
              <a:ext cx="311" cy="28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2669" y="3474"/>
              <a:ext cx="365" cy="2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ea typeface="楷体" panose="02010609060101010101" pitchFamily="49" charset="-122"/>
                </a:rPr>
                <a:t>h</a:t>
              </a:r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2122" y="3216"/>
              <a:ext cx="365" cy="2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ea typeface="楷体" panose="02010609060101010101" pitchFamily="49" charset="-122"/>
                </a:rPr>
                <a:t>g</a:t>
              </a:r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2615" y="2002"/>
              <a:ext cx="365" cy="2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ea typeface="楷体" panose="02010609060101010101" pitchFamily="49" charset="-122"/>
                </a:rPr>
                <a:t>c</a:t>
              </a:r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2268" y="1793"/>
              <a:ext cx="420" cy="246"/>
            </a:xfrm>
            <a:prstGeom prst="line">
              <a:avLst/>
            </a:prstGeom>
            <a:noFill/>
            <a:ln w="38100">
              <a:solidFill>
                <a:srgbClr val="66FF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2943" y="2235"/>
              <a:ext cx="365" cy="221"/>
            </a:xfrm>
            <a:prstGeom prst="line">
              <a:avLst/>
            </a:prstGeom>
            <a:noFill/>
            <a:ln w="38100">
              <a:solidFill>
                <a:srgbClr val="66FF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1775" y="2296"/>
              <a:ext cx="347" cy="233"/>
            </a:xfrm>
            <a:prstGeom prst="line">
              <a:avLst/>
            </a:prstGeom>
            <a:noFill/>
            <a:ln w="38100">
              <a:solidFill>
                <a:srgbClr val="66FF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1976" y="3155"/>
              <a:ext cx="164" cy="111"/>
            </a:xfrm>
            <a:prstGeom prst="line">
              <a:avLst/>
            </a:prstGeom>
            <a:noFill/>
            <a:ln w="38100">
              <a:solidFill>
                <a:srgbClr val="66FF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2487" y="3425"/>
              <a:ext cx="182" cy="110"/>
            </a:xfrm>
            <a:prstGeom prst="line">
              <a:avLst/>
            </a:prstGeom>
            <a:noFill/>
            <a:ln w="38100">
              <a:solidFill>
                <a:srgbClr val="66FF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</p:grp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879218" y="962593"/>
            <a:ext cx="6629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0" lang="zh-CN" altLang="en-US" sz="2800" b="1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要点：</a:t>
            </a:r>
            <a:r>
              <a:rPr kumimoji="0" lang="zh-CN" altLang="en-US" sz="2800" b="1">
                <a:latin typeface="楷体" panose="02010609060101010101" pitchFamily="49" charset="-122"/>
                <a:ea typeface="楷体" panose="02010609060101010101" pitchFamily="49" charset="-122"/>
              </a:rPr>
              <a:t>逆操作，把</a:t>
            </a:r>
            <a:r>
              <a:rPr kumimoji="0" lang="zh-CN" altLang="en-US" sz="2800" b="1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所有右孩子变为兄弟</a:t>
            </a:r>
            <a:r>
              <a:rPr kumimoji="0" lang="zh-CN" altLang="en-US" sz="2800" b="1">
                <a:latin typeface="楷体" panose="02010609060101010101" pitchFamily="49" charset="-122"/>
                <a:ea typeface="楷体" panose="02010609060101010101" pitchFamily="49" charset="-122"/>
              </a:rPr>
              <a:t>！</a:t>
            </a:r>
            <a:r>
              <a:rPr lang="zh-CN" altLang="en-US" sz="3200" b="1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</a:p>
        </p:txBody>
      </p:sp>
      <p:grpSp>
        <p:nvGrpSpPr>
          <p:cNvPr id="23" name="Group 22"/>
          <p:cNvGrpSpPr>
            <a:grpSpLocks/>
          </p:cNvGrpSpPr>
          <p:nvPr/>
        </p:nvGrpSpPr>
        <p:grpSpPr bwMode="auto">
          <a:xfrm>
            <a:off x="6756018" y="1648393"/>
            <a:ext cx="2397125" cy="2819400"/>
            <a:chOff x="3264" y="1056"/>
            <a:chExt cx="1510" cy="1776"/>
          </a:xfrm>
        </p:grpSpPr>
        <p:sp>
          <p:nvSpPr>
            <p:cNvPr id="24" name="Line 23"/>
            <p:cNvSpPr>
              <a:spLocks noChangeShapeType="1"/>
            </p:cNvSpPr>
            <p:nvPr/>
          </p:nvSpPr>
          <p:spPr bwMode="auto">
            <a:xfrm flipH="1">
              <a:off x="4054" y="1392"/>
              <a:ext cx="439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grpSp>
          <p:nvGrpSpPr>
            <p:cNvPr id="25" name="Group 24"/>
            <p:cNvGrpSpPr>
              <a:grpSpLocks/>
            </p:cNvGrpSpPr>
            <p:nvPr/>
          </p:nvGrpSpPr>
          <p:grpSpPr bwMode="auto">
            <a:xfrm>
              <a:off x="3264" y="1056"/>
              <a:ext cx="1510" cy="1776"/>
              <a:chOff x="3264" y="1056"/>
              <a:chExt cx="1510" cy="1776"/>
            </a:xfrm>
          </p:grpSpPr>
          <p:sp>
            <p:nvSpPr>
              <p:cNvPr id="26" name="Oval 25"/>
              <p:cNvSpPr>
                <a:spLocks noChangeArrowheads="1"/>
              </p:cNvSpPr>
              <p:nvPr/>
            </p:nvSpPr>
            <p:spPr bwMode="auto">
              <a:xfrm>
                <a:off x="4423" y="1056"/>
                <a:ext cx="351" cy="35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2400" b="1">
                    <a:ea typeface="楷体" panose="02010609060101010101" pitchFamily="49" charset="-122"/>
                  </a:rPr>
                  <a:t>a</a:t>
                </a:r>
              </a:p>
            </p:txBody>
          </p:sp>
          <p:sp>
            <p:nvSpPr>
              <p:cNvPr id="27" name="Oval 26"/>
              <p:cNvSpPr>
                <a:spLocks noChangeArrowheads="1"/>
              </p:cNvSpPr>
              <p:nvPr/>
            </p:nvSpPr>
            <p:spPr bwMode="auto">
              <a:xfrm>
                <a:off x="3773" y="1760"/>
                <a:ext cx="351" cy="35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2400" b="1">
                    <a:ea typeface="楷体" panose="02010609060101010101" pitchFamily="49" charset="-122"/>
                  </a:rPr>
                  <a:t>b</a:t>
                </a:r>
              </a:p>
            </p:txBody>
          </p:sp>
          <p:sp>
            <p:nvSpPr>
              <p:cNvPr id="28" name="Oval 27"/>
              <p:cNvSpPr>
                <a:spLocks noChangeArrowheads="1"/>
              </p:cNvSpPr>
              <p:nvPr/>
            </p:nvSpPr>
            <p:spPr bwMode="auto">
              <a:xfrm>
                <a:off x="3264" y="2480"/>
                <a:ext cx="351" cy="35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2400" b="1">
                    <a:ea typeface="楷体" panose="02010609060101010101" pitchFamily="49" charset="-122"/>
                  </a:rPr>
                  <a:t>d</a:t>
                </a:r>
              </a:p>
            </p:txBody>
          </p:sp>
          <p:sp>
            <p:nvSpPr>
              <p:cNvPr id="29" name="Line 28"/>
              <p:cNvSpPr>
                <a:spLocks noChangeShapeType="1"/>
              </p:cNvSpPr>
              <p:nvPr/>
            </p:nvSpPr>
            <p:spPr bwMode="auto">
              <a:xfrm flipH="1">
                <a:off x="3527" y="2080"/>
                <a:ext cx="264" cy="41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</p:grpSp>
      </p:grpSp>
      <p:grpSp>
        <p:nvGrpSpPr>
          <p:cNvPr id="30" name="Group 29"/>
          <p:cNvGrpSpPr>
            <a:grpSpLocks/>
          </p:cNvGrpSpPr>
          <p:nvPr/>
        </p:nvGrpSpPr>
        <p:grpSpPr bwMode="auto">
          <a:xfrm>
            <a:off x="7899018" y="3248593"/>
            <a:ext cx="1058863" cy="1295400"/>
            <a:chOff x="3984" y="2064"/>
            <a:chExt cx="667" cy="816"/>
          </a:xfrm>
        </p:grpSpPr>
        <p:sp>
          <p:nvSpPr>
            <p:cNvPr id="31" name="Oval 30"/>
            <p:cNvSpPr>
              <a:spLocks noChangeArrowheads="1"/>
            </p:cNvSpPr>
            <p:nvPr/>
          </p:nvSpPr>
          <p:spPr bwMode="auto">
            <a:xfrm>
              <a:off x="4300" y="2528"/>
              <a:ext cx="351" cy="35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ea typeface="楷体" panose="02010609060101010101" pitchFamily="49" charset="-122"/>
                </a:rPr>
                <a:t>e</a:t>
              </a:r>
            </a:p>
          </p:txBody>
        </p:sp>
        <p:sp>
          <p:nvSpPr>
            <p:cNvPr id="32" name="Line 31"/>
            <p:cNvSpPr>
              <a:spLocks noChangeShapeType="1"/>
            </p:cNvSpPr>
            <p:nvPr/>
          </p:nvSpPr>
          <p:spPr bwMode="auto">
            <a:xfrm>
              <a:off x="3984" y="2064"/>
              <a:ext cx="386" cy="5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</p:grpSp>
      <p:grpSp>
        <p:nvGrpSpPr>
          <p:cNvPr id="33" name="Group 32"/>
          <p:cNvGrpSpPr>
            <a:grpSpLocks/>
          </p:cNvGrpSpPr>
          <p:nvPr/>
        </p:nvGrpSpPr>
        <p:grpSpPr bwMode="auto">
          <a:xfrm>
            <a:off x="7619618" y="4493193"/>
            <a:ext cx="920750" cy="1270000"/>
            <a:chOff x="3808" y="2848"/>
            <a:chExt cx="580" cy="800"/>
          </a:xfrm>
        </p:grpSpPr>
        <p:sp>
          <p:nvSpPr>
            <p:cNvPr id="34" name="Oval 33"/>
            <p:cNvSpPr>
              <a:spLocks noChangeArrowheads="1"/>
            </p:cNvSpPr>
            <p:nvPr/>
          </p:nvSpPr>
          <p:spPr bwMode="auto">
            <a:xfrm>
              <a:off x="3808" y="3296"/>
              <a:ext cx="352" cy="35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ea typeface="楷体" panose="02010609060101010101" pitchFamily="49" charset="-122"/>
                </a:rPr>
                <a:t>f</a:t>
              </a: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 flipH="1">
              <a:off x="4037" y="2848"/>
              <a:ext cx="351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</p:grpSp>
      <p:grpSp>
        <p:nvGrpSpPr>
          <p:cNvPr id="36" name="Group 35"/>
          <p:cNvGrpSpPr>
            <a:grpSpLocks/>
          </p:cNvGrpSpPr>
          <p:nvPr/>
        </p:nvGrpSpPr>
        <p:grpSpPr bwMode="auto">
          <a:xfrm>
            <a:off x="8456231" y="4467793"/>
            <a:ext cx="1366837" cy="1270000"/>
            <a:chOff x="4335" y="2832"/>
            <a:chExt cx="861" cy="800"/>
          </a:xfrm>
        </p:grpSpPr>
        <p:sp>
          <p:nvSpPr>
            <p:cNvPr id="37" name="Oval 36"/>
            <p:cNvSpPr>
              <a:spLocks noChangeArrowheads="1"/>
            </p:cNvSpPr>
            <p:nvPr/>
          </p:nvSpPr>
          <p:spPr bwMode="auto">
            <a:xfrm>
              <a:off x="4844" y="3248"/>
              <a:ext cx="352" cy="35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ea typeface="楷体" panose="02010609060101010101" pitchFamily="49" charset="-122"/>
                </a:rPr>
                <a:t>h</a:t>
              </a:r>
            </a:p>
          </p:txBody>
        </p:sp>
        <p:sp>
          <p:nvSpPr>
            <p:cNvPr id="38" name="Line 37"/>
            <p:cNvSpPr>
              <a:spLocks noChangeShapeType="1"/>
            </p:cNvSpPr>
            <p:nvPr/>
          </p:nvSpPr>
          <p:spPr bwMode="auto">
            <a:xfrm>
              <a:off x="4581" y="2832"/>
              <a:ext cx="404" cy="4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39" name="Oval 38"/>
            <p:cNvSpPr>
              <a:spLocks noChangeArrowheads="1"/>
            </p:cNvSpPr>
            <p:nvPr/>
          </p:nvSpPr>
          <p:spPr bwMode="auto">
            <a:xfrm>
              <a:off x="4335" y="3280"/>
              <a:ext cx="351" cy="35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ea typeface="楷体" panose="02010609060101010101" pitchFamily="49" charset="-122"/>
                </a:rPr>
                <a:t>g</a:t>
              </a:r>
            </a:p>
          </p:txBody>
        </p:sp>
        <p:sp>
          <p:nvSpPr>
            <p:cNvPr id="40" name="Line 39"/>
            <p:cNvSpPr>
              <a:spLocks noChangeShapeType="1"/>
            </p:cNvSpPr>
            <p:nvPr/>
          </p:nvSpPr>
          <p:spPr bwMode="auto">
            <a:xfrm>
              <a:off x="4493" y="2864"/>
              <a:ext cx="0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</p:grpSp>
      <p:grpSp>
        <p:nvGrpSpPr>
          <p:cNvPr id="41" name="Group 40"/>
          <p:cNvGrpSpPr>
            <a:grpSpLocks/>
          </p:cNvGrpSpPr>
          <p:nvPr/>
        </p:nvGrpSpPr>
        <p:grpSpPr bwMode="auto">
          <a:xfrm>
            <a:off x="8595931" y="2130993"/>
            <a:ext cx="1589087" cy="1244600"/>
            <a:chOff x="4423" y="1360"/>
            <a:chExt cx="1001" cy="784"/>
          </a:xfrm>
        </p:grpSpPr>
        <p:sp>
          <p:nvSpPr>
            <p:cNvPr id="42" name="Oval 41"/>
            <p:cNvSpPr>
              <a:spLocks noChangeArrowheads="1"/>
            </p:cNvSpPr>
            <p:nvPr/>
          </p:nvSpPr>
          <p:spPr bwMode="auto">
            <a:xfrm>
              <a:off x="5073" y="1776"/>
              <a:ext cx="351" cy="35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ea typeface="楷体" panose="02010609060101010101" pitchFamily="49" charset="-122"/>
                </a:rPr>
                <a:t>i</a:t>
              </a:r>
            </a:p>
          </p:txBody>
        </p:sp>
        <p:sp>
          <p:nvSpPr>
            <p:cNvPr id="43" name="Line 42"/>
            <p:cNvSpPr>
              <a:spLocks noChangeShapeType="1"/>
            </p:cNvSpPr>
            <p:nvPr/>
          </p:nvSpPr>
          <p:spPr bwMode="auto">
            <a:xfrm>
              <a:off x="4739" y="1360"/>
              <a:ext cx="422" cy="46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44" name="Oval 43"/>
            <p:cNvSpPr>
              <a:spLocks noChangeArrowheads="1"/>
            </p:cNvSpPr>
            <p:nvPr/>
          </p:nvSpPr>
          <p:spPr bwMode="auto">
            <a:xfrm>
              <a:off x="4423" y="1792"/>
              <a:ext cx="351" cy="35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ea typeface="楷体" panose="02010609060101010101" pitchFamily="49" charset="-122"/>
                </a:rPr>
                <a:t>c</a:t>
              </a:r>
            </a:p>
          </p:txBody>
        </p:sp>
        <p:sp>
          <p:nvSpPr>
            <p:cNvPr id="45" name="Line 44"/>
            <p:cNvSpPr>
              <a:spLocks noChangeShapeType="1"/>
            </p:cNvSpPr>
            <p:nvPr/>
          </p:nvSpPr>
          <p:spPr bwMode="auto">
            <a:xfrm flipH="1">
              <a:off x="4599" y="1376"/>
              <a:ext cx="0" cy="4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</p:grpSp>
      <p:sp>
        <p:nvSpPr>
          <p:cNvPr id="46" name="AutoShape 45"/>
          <p:cNvSpPr>
            <a:spLocks noChangeArrowheads="1"/>
          </p:cNvSpPr>
          <p:nvPr/>
        </p:nvSpPr>
        <p:spPr bwMode="auto">
          <a:xfrm>
            <a:off x="5765418" y="2867593"/>
            <a:ext cx="838200" cy="9906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7513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utoUpdateAnimBg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3730908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森林如何转为二叉树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634245" y="2360863"/>
            <a:ext cx="86106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r>
              <a:rPr lang="zh-CN" altLang="en-US" sz="3200" b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法一：</a:t>
            </a:r>
          </a:p>
          <a:p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   ① 各森林先各自转为二叉树；</a:t>
            </a:r>
          </a:p>
          <a:p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   ② 依次连到前一个二叉树的右子树上。</a:t>
            </a:r>
          </a:p>
        </p:txBody>
      </p:sp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1710445" y="1598863"/>
            <a:ext cx="8305800" cy="579438"/>
            <a:chOff x="240" y="672"/>
            <a:chExt cx="5232" cy="365"/>
          </a:xfrm>
        </p:grpSpPr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240" y="672"/>
              <a:ext cx="523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3200" b="1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即</a:t>
              </a:r>
              <a:r>
                <a:rPr lang="en-US" altLang="zh-CN" sz="3200" b="1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F={T</a:t>
              </a:r>
              <a:r>
                <a:rPr lang="en-US" altLang="zh-CN" sz="3200" b="1" baseline="-250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1</a:t>
              </a:r>
              <a:r>
                <a:rPr lang="en-US" altLang="zh-CN" sz="3200" b="1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, T</a:t>
              </a:r>
              <a:r>
                <a:rPr lang="en-US" altLang="zh-CN" sz="3200" b="1" baseline="-250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2</a:t>
              </a:r>
              <a:r>
                <a:rPr lang="en-US" altLang="zh-CN" sz="3200" b="1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, …,T</a:t>
              </a:r>
              <a:r>
                <a:rPr lang="en-US" altLang="zh-CN" sz="3200" b="1" baseline="-250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m</a:t>
              </a:r>
              <a:r>
                <a:rPr lang="en-US" altLang="zh-CN" sz="3200" b="1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}            B={root, LB, RB}</a:t>
              </a:r>
            </a:p>
          </p:txBody>
        </p:sp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>
              <a:off x="2592" y="768"/>
              <a:ext cx="576" cy="240"/>
            </a:xfrm>
            <a:prstGeom prst="leftRightArrow">
              <a:avLst>
                <a:gd name="adj1" fmla="val 50000"/>
                <a:gd name="adj2" fmla="val 48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</p:grp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1558045" y="4189663"/>
            <a:ext cx="8382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法二：</a:t>
            </a:r>
            <a:r>
              <a:rPr lang="zh-CN" altLang="en-US" sz="3200" b="1" dirty="0">
                <a:solidFill>
                  <a:schemeClr val="accent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森林直接变兄弟，再转为二叉树</a:t>
            </a:r>
          </a:p>
        </p:txBody>
      </p:sp>
      <p:sp>
        <p:nvSpPr>
          <p:cNvPr id="12" name="AutoShape 10"/>
          <p:cNvSpPr>
            <a:spLocks noChangeArrowheads="1"/>
          </p:cNvSpPr>
          <p:nvPr/>
        </p:nvSpPr>
        <p:spPr bwMode="auto">
          <a:xfrm>
            <a:off x="2586745" y="5137294"/>
            <a:ext cx="6705600" cy="1219200"/>
          </a:xfrm>
          <a:prstGeom prst="cloudCallout">
            <a:avLst>
              <a:gd name="adj1" fmla="val 11884"/>
              <a:gd name="adj2" fmla="val -82421"/>
            </a:avLst>
          </a:prstGeom>
          <a:solidFill>
            <a:srgbClr val="CCFFFF"/>
          </a:solidFill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zh-CN" altLang="en-US" sz="2400" b="1">
                <a:solidFill>
                  <a:schemeClr val="hlink"/>
                </a:solidFill>
                <a:ea typeface="楷体_GB2312" pitchFamily="49" charset="-122"/>
              </a:rPr>
              <a:t>法一和法二得到的二叉树是完全相同的、惟一的。</a:t>
            </a:r>
          </a:p>
        </p:txBody>
      </p:sp>
    </p:spTree>
    <p:extLst>
      <p:ext uri="{BB962C8B-B14F-4D97-AF65-F5344CB8AC3E}">
        <p14:creationId xmlns:p14="http://schemas.microsoft.com/office/powerpoint/2010/main" val="3804460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utoUpdateAnimBg="0"/>
      <p:bldP spid="10" grpId="0" autoUpdateAnimBg="0"/>
      <p:bldP spid="12" grpId="0" animBg="1" autoUpdateAnimBg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335447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森林转二叉树举例</a:t>
            </a: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829151" y="1414603"/>
            <a:ext cx="4114800" cy="2133600"/>
            <a:chOff x="96" y="432"/>
            <a:chExt cx="2592" cy="1344"/>
          </a:xfrm>
        </p:grpSpPr>
        <p:grpSp>
          <p:nvGrpSpPr>
            <p:cNvPr id="4" name="Group 3"/>
            <p:cNvGrpSpPr>
              <a:grpSpLocks/>
            </p:cNvGrpSpPr>
            <p:nvPr/>
          </p:nvGrpSpPr>
          <p:grpSpPr bwMode="auto">
            <a:xfrm>
              <a:off x="96" y="432"/>
              <a:ext cx="1056" cy="813"/>
              <a:chOff x="536" y="2184"/>
              <a:chExt cx="880" cy="624"/>
            </a:xfrm>
          </p:grpSpPr>
          <p:sp>
            <p:nvSpPr>
              <p:cNvPr id="17" name="Oval 4"/>
              <p:cNvSpPr>
                <a:spLocks noChangeArrowheads="1"/>
              </p:cNvSpPr>
              <p:nvPr/>
            </p:nvSpPr>
            <p:spPr bwMode="auto">
              <a:xfrm>
                <a:off x="880" y="2184"/>
                <a:ext cx="208" cy="20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2000"/>
                  <a:t>A</a:t>
                </a:r>
              </a:p>
            </p:txBody>
          </p:sp>
          <p:sp>
            <p:nvSpPr>
              <p:cNvPr id="18" name="Oval 5"/>
              <p:cNvSpPr>
                <a:spLocks noChangeArrowheads="1"/>
              </p:cNvSpPr>
              <p:nvPr/>
            </p:nvSpPr>
            <p:spPr bwMode="auto">
              <a:xfrm>
                <a:off x="536" y="2584"/>
                <a:ext cx="208" cy="20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2000"/>
                  <a:t>B</a:t>
                </a:r>
              </a:p>
            </p:txBody>
          </p:sp>
          <p:sp>
            <p:nvSpPr>
              <p:cNvPr id="19" name="Oval 6"/>
              <p:cNvSpPr>
                <a:spLocks noChangeArrowheads="1"/>
              </p:cNvSpPr>
              <p:nvPr/>
            </p:nvSpPr>
            <p:spPr bwMode="auto">
              <a:xfrm>
                <a:off x="880" y="2592"/>
                <a:ext cx="208" cy="20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2000"/>
                  <a:t>C</a:t>
                </a:r>
              </a:p>
            </p:txBody>
          </p:sp>
          <p:sp>
            <p:nvSpPr>
              <p:cNvPr id="20" name="Oval 7"/>
              <p:cNvSpPr>
                <a:spLocks noChangeArrowheads="1"/>
              </p:cNvSpPr>
              <p:nvPr/>
            </p:nvSpPr>
            <p:spPr bwMode="auto">
              <a:xfrm>
                <a:off x="1208" y="2600"/>
                <a:ext cx="208" cy="20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2000"/>
                  <a:t>D</a:t>
                </a:r>
              </a:p>
            </p:txBody>
          </p:sp>
          <p:sp>
            <p:nvSpPr>
              <p:cNvPr id="21" name="Line 8"/>
              <p:cNvSpPr>
                <a:spLocks noChangeShapeType="1"/>
              </p:cNvSpPr>
              <p:nvPr/>
            </p:nvSpPr>
            <p:spPr bwMode="auto">
              <a:xfrm>
                <a:off x="984" y="2392"/>
                <a:ext cx="0" cy="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2" name="Line 9"/>
              <p:cNvSpPr>
                <a:spLocks noChangeShapeType="1"/>
              </p:cNvSpPr>
              <p:nvPr/>
            </p:nvSpPr>
            <p:spPr bwMode="auto">
              <a:xfrm flipH="1">
                <a:off x="712" y="2360"/>
                <a:ext cx="20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" name="Line 10"/>
              <p:cNvSpPr>
                <a:spLocks noChangeShapeType="1"/>
              </p:cNvSpPr>
              <p:nvPr/>
            </p:nvSpPr>
            <p:spPr bwMode="auto">
              <a:xfrm>
                <a:off x="1064" y="2352"/>
                <a:ext cx="200" cy="2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5" name="Group 11"/>
            <p:cNvGrpSpPr>
              <a:grpSpLocks/>
            </p:cNvGrpSpPr>
            <p:nvPr/>
          </p:nvGrpSpPr>
          <p:grpSpPr bwMode="auto">
            <a:xfrm>
              <a:off x="1382" y="453"/>
              <a:ext cx="250" cy="802"/>
              <a:chOff x="1528" y="2200"/>
              <a:chExt cx="208" cy="616"/>
            </a:xfrm>
          </p:grpSpPr>
          <p:sp>
            <p:nvSpPr>
              <p:cNvPr id="14" name="Oval 12"/>
              <p:cNvSpPr>
                <a:spLocks noChangeArrowheads="1"/>
              </p:cNvSpPr>
              <p:nvPr/>
            </p:nvSpPr>
            <p:spPr bwMode="auto">
              <a:xfrm>
                <a:off x="1528" y="2200"/>
                <a:ext cx="208" cy="20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2000"/>
                  <a:t>E</a:t>
                </a:r>
              </a:p>
            </p:txBody>
          </p:sp>
          <p:sp>
            <p:nvSpPr>
              <p:cNvPr id="15" name="Oval 13"/>
              <p:cNvSpPr>
                <a:spLocks noChangeArrowheads="1"/>
              </p:cNvSpPr>
              <p:nvPr/>
            </p:nvSpPr>
            <p:spPr bwMode="auto">
              <a:xfrm>
                <a:off x="1528" y="2608"/>
                <a:ext cx="208" cy="20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2000"/>
                  <a:t>F</a:t>
                </a:r>
              </a:p>
            </p:txBody>
          </p:sp>
          <p:sp>
            <p:nvSpPr>
              <p:cNvPr id="16" name="Line 14"/>
              <p:cNvSpPr>
                <a:spLocks noChangeShapeType="1"/>
              </p:cNvSpPr>
              <p:nvPr/>
            </p:nvSpPr>
            <p:spPr bwMode="auto">
              <a:xfrm>
                <a:off x="1632" y="2408"/>
                <a:ext cx="0" cy="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6" name="Group 15"/>
            <p:cNvGrpSpPr>
              <a:grpSpLocks/>
            </p:cNvGrpSpPr>
            <p:nvPr/>
          </p:nvGrpSpPr>
          <p:grpSpPr bwMode="auto">
            <a:xfrm>
              <a:off x="1862" y="432"/>
              <a:ext cx="826" cy="1344"/>
              <a:chOff x="1848" y="2184"/>
              <a:chExt cx="688" cy="1032"/>
            </a:xfrm>
          </p:grpSpPr>
          <p:sp>
            <p:nvSpPr>
              <p:cNvPr id="7" name="Oval 16"/>
              <p:cNvSpPr>
                <a:spLocks noChangeArrowheads="1"/>
              </p:cNvSpPr>
              <p:nvPr/>
            </p:nvSpPr>
            <p:spPr bwMode="auto">
              <a:xfrm>
                <a:off x="2088" y="2184"/>
                <a:ext cx="208" cy="20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2000"/>
                  <a:t>G</a:t>
                </a:r>
              </a:p>
            </p:txBody>
          </p:sp>
          <p:sp>
            <p:nvSpPr>
              <p:cNvPr id="8" name="Oval 17"/>
              <p:cNvSpPr>
                <a:spLocks noChangeArrowheads="1"/>
              </p:cNvSpPr>
              <p:nvPr/>
            </p:nvSpPr>
            <p:spPr bwMode="auto">
              <a:xfrm>
                <a:off x="1848" y="2584"/>
                <a:ext cx="208" cy="20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2000"/>
                  <a:t>H</a:t>
                </a:r>
              </a:p>
            </p:txBody>
          </p:sp>
          <p:sp>
            <p:nvSpPr>
              <p:cNvPr id="9" name="Oval 18"/>
              <p:cNvSpPr>
                <a:spLocks noChangeArrowheads="1"/>
              </p:cNvSpPr>
              <p:nvPr/>
            </p:nvSpPr>
            <p:spPr bwMode="auto">
              <a:xfrm>
                <a:off x="2328" y="3008"/>
                <a:ext cx="208" cy="20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2000"/>
                  <a:t>J</a:t>
                </a:r>
              </a:p>
            </p:txBody>
          </p:sp>
          <p:sp>
            <p:nvSpPr>
              <p:cNvPr id="10" name="Oval 19"/>
              <p:cNvSpPr>
                <a:spLocks noChangeArrowheads="1"/>
              </p:cNvSpPr>
              <p:nvPr/>
            </p:nvSpPr>
            <p:spPr bwMode="auto">
              <a:xfrm>
                <a:off x="2320" y="2600"/>
                <a:ext cx="208" cy="20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2000"/>
                  <a:t>I</a:t>
                </a:r>
              </a:p>
            </p:txBody>
          </p:sp>
          <p:sp>
            <p:nvSpPr>
              <p:cNvPr id="11" name="Line 20"/>
              <p:cNvSpPr>
                <a:spLocks noChangeShapeType="1"/>
              </p:cNvSpPr>
              <p:nvPr/>
            </p:nvSpPr>
            <p:spPr bwMode="auto">
              <a:xfrm>
                <a:off x="2432" y="2808"/>
                <a:ext cx="0" cy="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2" name="Line 21"/>
              <p:cNvSpPr>
                <a:spLocks noChangeShapeType="1"/>
              </p:cNvSpPr>
              <p:nvPr/>
            </p:nvSpPr>
            <p:spPr bwMode="auto">
              <a:xfrm flipH="1">
                <a:off x="1992" y="2360"/>
                <a:ext cx="128" cy="2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3" name="Line 22"/>
              <p:cNvSpPr>
                <a:spLocks noChangeShapeType="1"/>
              </p:cNvSpPr>
              <p:nvPr/>
            </p:nvSpPr>
            <p:spPr bwMode="auto">
              <a:xfrm>
                <a:off x="2272" y="2352"/>
                <a:ext cx="128" cy="2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</p:grpSp>
      <p:grpSp>
        <p:nvGrpSpPr>
          <p:cNvPr id="24" name="Group 23"/>
          <p:cNvGrpSpPr>
            <a:grpSpLocks/>
          </p:cNvGrpSpPr>
          <p:nvPr/>
        </p:nvGrpSpPr>
        <p:grpSpPr bwMode="auto">
          <a:xfrm>
            <a:off x="1892395" y="3550462"/>
            <a:ext cx="4419600" cy="2362200"/>
            <a:chOff x="144" y="1968"/>
            <a:chExt cx="2784" cy="1488"/>
          </a:xfrm>
        </p:grpSpPr>
        <p:grpSp>
          <p:nvGrpSpPr>
            <p:cNvPr id="25" name="Group 24"/>
            <p:cNvGrpSpPr>
              <a:grpSpLocks/>
            </p:cNvGrpSpPr>
            <p:nvPr/>
          </p:nvGrpSpPr>
          <p:grpSpPr bwMode="auto">
            <a:xfrm>
              <a:off x="144" y="1968"/>
              <a:ext cx="1225" cy="900"/>
              <a:chOff x="536" y="2184"/>
              <a:chExt cx="880" cy="624"/>
            </a:xfrm>
          </p:grpSpPr>
          <p:sp>
            <p:nvSpPr>
              <p:cNvPr id="38" name="Oval 25"/>
              <p:cNvSpPr>
                <a:spLocks noChangeArrowheads="1"/>
              </p:cNvSpPr>
              <p:nvPr/>
            </p:nvSpPr>
            <p:spPr bwMode="auto">
              <a:xfrm>
                <a:off x="880" y="2184"/>
                <a:ext cx="208" cy="20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2000"/>
                  <a:t>A</a:t>
                </a:r>
              </a:p>
            </p:txBody>
          </p:sp>
          <p:sp>
            <p:nvSpPr>
              <p:cNvPr id="39" name="Oval 26"/>
              <p:cNvSpPr>
                <a:spLocks noChangeArrowheads="1"/>
              </p:cNvSpPr>
              <p:nvPr/>
            </p:nvSpPr>
            <p:spPr bwMode="auto">
              <a:xfrm>
                <a:off x="536" y="2584"/>
                <a:ext cx="208" cy="20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2000"/>
                  <a:t>B</a:t>
                </a:r>
              </a:p>
            </p:txBody>
          </p:sp>
          <p:sp>
            <p:nvSpPr>
              <p:cNvPr id="40" name="Oval 27"/>
              <p:cNvSpPr>
                <a:spLocks noChangeArrowheads="1"/>
              </p:cNvSpPr>
              <p:nvPr/>
            </p:nvSpPr>
            <p:spPr bwMode="auto">
              <a:xfrm>
                <a:off x="880" y="2592"/>
                <a:ext cx="208" cy="20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2000"/>
                  <a:t>C</a:t>
                </a:r>
              </a:p>
            </p:txBody>
          </p:sp>
          <p:sp>
            <p:nvSpPr>
              <p:cNvPr id="41" name="Oval 28"/>
              <p:cNvSpPr>
                <a:spLocks noChangeArrowheads="1"/>
              </p:cNvSpPr>
              <p:nvPr/>
            </p:nvSpPr>
            <p:spPr bwMode="auto">
              <a:xfrm>
                <a:off x="1208" y="2600"/>
                <a:ext cx="208" cy="20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2000"/>
                  <a:t>D</a:t>
                </a:r>
              </a:p>
            </p:txBody>
          </p:sp>
          <p:sp>
            <p:nvSpPr>
              <p:cNvPr id="42" name="Line 29"/>
              <p:cNvSpPr>
                <a:spLocks noChangeShapeType="1"/>
              </p:cNvSpPr>
              <p:nvPr/>
            </p:nvSpPr>
            <p:spPr bwMode="auto">
              <a:xfrm>
                <a:off x="984" y="2392"/>
                <a:ext cx="0" cy="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3" name="Line 30"/>
              <p:cNvSpPr>
                <a:spLocks noChangeShapeType="1"/>
              </p:cNvSpPr>
              <p:nvPr/>
            </p:nvSpPr>
            <p:spPr bwMode="auto">
              <a:xfrm flipH="1">
                <a:off x="712" y="2360"/>
                <a:ext cx="20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4" name="Line 31"/>
              <p:cNvSpPr>
                <a:spLocks noChangeShapeType="1"/>
              </p:cNvSpPr>
              <p:nvPr/>
            </p:nvSpPr>
            <p:spPr bwMode="auto">
              <a:xfrm>
                <a:off x="1064" y="2352"/>
                <a:ext cx="200" cy="2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26" name="Group 32"/>
            <p:cNvGrpSpPr>
              <a:grpSpLocks/>
            </p:cNvGrpSpPr>
            <p:nvPr/>
          </p:nvGrpSpPr>
          <p:grpSpPr bwMode="auto">
            <a:xfrm>
              <a:off x="1525" y="1991"/>
              <a:ext cx="289" cy="888"/>
              <a:chOff x="1528" y="2200"/>
              <a:chExt cx="208" cy="616"/>
            </a:xfrm>
          </p:grpSpPr>
          <p:sp>
            <p:nvSpPr>
              <p:cNvPr id="35" name="Oval 33"/>
              <p:cNvSpPr>
                <a:spLocks noChangeArrowheads="1"/>
              </p:cNvSpPr>
              <p:nvPr/>
            </p:nvSpPr>
            <p:spPr bwMode="auto">
              <a:xfrm>
                <a:off x="1528" y="2200"/>
                <a:ext cx="208" cy="20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2000"/>
                  <a:t>E</a:t>
                </a:r>
              </a:p>
            </p:txBody>
          </p:sp>
          <p:sp>
            <p:nvSpPr>
              <p:cNvPr id="36" name="Oval 34"/>
              <p:cNvSpPr>
                <a:spLocks noChangeArrowheads="1"/>
              </p:cNvSpPr>
              <p:nvPr/>
            </p:nvSpPr>
            <p:spPr bwMode="auto">
              <a:xfrm>
                <a:off x="1528" y="2608"/>
                <a:ext cx="208" cy="20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2000"/>
                  <a:t>F</a:t>
                </a:r>
              </a:p>
            </p:txBody>
          </p:sp>
          <p:sp>
            <p:nvSpPr>
              <p:cNvPr id="37" name="Line 35"/>
              <p:cNvSpPr>
                <a:spLocks noChangeShapeType="1"/>
              </p:cNvSpPr>
              <p:nvPr/>
            </p:nvSpPr>
            <p:spPr bwMode="auto">
              <a:xfrm>
                <a:off x="1632" y="2408"/>
                <a:ext cx="0" cy="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27" name="Group 36"/>
            <p:cNvGrpSpPr>
              <a:grpSpLocks/>
            </p:cNvGrpSpPr>
            <p:nvPr/>
          </p:nvGrpSpPr>
          <p:grpSpPr bwMode="auto">
            <a:xfrm>
              <a:off x="1970" y="1968"/>
              <a:ext cx="958" cy="1488"/>
              <a:chOff x="1848" y="2184"/>
              <a:chExt cx="688" cy="1032"/>
            </a:xfrm>
          </p:grpSpPr>
          <p:sp>
            <p:nvSpPr>
              <p:cNvPr id="28" name="Oval 37"/>
              <p:cNvSpPr>
                <a:spLocks noChangeArrowheads="1"/>
              </p:cNvSpPr>
              <p:nvPr/>
            </p:nvSpPr>
            <p:spPr bwMode="auto">
              <a:xfrm>
                <a:off x="2088" y="2184"/>
                <a:ext cx="208" cy="20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2000"/>
                  <a:t>G</a:t>
                </a:r>
              </a:p>
            </p:txBody>
          </p:sp>
          <p:sp>
            <p:nvSpPr>
              <p:cNvPr id="29" name="Oval 38"/>
              <p:cNvSpPr>
                <a:spLocks noChangeArrowheads="1"/>
              </p:cNvSpPr>
              <p:nvPr/>
            </p:nvSpPr>
            <p:spPr bwMode="auto">
              <a:xfrm>
                <a:off x="1848" y="2584"/>
                <a:ext cx="208" cy="20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2000"/>
                  <a:t>H</a:t>
                </a:r>
              </a:p>
            </p:txBody>
          </p:sp>
          <p:sp>
            <p:nvSpPr>
              <p:cNvPr id="30" name="Oval 39"/>
              <p:cNvSpPr>
                <a:spLocks noChangeArrowheads="1"/>
              </p:cNvSpPr>
              <p:nvPr/>
            </p:nvSpPr>
            <p:spPr bwMode="auto">
              <a:xfrm>
                <a:off x="2328" y="3008"/>
                <a:ext cx="208" cy="20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2000"/>
                  <a:t>J</a:t>
                </a:r>
              </a:p>
            </p:txBody>
          </p:sp>
          <p:sp>
            <p:nvSpPr>
              <p:cNvPr id="31" name="Oval 40"/>
              <p:cNvSpPr>
                <a:spLocks noChangeArrowheads="1"/>
              </p:cNvSpPr>
              <p:nvPr/>
            </p:nvSpPr>
            <p:spPr bwMode="auto">
              <a:xfrm>
                <a:off x="2320" y="2600"/>
                <a:ext cx="208" cy="20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2000"/>
                  <a:t>I</a:t>
                </a:r>
              </a:p>
            </p:txBody>
          </p:sp>
          <p:sp>
            <p:nvSpPr>
              <p:cNvPr id="32" name="Line 41"/>
              <p:cNvSpPr>
                <a:spLocks noChangeShapeType="1"/>
              </p:cNvSpPr>
              <p:nvPr/>
            </p:nvSpPr>
            <p:spPr bwMode="auto">
              <a:xfrm>
                <a:off x="2432" y="2808"/>
                <a:ext cx="0" cy="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3" name="Line 42"/>
              <p:cNvSpPr>
                <a:spLocks noChangeShapeType="1"/>
              </p:cNvSpPr>
              <p:nvPr/>
            </p:nvSpPr>
            <p:spPr bwMode="auto">
              <a:xfrm flipH="1">
                <a:off x="1992" y="2360"/>
                <a:ext cx="128" cy="2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4" name="Line 43"/>
              <p:cNvSpPr>
                <a:spLocks noChangeShapeType="1"/>
              </p:cNvSpPr>
              <p:nvPr/>
            </p:nvSpPr>
            <p:spPr bwMode="auto">
              <a:xfrm>
                <a:off x="2272" y="2352"/>
                <a:ext cx="128" cy="2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Group 44"/>
          <p:cNvGrpSpPr>
            <a:grpSpLocks/>
          </p:cNvGrpSpPr>
          <p:nvPr/>
        </p:nvGrpSpPr>
        <p:grpSpPr bwMode="auto">
          <a:xfrm>
            <a:off x="2349595" y="3769537"/>
            <a:ext cx="3481388" cy="952500"/>
            <a:chOff x="434" y="2106"/>
            <a:chExt cx="2193" cy="600"/>
          </a:xfrm>
        </p:grpSpPr>
        <p:sp>
          <p:nvSpPr>
            <p:cNvPr id="46" name="Line 45"/>
            <p:cNvSpPr>
              <a:spLocks noChangeShapeType="1"/>
            </p:cNvSpPr>
            <p:nvPr/>
          </p:nvSpPr>
          <p:spPr bwMode="auto">
            <a:xfrm>
              <a:off x="912" y="2106"/>
              <a:ext cx="624" cy="0"/>
            </a:xfrm>
            <a:prstGeom prst="line">
              <a:avLst/>
            </a:prstGeom>
            <a:noFill/>
            <a:ln w="3492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7" name="Line 46"/>
            <p:cNvSpPr>
              <a:spLocks noChangeShapeType="1"/>
            </p:cNvSpPr>
            <p:nvPr/>
          </p:nvSpPr>
          <p:spPr bwMode="auto">
            <a:xfrm>
              <a:off x="1814" y="2118"/>
              <a:ext cx="502" cy="0"/>
            </a:xfrm>
            <a:prstGeom prst="line">
              <a:avLst/>
            </a:prstGeom>
            <a:noFill/>
            <a:ln w="3492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8" name="Line 47"/>
            <p:cNvSpPr>
              <a:spLocks noChangeShapeType="1"/>
            </p:cNvSpPr>
            <p:nvPr/>
          </p:nvSpPr>
          <p:spPr bwMode="auto">
            <a:xfrm>
              <a:off x="434" y="2706"/>
              <a:ext cx="178" cy="0"/>
            </a:xfrm>
            <a:prstGeom prst="line">
              <a:avLst/>
            </a:prstGeom>
            <a:noFill/>
            <a:ln w="3492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9" name="Line 48"/>
            <p:cNvSpPr>
              <a:spLocks noChangeShapeType="1"/>
            </p:cNvSpPr>
            <p:nvPr/>
          </p:nvSpPr>
          <p:spPr bwMode="auto">
            <a:xfrm>
              <a:off x="912" y="2706"/>
              <a:ext cx="156" cy="0"/>
            </a:xfrm>
            <a:prstGeom prst="line">
              <a:avLst/>
            </a:prstGeom>
            <a:noFill/>
            <a:ln w="3492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0" name="Line 49"/>
            <p:cNvSpPr>
              <a:spLocks noChangeShapeType="1"/>
            </p:cNvSpPr>
            <p:nvPr/>
          </p:nvSpPr>
          <p:spPr bwMode="auto">
            <a:xfrm>
              <a:off x="2271" y="2706"/>
              <a:ext cx="356" cy="0"/>
            </a:xfrm>
            <a:prstGeom prst="line">
              <a:avLst/>
            </a:prstGeom>
            <a:noFill/>
            <a:ln w="3492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1" name="Group 50"/>
          <p:cNvGrpSpPr>
            <a:grpSpLocks/>
          </p:cNvGrpSpPr>
          <p:nvPr/>
        </p:nvGrpSpPr>
        <p:grpSpPr bwMode="auto">
          <a:xfrm>
            <a:off x="7073995" y="1493062"/>
            <a:ext cx="3124200" cy="4114800"/>
            <a:chOff x="3408" y="672"/>
            <a:chExt cx="1968" cy="2592"/>
          </a:xfrm>
        </p:grpSpPr>
        <p:sp>
          <p:nvSpPr>
            <p:cNvPr id="52" name="Oval 51"/>
            <p:cNvSpPr>
              <a:spLocks noChangeArrowheads="1"/>
            </p:cNvSpPr>
            <p:nvPr/>
          </p:nvSpPr>
          <p:spPr bwMode="auto">
            <a:xfrm>
              <a:off x="3934" y="672"/>
              <a:ext cx="317" cy="284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 b="1">
                  <a:solidFill>
                    <a:srgbClr val="66FF33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</a:t>
              </a:r>
            </a:p>
          </p:txBody>
        </p:sp>
        <p:sp>
          <p:nvSpPr>
            <p:cNvPr id="53" name="Oval 52"/>
            <p:cNvSpPr>
              <a:spLocks noChangeArrowheads="1"/>
            </p:cNvSpPr>
            <p:nvPr/>
          </p:nvSpPr>
          <p:spPr bwMode="auto">
            <a:xfrm>
              <a:off x="3408" y="1219"/>
              <a:ext cx="318" cy="284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/>
                <a:t>B</a:t>
              </a:r>
            </a:p>
          </p:txBody>
        </p:sp>
        <p:sp>
          <p:nvSpPr>
            <p:cNvPr id="54" name="Oval 53"/>
            <p:cNvSpPr>
              <a:spLocks noChangeArrowheads="1"/>
            </p:cNvSpPr>
            <p:nvPr/>
          </p:nvSpPr>
          <p:spPr bwMode="auto">
            <a:xfrm>
              <a:off x="3824" y="1678"/>
              <a:ext cx="317" cy="285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/>
                <a:t>C</a:t>
              </a:r>
            </a:p>
          </p:txBody>
        </p:sp>
        <p:sp>
          <p:nvSpPr>
            <p:cNvPr id="55" name="Oval 54"/>
            <p:cNvSpPr>
              <a:spLocks noChangeArrowheads="1"/>
            </p:cNvSpPr>
            <p:nvPr/>
          </p:nvSpPr>
          <p:spPr bwMode="auto">
            <a:xfrm>
              <a:off x="4288" y="2148"/>
              <a:ext cx="318" cy="285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/>
                <a:t>D</a:t>
              </a:r>
            </a:p>
          </p:txBody>
        </p:sp>
        <p:sp>
          <p:nvSpPr>
            <p:cNvPr id="56" name="Line 55"/>
            <p:cNvSpPr>
              <a:spLocks noChangeShapeType="1"/>
            </p:cNvSpPr>
            <p:nvPr/>
          </p:nvSpPr>
          <p:spPr bwMode="auto">
            <a:xfrm flipH="1">
              <a:off x="3677" y="913"/>
              <a:ext cx="306" cy="32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" name="Oval 56"/>
            <p:cNvSpPr>
              <a:spLocks noChangeArrowheads="1"/>
            </p:cNvSpPr>
            <p:nvPr/>
          </p:nvSpPr>
          <p:spPr bwMode="auto">
            <a:xfrm>
              <a:off x="4569" y="1252"/>
              <a:ext cx="318" cy="284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/>
                <a:t>E</a:t>
              </a:r>
            </a:p>
          </p:txBody>
        </p:sp>
        <p:sp>
          <p:nvSpPr>
            <p:cNvPr id="58" name="Oval 57"/>
            <p:cNvSpPr>
              <a:spLocks noChangeArrowheads="1"/>
            </p:cNvSpPr>
            <p:nvPr/>
          </p:nvSpPr>
          <p:spPr bwMode="auto">
            <a:xfrm>
              <a:off x="4337" y="1700"/>
              <a:ext cx="318" cy="284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/>
                <a:t>F</a:t>
              </a:r>
            </a:p>
          </p:txBody>
        </p:sp>
        <p:sp>
          <p:nvSpPr>
            <p:cNvPr id="59" name="Line 58"/>
            <p:cNvSpPr>
              <a:spLocks noChangeShapeType="1"/>
            </p:cNvSpPr>
            <p:nvPr/>
          </p:nvSpPr>
          <p:spPr bwMode="auto">
            <a:xfrm flipH="1">
              <a:off x="4606" y="1547"/>
              <a:ext cx="85" cy="197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" name="Oval 59"/>
            <p:cNvSpPr>
              <a:spLocks noChangeArrowheads="1"/>
            </p:cNvSpPr>
            <p:nvPr/>
          </p:nvSpPr>
          <p:spPr bwMode="auto">
            <a:xfrm>
              <a:off x="4997" y="1733"/>
              <a:ext cx="318" cy="284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/>
                <a:t>G</a:t>
              </a:r>
            </a:p>
          </p:txBody>
        </p:sp>
        <p:sp>
          <p:nvSpPr>
            <p:cNvPr id="61" name="Oval 60"/>
            <p:cNvSpPr>
              <a:spLocks noChangeArrowheads="1"/>
            </p:cNvSpPr>
            <p:nvPr/>
          </p:nvSpPr>
          <p:spPr bwMode="auto">
            <a:xfrm>
              <a:off x="4716" y="2170"/>
              <a:ext cx="318" cy="285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/>
                <a:t>H</a:t>
              </a:r>
            </a:p>
          </p:txBody>
        </p:sp>
        <p:sp>
          <p:nvSpPr>
            <p:cNvPr id="62" name="Oval 61"/>
            <p:cNvSpPr>
              <a:spLocks noChangeArrowheads="1"/>
            </p:cNvSpPr>
            <p:nvPr/>
          </p:nvSpPr>
          <p:spPr bwMode="auto">
            <a:xfrm>
              <a:off x="4863" y="2980"/>
              <a:ext cx="317" cy="284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/>
                <a:t>J</a:t>
              </a:r>
            </a:p>
          </p:txBody>
        </p:sp>
        <p:sp>
          <p:nvSpPr>
            <p:cNvPr id="63" name="Oval 62"/>
            <p:cNvSpPr>
              <a:spLocks noChangeArrowheads="1"/>
            </p:cNvSpPr>
            <p:nvPr/>
          </p:nvSpPr>
          <p:spPr bwMode="auto">
            <a:xfrm>
              <a:off x="5058" y="2531"/>
              <a:ext cx="318" cy="285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/>
                <a:t>I</a:t>
              </a:r>
            </a:p>
          </p:txBody>
        </p:sp>
        <p:sp>
          <p:nvSpPr>
            <p:cNvPr id="64" name="Line 63"/>
            <p:cNvSpPr>
              <a:spLocks noChangeShapeType="1"/>
            </p:cNvSpPr>
            <p:nvPr/>
          </p:nvSpPr>
          <p:spPr bwMode="auto">
            <a:xfrm flipH="1">
              <a:off x="5095" y="2816"/>
              <a:ext cx="61" cy="196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5" name="Line 64"/>
            <p:cNvSpPr>
              <a:spLocks noChangeShapeType="1"/>
            </p:cNvSpPr>
            <p:nvPr/>
          </p:nvSpPr>
          <p:spPr bwMode="auto">
            <a:xfrm flipH="1">
              <a:off x="4924" y="1973"/>
              <a:ext cx="122" cy="21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6" name="Line 65"/>
            <p:cNvSpPr>
              <a:spLocks noChangeShapeType="1"/>
            </p:cNvSpPr>
            <p:nvPr/>
          </p:nvSpPr>
          <p:spPr bwMode="auto">
            <a:xfrm>
              <a:off x="4239" y="902"/>
              <a:ext cx="367" cy="382"/>
            </a:xfrm>
            <a:prstGeom prst="line">
              <a:avLst/>
            </a:prstGeom>
            <a:noFill/>
            <a:ln w="3492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7" name="Line 66"/>
            <p:cNvSpPr>
              <a:spLocks noChangeShapeType="1"/>
            </p:cNvSpPr>
            <p:nvPr/>
          </p:nvSpPr>
          <p:spPr bwMode="auto">
            <a:xfrm>
              <a:off x="4789" y="1514"/>
              <a:ext cx="233" cy="263"/>
            </a:xfrm>
            <a:prstGeom prst="line">
              <a:avLst/>
            </a:prstGeom>
            <a:noFill/>
            <a:ln w="3492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8" name="Line 67"/>
            <p:cNvSpPr>
              <a:spLocks noChangeShapeType="1"/>
            </p:cNvSpPr>
            <p:nvPr/>
          </p:nvSpPr>
          <p:spPr bwMode="auto">
            <a:xfrm>
              <a:off x="3689" y="1481"/>
              <a:ext cx="208" cy="219"/>
            </a:xfrm>
            <a:prstGeom prst="line">
              <a:avLst/>
            </a:prstGeom>
            <a:noFill/>
            <a:ln w="3492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9" name="Line 68"/>
            <p:cNvSpPr>
              <a:spLocks noChangeShapeType="1"/>
            </p:cNvSpPr>
            <p:nvPr/>
          </p:nvSpPr>
          <p:spPr bwMode="auto">
            <a:xfrm>
              <a:off x="4105" y="1919"/>
              <a:ext cx="232" cy="251"/>
            </a:xfrm>
            <a:prstGeom prst="line">
              <a:avLst/>
            </a:prstGeom>
            <a:noFill/>
            <a:ln w="3492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0" name="Line 69"/>
            <p:cNvSpPr>
              <a:spLocks noChangeShapeType="1"/>
            </p:cNvSpPr>
            <p:nvPr/>
          </p:nvSpPr>
          <p:spPr bwMode="auto">
            <a:xfrm>
              <a:off x="4997" y="2422"/>
              <a:ext cx="110" cy="142"/>
            </a:xfrm>
            <a:prstGeom prst="line">
              <a:avLst/>
            </a:prstGeom>
            <a:noFill/>
            <a:ln w="3492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71" name="Rectangle 70"/>
          <p:cNvSpPr txBox="1">
            <a:spLocks noChangeArrowheads="1"/>
          </p:cNvSpPr>
          <p:nvPr/>
        </p:nvSpPr>
        <p:spPr>
          <a:xfrm>
            <a:off x="1786683" y="470780"/>
            <a:ext cx="8839200" cy="944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/>
            </a:r>
            <a:br>
              <a:rPr lang="zh-CN" altLang="en-US" sz="32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4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（用法二，森林直接变兄弟，再转为二叉树）</a:t>
            </a:r>
          </a:p>
        </p:txBody>
      </p:sp>
      <p:sp>
        <p:nvSpPr>
          <p:cNvPr id="72" name="AutoShape 71"/>
          <p:cNvSpPr>
            <a:spLocks noChangeArrowheads="1"/>
          </p:cNvSpPr>
          <p:nvPr/>
        </p:nvSpPr>
        <p:spPr bwMode="auto">
          <a:xfrm>
            <a:off x="3644995" y="2788462"/>
            <a:ext cx="533400" cy="609600"/>
          </a:xfrm>
          <a:prstGeom prst="downArrow">
            <a:avLst>
              <a:gd name="adj1" fmla="val 50000"/>
              <a:gd name="adj2" fmla="val 2857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73" name="AutoShape 72"/>
          <p:cNvSpPr>
            <a:spLocks noChangeArrowheads="1"/>
          </p:cNvSpPr>
          <p:nvPr/>
        </p:nvSpPr>
        <p:spPr bwMode="auto">
          <a:xfrm>
            <a:off x="6540595" y="4769662"/>
            <a:ext cx="2057400" cy="533400"/>
          </a:xfrm>
          <a:prstGeom prst="curvedUpArrow">
            <a:avLst>
              <a:gd name="adj1" fmla="val 77143"/>
              <a:gd name="adj2" fmla="val 154286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4" name="Group 73"/>
          <p:cNvGrpSpPr>
            <a:grpSpLocks/>
          </p:cNvGrpSpPr>
          <p:nvPr/>
        </p:nvGrpSpPr>
        <p:grpSpPr bwMode="auto">
          <a:xfrm>
            <a:off x="2654395" y="4160062"/>
            <a:ext cx="3429000" cy="304800"/>
            <a:chOff x="624" y="2832"/>
            <a:chExt cx="2160" cy="192"/>
          </a:xfrm>
        </p:grpSpPr>
        <p:grpSp>
          <p:nvGrpSpPr>
            <p:cNvPr id="75" name="Group 74"/>
            <p:cNvGrpSpPr>
              <a:grpSpLocks/>
            </p:cNvGrpSpPr>
            <p:nvPr/>
          </p:nvGrpSpPr>
          <p:grpSpPr bwMode="auto">
            <a:xfrm>
              <a:off x="912" y="2832"/>
              <a:ext cx="240" cy="192"/>
              <a:chOff x="528" y="3744"/>
              <a:chExt cx="240" cy="192"/>
            </a:xfrm>
          </p:grpSpPr>
          <p:sp>
            <p:nvSpPr>
              <p:cNvPr id="82" name="Line 75"/>
              <p:cNvSpPr>
                <a:spLocks noChangeShapeType="1"/>
              </p:cNvSpPr>
              <p:nvPr/>
            </p:nvSpPr>
            <p:spPr bwMode="auto">
              <a:xfrm>
                <a:off x="528" y="3744"/>
                <a:ext cx="240" cy="192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3" name="Line 76"/>
              <p:cNvSpPr>
                <a:spLocks noChangeShapeType="1"/>
              </p:cNvSpPr>
              <p:nvPr/>
            </p:nvSpPr>
            <p:spPr bwMode="auto">
              <a:xfrm flipH="1">
                <a:off x="528" y="3744"/>
                <a:ext cx="240" cy="192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6" name="Group 77"/>
            <p:cNvGrpSpPr>
              <a:grpSpLocks/>
            </p:cNvGrpSpPr>
            <p:nvPr/>
          </p:nvGrpSpPr>
          <p:grpSpPr bwMode="auto">
            <a:xfrm>
              <a:off x="624" y="2832"/>
              <a:ext cx="240" cy="192"/>
              <a:chOff x="528" y="3744"/>
              <a:chExt cx="240" cy="192"/>
            </a:xfrm>
          </p:grpSpPr>
          <p:sp>
            <p:nvSpPr>
              <p:cNvPr id="80" name="Line 78"/>
              <p:cNvSpPr>
                <a:spLocks noChangeShapeType="1"/>
              </p:cNvSpPr>
              <p:nvPr/>
            </p:nvSpPr>
            <p:spPr bwMode="auto">
              <a:xfrm>
                <a:off x="528" y="3744"/>
                <a:ext cx="240" cy="192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" name="Line 79"/>
              <p:cNvSpPr>
                <a:spLocks noChangeShapeType="1"/>
              </p:cNvSpPr>
              <p:nvPr/>
            </p:nvSpPr>
            <p:spPr bwMode="auto">
              <a:xfrm flipH="1">
                <a:off x="528" y="3744"/>
                <a:ext cx="240" cy="192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7" name="Group 80"/>
            <p:cNvGrpSpPr>
              <a:grpSpLocks/>
            </p:cNvGrpSpPr>
            <p:nvPr/>
          </p:nvGrpSpPr>
          <p:grpSpPr bwMode="auto">
            <a:xfrm>
              <a:off x="2544" y="2832"/>
              <a:ext cx="240" cy="192"/>
              <a:chOff x="528" y="3744"/>
              <a:chExt cx="240" cy="192"/>
            </a:xfrm>
          </p:grpSpPr>
          <p:sp>
            <p:nvSpPr>
              <p:cNvPr id="78" name="Line 81"/>
              <p:cNvSpPr>
                <a:spLocks noChangeShapeType="1"/>
              </p:cNvSpPr>
              <p:nvPr/>
            </p:nvSpPr>
            <p:spPr bwMode="auto">
              <a:xfrm>
                <a:off x="528" y="3744"/>
                <a:ext cx="240" cy="192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" name="Line 82"/>
              <p:cNvSpPr>
                <a:spLocks noChangeShapeType="1"/>
              </p:cNvSpPr>
              <p:nvPr/>
            </p:nvSpPr>
            <p:spPr bwMode="auto">
              <a:xfrm flipH="1">
                <a:off x="528" y="3744"/>
                <a:ext cx="240" cy="192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84" name="Rectangle 83"/>
          <p:cNvSpPr>
            <a:spLocks noChangeArrowheads="1"/>
          </p:cNvSpPr>
          <p:nvPr/>
        </p:nvSpPr>
        <p:spPr bwMode="auto">
          <a:xfrm>
            <a:off x="1786683" y="5207664"/>
            <a:ext cx="3429000" cy="955675"/>
          </a:xfrm>
          <a:prstGeom prst="rect">
            <a:avLst/>
          </a:prstGeom>
          <a:solidFill>
            <a:srgbClr val="CCFFCC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兄弟相连 长兄为父</a:t>
            </a:r>
          </a:p>
          <a:p>
            <a:r>
              <a:rPr lang="zh-CN" altLang="en-US" sz="2800" b="1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头树为根</a:t>
            </a:r>
            <a:r>
              <a:rPr lang="zh-CN" altLang="en-US" sz="2800" b="1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孩子靠左</a:t>
            </a:r>
          </a:p>
        </p:txBody>
      </p:sp>
      <p:sp>
        <p:nvSpPr>
          <p:cNvPr id="85" name="Rectangle 85"/>
          <p:cNvSpPr>
            <a:spLocks noChangeArrowheads="1"/>
          </p:cNvSpPr>
          <p:nvPr/>
        </p:nvSpPr>
        <p:spPr bwMode="auto">
          <a:xfrm>
            <a:off x="2654395" y="3510775"/>
            <a:ext cx="4413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>
                <a:solidFill>
                  <a:srgbClr val="66FF33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36774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uild="p" autoUpdateAnimBg="0"/>
      <p:bldP spid="84" grpId="0" animBg="1" autoUpdateAnimBg="0"/>
      <p:bldP spid="85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1217169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递归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396" y="387025"/>
            <a:ext cx="4867653" cy="26522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611" y="3505837"/>
            <a:ext cx="4514707" cy="305448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32488" y="4709998"/>
            <a:ext cx="55651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递归（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recursion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），就是在运行的过程中调用自己，是计算机领域的套娃。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7181244-3B35-4494-95FB-369985859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682" y="1796259"/>
            <a:ext cx="419100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30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335447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二叉树还原为森林</a:t>
            </a: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045029" y="2061411"/>
            <a:ext cx="3124200" cy="4114800"/>
            <a:chOff x="3408" y="672"/>
            <a:chExt cx="1968" cy="2592"/>
          </a:xfrm>
        </p:grpSpPr>
        <p:sp>
          <p:nvSpPr>
            <p:cNvPr id="4" name="Oval 3"/>
            <p:cNvSpPr>
              <a:spLocks noChangeArrowheads="1"/>
            </p:cNvSpPr>
            <p:nvPr/>
          </p:nvSpPr>
          <p:spPr bwMode="auto">
            <a:xfrm>
              <a:off x="3934" y="672"/>
              <a:ext cx="317" cy="284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 b="1">
                  <a:solidFill>
                    <a:srgbClr val="66FF33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</a:t>
              </a:r>
            </a:p>
          </p:txBody>
        </p:sp>
        <p:sp>
          <p:nvSpPr>
            <p:cNvPr id="5" name="Oval 4"/>
            <p:cNvSpPr>
              <a:spLocks noChangeArrowheads="1"/>
            </p:cNvSpPr>
            <p:nvPr/>
          </p:nvSpPr>
          <p:spPr bwMode="auto">
            <a:xfrm>
              <a:off x="3408" y="1219"/>
              <a:ext cx="318" cy="284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/>
                <a:t>B</a:t>
              </a:r>
            </a:p>
          </p:txBody>
        </p:sp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3824" y="1678"/>
              <a:ext cx="317" cy="285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/>
                <a:t>C</a:t>
              </a:r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4288" y="2148"/>
              <a:ext cx="318" cy="285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/>
                <a:t>D</a:t>
              </a:r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H="1">
              <a:off x="3677" y="913"/>
              <a:ext cx="306" cy="32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4569" y="1252"/>
              <a:ext cx="318" cy="284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/>
                <a:t>E</a:t>
              </a: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337" y="1700"/>
              <a:ext cx="318" cy="284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/>
                <a:t>F</a:t>
              </a:r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 flipH="1">
              <a:off x="4606" y="1547"/>
              <a:ext cx="85" cy="197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4997" y="1733"/>
              <a:ext cx="318" cy="284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/>
                <a:t>G</a:t>
              </a:r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4716" y="2170"/>
              <a:ext cx="318" cy="285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/>
                <a:t>H</a:t>
              </a:r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4863" y="2980"/>
              <a:ext cx="317" cy="284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/>
                <a:t>J</a:t>
              </a:r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5058" y="2531"/>
              <a:ext cx="318" cy="285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/>
                <a:t>I</a:t>
              </a:r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 flipH="1">
              <a:off x="5095" y="2816"/>
              <a:ext cx="61" cy="196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 flipH="1">
              <a:off x="4924" y="1973"/>
              <a:ext cx="122" cy="21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4239" y="902"/>
              <a:ext cx="367" cy="382"/>
            </a:xfrm>
            <a:prstGeom prst="line">
              <a:avLst/>
            </a:prstGeom>
            <a:noFill/>
            <a:ln w="3492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4789" y="1514"/>
              <a:ext cx="233" cy="263"/>
            </a:xfrm>
            <a:prstGeom prst="line">
              <a:avLst/>
            </a:prstGeom>
            <a:noFill/>
            <a:ln w="3492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3689" y="1481"/>
              <a:ext cx="208" cy="219"/>
            </a:xfrm>
            <a:prstGeom prst="line">
              <a:avLst/>
            </a:prstGeom>
            <a:noFill/>
            <a:ln w="3492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4105" y="1919"/>
              <a:ext cx="232" cy="251"/>
            </a:xfrm>
            <a:prstGeom prst="line">
              <a:avLst/>
            </a:prstGeom>
            <a:noFill/>
            <a:ln w="3492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>
              <a:off x="4997" y="2422"/>
              <a:ext cx="110" cy="142"/>
            </a:xfrm>
            <a:prstGeom prst="line">
              <a:avLst/>
            </a:prstGeom>
            <a:noFill/>
            <a:ln w="3492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1045029" y="1451811"/>
            <a:ext cx="9144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0" lang="zh-CN" altLang="en-US" sz="28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要点：</a:t>
            </a:r>
            <a:r>
              <a:rPr kumimoji="0"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把最右边的子树变为森林，其余右子树变为兄弟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</a:p>
        </p:txBody>
      </p:sp>
      <p:grpSp>
        <p:nvGrpSpPr>
          <p:cNvPr id="25" name="Group 24"/>
          <p:cNvGrpSpPr>
            <a:grpSpLocks/>
          </p:cNvGrpSpPr>
          <p:nvPr/>
        </p:nvGrpSpPr>
        <p:grpSpPr bwMode="auto">
          <a:xfrm>
            <a:off x="1121229" y="1024774"/>
            <a:ext cx="8229600" cy="579437"/>
            <a:chOff x="240" y="672"/>
            <a:chExt cx="5232" cy="464"/>
          </a:xfrm>
        </p:grpSpPr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240" y="672"/>
              <a:ext cx="5232" cy="4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3200" b="1">
                  <a:latin typeface="楷体" panose="02010609060101010101" pitchFamily="49" charset="-122"/>
                  <a:ea typeface="楷体" panose="02010609060101010101" pitchFamily="49" charset="-122"/>
                </a:rPr>
                <a:t>即</a:t>
              </a:r>
              <a:r>
                <a:rPr lang="en-US" altLang="zh-CN" sz="3200" b="1">
                  <a:latin typeface="楷体" panose="02010609060101010101" pitchFamily="49" charset="-122"/>
                  <a:ea typeface="楷体" panose="02010609060101010101" pitchFamily="49" charset="-122"/>
                </a:rPr>
                <a:t>B={root, LB, RB}     F={T</a:t>
              </a:r>
              <a:r>
                <a:rPr lang="en-US" altLang="zh-CN" sz="3200" b="1" baseline="-25000">
                  <a:latin typeface="楷体" panose="02010609060101010101" pitchFamily="49" charset="-122"/>
                  <a:ea typeface="楷体" panose="02010609060101010101" pitchFamily="49" charset="-122"/>
                </a:rPr>
                <a:t>1</a:t>
              </a:r>
              <a:r>
                <a:rPr lang="en-US" altLang="zh-CN" sz="3200" b="1">
                  <a:latin typeface="楷体" panose="02010609060101010101" pitchFamily="49" charset="-122"/>
                  <a:ea typeface="楷体" panose="02010609060101010101" pitchFamily="49" charset="-122"/>
                </a:rPr>
                <a:t>, T</a:t>
              </a:r>
              <a:r>
                <a:rPr lang="en-US" altLang="zh-CN" sz="3200" b="1" baseline="-25000">
                  <a:latin typeface="楷体" panose="02010609060101010101" pitchFamily="49" charset="-122"/>
                  <a:ea typeface="楷体" panose="02010609060101010101" pitchFamily="49" charset="-122"/>
                </a:rPr>
                <a:t>2</a:t>
              </a:r>
              <a:r>
                <a:rPr lang="en-US" altLang="zh-CN" sz="3200" b="1">
                  <a:latin typeface="楷体" panose="02010609060101010101" pitchFamily="49" charset="-122"/>
                  <a:ea typeface="楷体" panose="02010609060101010101" pitchFamily="49" charset="-122"/>
                </a:rPr>
                <a:t>, </a:t>
              </a:r>
              <a:r>
                <a:rPr lang="en-US" altLang="zh-CN" sz="3200" b="1">
                  <a:ea typeface="楷体" panose="02010609060101010101" pitchFamily="49" charset="-122"/>
                </a:rPr>
                <a:t>…</a:t>
              </a:r>
              <a:r>
                <a:rPr lang="en-US" altLang="zh-CN" sz="3200" b="1">
                  <a:latin typeface="楷体" panose="02010609060101010101" pitchFamily="49" charset="-122"/>
                  <a:ea typeface="楷体" panose="02010609060101010101" pitchFamily="49" charset="-122"/>
                </a:rPr>
                <a:t>,T</a:t>
              </a:r>
              <a:r>
                <a:rPr lang="en-US" altLang="zh-CN" sz="3200" b="1" baseline="-25000">
                  <a:latin typeface="楷体" panose="02010609060101010101" pitchFamily="49" charset="-122"/>
                  <a:ea typeface="楷体" panose="02010609060101010101" pitchFamily="49" charset="-122"/>
                </a:rPr>
                <a:t>m</a:t>
              </a:r>
              <a:r>
                <a:rPr lang="en-US" altLang="zh-CN" sz="3200" b="1">
                  <a:latin typeface="楷体" panose="02010609060101010101" pitchFamily="49" charset="-122"/>
                  <a:ea typeface="楷体" panose="02010609060101010101" pitchFamily="49" charset="-122"/>
                </a:rPr>
                <a:t>}</a:t>
              </a:r>
            </a:p>
          </p:txBody>
        </p:sp>
        <p:sp>
          <p:nvSpPr>
            <p:cNvPr id="27" name="AutoShape 26"/>
            <p:cNvSpPr>
              <a:spLocks noChangeArrowheads="1"/>
            </p:cNvSpPr>
            <p:nvPr/>
          </p:nvSpPr>
          <p:spPr bwMode="auto">
            <a:xfrm>
              <a:off x="2592" y="768"/>
              <a:ext cx="576" cy="240"/>
            </a:xfrm>
            <a:prstGeom prst="leftRightArrow">
              <a:avLst>
                <a:gd name="adj1" fmla="val 50000"/>
                <a:gd name="adj2" fmla="val 48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</p:grpSp>
      <p:sp>
        <p:nvSpPr>
          <p:cNvPr id="28" name="AutoShape 27"/>
          <p:cNvSpPr>
            <a:spLocks noChangeArrowheads="1"/>
          </p:cNvSpPr>
          <p:nvPr/>
        </p:nvSpPr>
        <p:spPr bwMode="auto">
          <a:xfrm>
            <a:off x="4321629" y="3128211"/>
            <a:ext cx="838200" cy="609600"/>
          </a:xfrm>
          <a:prstGeom prst="rightArrow">
            <a:avLst>
              <a:gd name="adj1" fmla="val 50000"/>
              <a:gd name="adj2" fmla="val 3437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9" name="Group 28"/>
          <p:cNvGrpSpPr>
            <a:grpSpLocks/>
          </p:cNvGrpSpPr>
          <p:nvPr/>
        </p:nvGrpSpPr>
        <p:grpSpPr bwMode="auto">
          <a:xfrm>
            <a:off x="5236029" y="4499811"/>
            <a:ext cx="1676400" cy="1290638"/>
            <a:chOff x="536" y="2184"/>
            <a:chExt cx="880" cy="624"/>
          </a:xfrm>
        </p:grpSpPr>
        <p:sp>
          <p:nvSpPr>
            <p:cNvPr id="30" name="Oval 29"/>
            <p:cNvSpPr>
              <a:spLocks noChangeArrowheads="1"/>
            </p:cNvSpPr>
            <p:nvPr/>
          </p:nvSpPr>
          <p:spPr bwMode="auto">
            <a:xfrm>
              <a:off x="880" y="2184"/>
              <a:ext cx="208" cy="20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/>
                <a:t>A</a:t>
              </a:r>
            </a:p>
          </p:txBody>
        </p: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>
              <a:off x="536" y="2584"/>
              <a:ext cx="208" cy="20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/>
                <a:t>B</a:t>
              </a:r>
            </a:p>
          </p:txBody>
        </p:sp>
        <p:sp>
          <p:nvSpPr>
            <p:cNvPr id="32" name="Oval 31"/>
            <p:cNvSpPr>
              <a:spLocks noChangeArrowheads="1"/>
            </p:cNvSpPr>
            <p:nvPr/>
          </p:nvSpPr>
          <p:spPr bwMode="auto">
            <a:xfrm>
              <a:off x="880" y="2592"/>
              <a:ext cx="208" cy="20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/>
                <a:t>C</a:t>
              </a:r>
            </a:p>
          </p:txBody>
        </p: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>
              <a:off x="1208" y="2600"/>
              <a:ext cx="208" cy="20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/>
                <a:t>D</a:t>
              </a: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984" y="2392"/>
              <a:ext cx="0" cy="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 flipH="1">
              <a:off x="712" y="2360"/>
              <a:ext cx="20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1064" y="2352"/>
              <a:ext cx="200" cy="2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37" name="Group 36"/>
          <p:cNvGrpSpPr>
            <a:grpSpLocks/>
          </p:cNvGrpSpPr>
          <p:nvPr/>
        </p:nvGrpSpPr>
        <p:grpSpPr bwMode="auto">
          <a:xfrm>
            <a:off x="7277554" y="4533149"/>
            <a:ext cx="396875" cy="1273175"/>
            <a:chOff x="1528" y="2200"/>
            <a:chExt cx="208" cy="616"/>
          </a:xfrm>
        </p:grpSpPr>
        <p:sp>
          <p:nvSpPr>
            <p:cNvPr id="38" name="Oval 37"/>
            <p:cNvSpPr>
              <a:spLocks noChangeArrowheads="1"/>
            </p:cNvSpPr>
            <p:nvPr/>
          </p:nvSpPr>
          <p:spPr bwMode="auto">
            <a:xfrm>
              <a:off x="1528" y="2200"/>
              <a:ext cx="208" cy="20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/>
                <a:t>E</a:t>
              </a:r>
            </a:p>
          </p:txBody>
        </p:sp>
        <p:sp>
          <p:nvSpPr>
            <p:cNvPr id="39" name="Oval 38"/>
            <p:cNvSpPr>
              <a:spLocks noChangeArrowheads="1"/>
            </p:cNvSpPr>
            <p:nvPr/>
          </p:nvSpPr>
          <p:spPr bwMode="auto">
            <a:xfrm>
              <a:off x="1528" y="2608"/>
              <a:ext cx="208" cy="20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/>
                <a:t>F</a:t>
              </a:r>
            </a:p>
          </p:txBody>
        </p:sp>
        <p:sp>
          <p:nvSpPr>
            <p:cNvPr id="40" name="Line 39"/>
            <p:cNvSpPr>
              <a:spLocks noChangeShapeType="1"/>
            </p:cNvSpPr>
            <p:nvPr/>
          </p:nvSpPr>
          <p:spPr bwMode="auto">
            <a:xfrm>
              <a:off x="1632" y="2408"/>
              <a:ext cx="0" cy="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41" name="Group 40"/>
          <p:cNvGrpSpPr>
            <a:grpSpLocks/>
          </p:cNvGrpSpPr>
          <p:nvPr/>
        </p:nvGrpSpPr>
        <p:grpSpPr bwMode="auto">
          <a:xfrm>
            <a:off x="8039554" y="4499811"/>
            <a:ext cx="1311275" cy="2133600"/>
            <a:chOff x="1848" y="2184"/>
            <a:chExt cx="688" cy="1032"/>
          </a:xfrm>
        </p:grpSpPr>
        <p:sp>
          <p:nvSpPr>
            <p:cNvPr id="42" name="Oval 41"/>
            <p:cNvSpPr>
              <a:spLocks noChangeArrowheads="1"/>
            </p:cNvSpPr>
            <p:nvPr/>
          </p:nvSpPr>
          <p:spPr bwMode="auto">
            <a:xfrm>
              <a:off x="2088" y="2184"/>
              <a:ext cx="208" cy="20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/>
                <a:t>G</a:t>
              </a:r>
            </a:p>
          </p:txBody>
        </p:sp>
        <p:sp>
          <p:nvSpPr>
            <p:cNvPr id="43" name="Oval 42"/>
            <p:cNvSpPr>
              <a:spLocks noChangeArrowheads="1"/>
            </p:cNvSpPr>
            <p:nvPr/>
          </p:nvSpPr>
          <p:spPr bwMode="auto">
            <a:xfrm>
              <a:off x="1848" y="2584"/>
              <a:ext cx="208" cy="20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/>
                <a:t>H</a:t>
              </a:r>
            </a:p>
          </p:txBody>
        </p:sp>
        <p:sp>
          <p:nvSpPr>
            <p:cNvPr id="44" name="Oval 43"/>
            <p:cNvSpPr>
              <a:spLocks noChangeArrowheads="1"/>
            </p:cNvSpPr>
            <p:nvPr/>
          </p:nvSpPr>
          <p:spPr bwMode="auto">
            <a:xfrm>
              <a:off x="2328" y="3008"/>
              <a:ext cx="208" cy="20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/>
                <a:t>J</a:t>
              </a:r>
            </a:p>
          </p:txBody>
        </p:sp>
        <p:sp>
          <p:nvSpPr>
            <p:cNvPr id="45" name="Oval 44"/>
            <p:cNvSpPr>
              <a:spLocks noChangeArrowheads="1"/>
            </p:cNvSpPr>
            <p:nvPr/>
          </p:nvSpPr>
          <p:spPr bwMode="auto">
            <a:xfrm>
              <a:off x="2320" y="2600"/>
              <a:ext cx="208" cy="20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/>
                <a:t>I</a:t>
              </a:r>
            </a:p>
          </p:txBody>
        </p:sp>
        <p:sp>
          <p:nvSpPr>
            <p:cNvPr id="46" name="Line 45"/>
            <p:cNvSpPr>
              <a:spLocks noChangeShapeType="1"/>
            </p:cNvSpPr>
            <p:nvPr/>
          </p:nvSpPr>
          <p:spPr bwMode="auto">
            <a:xfrm>
              <a:off x="2432" y="2808"/>
              <a:ext cx="0" cy="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7" name="Line 46"/>
            <p:cNvSpPr>
              <a:spLocks noChangeShapeType="1"/>
            </p:cNvSpPr>
            <p:nvPr/>
          </p:nvSpPr>
          <p:spPr bwMode="auto">
            <a:xfrm flipH="1">
              <a:off x="1992" y="2360"/>
              <a:ext cx="128" cy="2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8" name="Line 47"/>
            <p:cNvSpPr>
              <a:spLocks noChangeShapeType="1"/>
            </p:cNvSpPr>
            <p:nvPr/>
          </p:nvSpPr>
          <p:spPr bwMode="auto">
            <a:xfrm>
              <a:off x="2272" y="2352"/>
              <a:ext cx="128" cy="2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49" name="Group 48"/>
          <p:cNvGrpSpPr>
            <a:grpSpLocks/>
          </p:cNvGrpSpPr>
          <p:nvPr/>
        </p:nvGrpSpPr>
        <p:grpSpPr bwMode="auto">
          <a:xfrm>
            <a:off x="6983867" y="2137611"/>
            <a:ext cx="766762" cy="1011238"/>
            <a:chOff x="4032" y="1465"/>
            <a:chExt cx="483" cy="637"/>
          </a:xfrm>
        </p:grpSpPr>
        <p:sp>
          <p:nvSpPr>
            <p:cNvPr id="50" name="Oval 49"/>
            <p:cNvSpPr>
              <a:spLocks noChangeArrowheads="1"/>
            </p:cNvSpPr>
            <p:nvPr/>
          </p:nvSpPr>
          <p:spPr bwMode="auto">
            <a:xfrm>
              <a:off x="4236" y="1465"/>
              <a:ext cx="279" cy="24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/>
                <a:t>E</a:t>
              </a:r>
            </a:p>
          </p:txBody>
        </p: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>
              <a:off x="4032" y="1855"/>
              <a:ext cx="279" cy="24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/>
                <a:t>F</a:t>
              </a:r>
            </a:p>
          </p:txBody>
        </p:sp>
        <p:sp>
          <p:nvSpPr>
            <p:cNvPr id="52" name="Line 51"/>
            <p:cNvSpPr>
              <a:spLocks noChangeShapeType="1"/>
            </p:cNvSpPr>
            <p:nvPr/>
          </p:nvSpPr>
          <p:spPr bwMode="auto">
            <a:xfrm flipH="1">
              <a:off x="4268" y="1722"/>
              <a:ext cx="75" cy="1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3" name="Group 52"/>
          <p:cNvGrpSpPr>
            <a:grpSpLocks/>
          </p:cNvGrpSpPr>
          <p:nvPr/>
        </p:nvGrpSpPr>
        <p:grpSpPr bwMode="auto">
          <a:xfrm>
            <a:off x="5540829" y="2137611"/>
            <a:ext cx="1143000" cy="1905000"/>
            <a:chOff x="2832" y="1104"/>
            <a:chExt cx="720" cy="1200"/>
          </a:xfrm>
        </p:grpSpPr>
        <p:sp>
          <p:nvSpPr>
            <p:cNvPr id="54" name="Oval 53"/>
            <p:cNvSpPr>
              <a:spLocks noChangeArrowheads="1"/>
            </p:cNvSpPr>
            <p:nvPr/>
          </p:nvSpPr>
          <p:spPr bwMode="auto">
            <a:xfrm>
              <a:off x="3148" y="1104"/>
              <a:ext cx="191" cy="19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/>
                <a:t>A</a:t>
              </a:r>
            </a:p>
          </p:txBody>
        </p:sp>
        <p:sp>
          <p:nvSpPr>
            <p:cNvPr id="55" name="Oval 54"/>
            <p:cNvSpPr>
              <a:spLocks noChangeArrowheads="1"/>
            </p:cNvSpPr>
            <p:nvPr/>
          </p:nvSpPr>
          <p:spPr bwMode="auto">
            <a:xfrm>
              <a:off x="2832" y="1477"/>
              <a:ext cx="191" cy="19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/>
                <a:t>B</a:t>
              </a:r>
            </a:p>
          </p:txBody>
        </p:sp>
        <p:sp>
          <p:nvSpPr>
            <p:cNvPr id="56" name="Oval 55"/>
            <p:cNvSpPr>
              <a:spLocks noChangeArrowheads="1"/>
            </p:cNvSpPr>
            <p:nvPr/>
          </p:nvSpPr>
          <p:spPr bwMode="auto">
            <a:xfrm>
              <a:off x="3082" y="1790"/>
              <a:ext cx="191" cy="19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/>
                <a:t>C</a:t>
              </a:r>
            </a:p>
          </p:txBody>
        </p:sp>
        <p:sp>
          <p:nvSpPr>
            <p:cNvPr id="57" name="Oval 56"/>
            <p:cNvSpPr>
              <a:spLocks noChangeArrowheads="1"/>
            </p:cNvSpPr>
            <p:nvPr/>
          </p:nvSpPr>
          <p:spPr bwMode="auto">
            <a:xfrm>
              <a:off x="3361" y="2110"/>
              <a:ext cx="191" cy="19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/>
                <a:t>D</a:t>
              </a:r>
            </a:p>
          </p:txBody>
        </p:sp>
        <p:sp>
          <p:nvSpPr>
            <p:cNvPr id="58" name="Line 57"/>
            <p:cNvSpPr>
              <a:spLocks noChangeShapeType="1"/>
            </p:cNvSpPr>
            <p:nvPr/>
          </p:nvSpPr>
          <p:spPr bwMode="auto">
            <a:xfrm flipH="1">
              <a:off x="2994" y="1268"/>
              <a:ext cx="183" cy="2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59" name="Group 58"/>
            <p:cNvGrpSpPr>
              <a:grpSpLocks/>
            </p:cNvGrpSpPr>
            <p:nvPr/>
          </p:nvGrpSpPr>
          <p:grpSpPr bwMode="auto">
            <a:xfrm>
              <a:off x="3001" y="1655"/>
              <a:ext cx="389" cy="470"/>
              <a:chOff x="3001" y="1655"/>
              <a:chExt cx="389" cy="470"/>
            </a:xfrm>
          </p:grpSpPr>
          <p:sp>
            <p:nvSpPr>
              <p:cNvPr id="60" name="Line 59"/>
              <p:cNvSpPr>
                <a:spLocks noChangeShapeType="1"/>
              </p:cNvSpPr>
              <p:nvPr/>
            </p:nvSpPr>
            <p:spPr bwMode="auto">
              <a:xfrm>
                <a:off x="3001" y="1655"/>
                <a:ext cx="125" cy="150"/>
              </a:xfrm>
              <a:prstGeom prst="line">
                <a:avLst/>
              </a:prstGeom>
              <a:noFill/>
              <a:ln w="349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1" name="Line 60"/>
              <p:cNvSpPr>
                <a:spLocks noChangeShapeType="1"/>
              </p:cNvSpPr>
              <p:nvPr/>
            </p:nvSpPr>
            <p:spPr bwMode="auto">
              <a:xfrm>
                <a:off x="3251" y="1953"/>
                <a:ext cx="139" cy="172"/>
              </a:xfrm>
              <a:prstGeom prst="line">
                <a:avLst/>
              </a:prstGeom>
              <a:noFill/>
              <a:ln w="34925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</p:grpSp>
      <p:grpSp>
        <p:nvGrpSpPr>
          <p:cNvPr id="62" name="Group 61"/>
          <p:cNvGrpSpPr>
            <a:grpSpLocks/>
          </p:cNvGrpSpPr>
          <p:nvPr/>
        </p:nvGrpSpPr>
        <p:grpSpPr bwMode="auto">
          <a:xfrm>
            <a:off x="8201479" y="2078874"/>
            <a:ext cx="920750" cy="2116137"/>
            <a:chOff x="4508" y="1067"/>
            <a:chExt cx="580" cy="1333"/>
          </a:xfrm>
        </p:grpSpPr>
        <p:sp>
          <p:nvSpPr>
            <p:cNvPr id="63" name="Oval 62"/>
            <p:cNvSpPr>
              <a:spLocks noChangeArrowheads="1"/>
            </p:cNvSpPr>
            <p:nvPr/>
          </p:nvSpPr>
          <p:spPr bwMode="auto">
            <a:xfrm>
              <a:off x="4755" y="1067"/>
              <a:ext cx="279" cy="24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/>
                <a:t>G</a:t>
              </a:r>
            </a:p>
          </p:txBody>
        </p:sp>
        <p:sp>
          <p:nvSpPr>
            <p:cNvPr id="64" name="Oval 63"/>
            <p:cNvSpPr>
              <a:spLocks noChangeArrowheads="1"/>
            </p:cNvSpPr>
            <p:nvPr/>
          </p:nvSpPr>
          <p:spPr bwMode="auto">
            <a:xfrm>
              <a:off x="4508" y="1448"/>
              <a:ext cx="279" cy="24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/>
                <a:t>H</a:t>
              </a:r>
            </a:p>
          </p:txBody>
        </p:sp>
        <p:sp>
          <p:nvSpPr>
            <p:cNvPr id="65" name="Oval 64"/>
            <p:cNvSpPr>
              <a:spLocks noChangeArrowheads="1"/>
            </p:cNvSpPr>
            <p:nvPr/>
          </p:nvSpPr>
          <p:spPr bwMode="auto">
            <a:xfrm>
              <a:off x="4637" y="2153"/>
              <a:ext cx="279" cy="24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/>
                <a:t>J</a:t>
              </a:r>
            </a:p>
          </p:txBody>
        </p:sp>
        <p:sp>
          <p:nvSpPr>
            <p:cNvPr id="66" name="Oval 65"/>
            <p:cNvSpPr>
              <a:spLocks noChangeArrowheads="1"/>
            </p:cNvSpPr>
            <p:nvPr/>
          </p:nvSpPr>
          <p:spPr bwMode="auto">
            <a:xfrm>
              <a:off x="4809" y="1762"/>
              <a:ext cx="279" cy="24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/>
                <a:t>I</a:t>
              </a:r>
            </a:p>
          </p:txBody>
        </p:sp>
        <p:sp>
          <p:nvSpPr>
            <p:cNvPr id="67" name="Line 66"/>
            <p:cNvSpPr>
              <a:spLocks noChangeShapeType="1"/>
            </p:cNvSpPr>
            <p:nvPr/>
          </p:nvSpPr>
          <p:spPr bwMode="auto">
            <a:xfrm flipH="1">
              <a:off x="4841" y="2010"/>
              <a:ext cx="54" cy="1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8" name="Line 67"/>
            <p:cNvSpPr>
              <a:spLocks noChangeShapeType="1"/>
            </p:cNvSpPr>
            <p:nvPr/>
          </p:nvSpPr>
          <p:spPr bwMode="auto">
            <a:xfrm flipH="1">
              <a:off x="4691" y="1277"/>
              <a:ext cx="107" cy="1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9" name="Line 68"/>
            <p:cNvSpPr>
              <a:spLocks noChangeShapeType="1"/>
            </p:cNvSpPr>
            <p:nvPr/>
          </p:nvSpPr>
          <p:spPr bwMode="auto">
            <a:xfrm>
              <a:off x="4755" y="1667"/>
              <a:ext cx="97" cy="124"/>
            </a:xfrm>
            <a:prstGeom prst="line">
              <a:avLst/>
            </a:prstGeom>
            <a:noFill/>
            <a:ln w="3492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70" name="Group 70"/>
          <p:cNvGrpSpPr>
            <a:grpSpLocks/>
          </p:cNvGrpSpPr>
          <p:nvPr/>
        </p:nvGrpSpPr>
        <p:grpSpPr bwMode="auto">
          <a:xfrm>
            <a:off x="3331029" y="3433011"/>
            <a:ext cx="381000" cy="304800"/>
            <a:chOff x="528" y="3744"/>
            <a:chExt cx="240" cy="192"/>
          </a:xfrm>
        </p:grpSpPr>
        <p:sp>
          <p:nvSpPr>
            <p:cNvPr id="71" name="Line 71"/>
            <p:cNvSpPr>
              <a:spLocks noChangeShapeType="1"/>
            </p:cNvSpPr>
            <p:nvPr/>
          </p:nvSpPr>
          <p:spPr bwMode="auto">
            <a:xfrm>
              <a:off x="528" y="3744"/>
              <a:ext cx="240" cy="192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" name="Line 72"/>
            <p:cNvSpPr>
              <a:spLocks noChangeShapeType="1"/>
            </p:cNvSpPr>
            <p:nvPr/>
          </p:nvSpPr>
          <p:spPr bwMode="auto">
            <a:xfrm flipH="1">
              <a:off x="528" y="3744"/>
              <a:ext cx="240" cy="192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3" name="Group 73"/>
          <p:cNvGrpSpPr>
            <a:grpSpLocks/>
          </p:cNvGrpSpPr>
          <p:nvPr/>
        </p:nvGrpSpPr>
        <p:grpSpPr bwMode="auto">
          <a:xfrm>
            <a:off x="2492829" y="2518611"/>
            <a:ext cx="381000" cy="304800"/>
            <a:chOff x="528" y="3744"/>
            <a:chExt cx="240" cy="192"/>
          </a:xfrm>
        </p:grpSpPr>
        <p:sp>
          <p:nvSpPr>
            <p:cNvPr id="74" name="Line 74"/>
            <p:cNvSpPr>
              <a:spLocks noChangeShapeType="1"/>
            </p:cNvSpPr>
            <p:nvPr/>
          </p:nvSpPr>
          <p:spPr bwMode="auto">
            <a:xfrm>
              <a:off x="528" y="3744"/>
              <a:ext cx="240" cy="192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Line 75"/>
            <p:cNvSpPr>
              <a:spLocks noChangeShapeType="1"/>
            </p:cNvSpPr>
            <p:nvPr/>
          </p:nvSpPr>
          <p:spPr bwMode="auto">
            <a:xfrm flipH="1">
              <a:off x="528" y="3744"/>
              <a:ext cx="240" cy="192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6" name="AutoShape 76"/>
          <p:cNvSpPr>
            <a:spLocks noChangeArrowheads="1"/>
          </p:cNvSpPr>
          <p:nvPr/>
        </p:nvSpPr>
        <p:spPr bwMode="auto">
          <a:xfrm>
            <a:off x="5998029" y="4042611"/>
            <a:ext cx="228600" cy="381000"/>
          </a:xfrm>
          <a:prstGeom prst="downArrow">
            <a:avLst>
              <a:gd name="adj1" fmla="val 50000"/>
              <a:gd name="adj2" fmla="val 41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77" name="AutoShape 77"/>
          <p:cNvSpPr>
            <a:spLocks noChangeArrowheads="1"/>
          </p:cNvSpPr>
          <p:nvPr/>
        </p:nvSpPr>
        <p:spPr bwMode="auto">
          <a:xfrm>
            <a:off x="7369629" y="4042611"/>
            <a:ext cx="228600" cy="381000"/>
          </a:xfrm>
          <a:prstGeom prst="downArrow">
            <a:avLst>
              <a:gd name="adj1" fmla="val 50000"/>
              <a:gd name="adj2" fmla="val 41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78" name="AutoShape 78"/>
          <p:cNvSpPr>
            <a:spLocks noChangeArrowheads="1"/>
          </p:cNvSpPr>
          <p:nvPr/>
        </p:nvSpPr>
        <p:spPr bwMode="auto">
          <a:xfrm>
            <a:off x="8893629" y="4042611"/>
            <a:ext cx="228600" cy="381000"/>
          </a:xfrm>
          <a:prstGeom prst="downArrow">
            <a:avLst>
              <a:gd name="adj1" fmla="val 50000"/>
              <a:gd name="adj2" fmla="val 41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06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utoUpdateAnimBg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2649600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树的存储结构</a:t>
            </a:r>
          </a:p>
        </p:txBody>
      </p:sp>
      <p:sp>
        <p:nvSpPr>
          <p:cNvPr id="3" name="矩形 2"/>
          <p:cNvSpPr/>
          <p:nvPr/>
        </p:nvSpPr>
        <p:spPr>
          <a:xfrm>
            <a:off x="770020" y="859783"/>
            <a:ext cx="9879645" cy="5606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300"/>
              </a:lnSpc>
            </a:pP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1. </a:t>
            </a:r>
            <a:r>
              <a:rPr lang="en-US" altLang="zh-CN" sz="28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Father</a:t>
            </a:r>
            <a:r>
              <a:rPr lang="zh-CN" altLang="en-US" sz="28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链接结构</a:t>
            </a:r>
          </a:p>
          <a:p>
            <a:pPr>
              <a:lnSpc>
                <a:spcPts val="4300"/>
              </a:lnSpc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在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Father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链接存储结构中结点具有如下结构：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4300"/>
              </a:lnSpc>
            </a:pP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4300"/>
              </a:lnSpc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其中，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father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指针指向结点的父结点。</a:t>
            </a:r>
          </a:p>
          <a:p>
            <a:pPr>
              <a:lnSpc>
                <a:spcPts val="4300"/>
              </a:lnSpc>
            </a:pP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2. </a:t>
            </a:r>
            <a:r>
              <a:rPr lang="zh-CN" altLang="en-US" sz="28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左儿子</a:t>
            </a:r>
            <a:r>
              <a:rPr lang="en-US" altLang="zh-CN" sz="28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—</a:t>
            </a:r>
            <a:r>
              <a:rPr lang="zh-CN" altLang="en-US" sz="28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右兄弟链接结构</a:t>
            </a:r>
          </a:p>
          <a:p>
            <a:pPr>
              <a:lnSpc>
                <a:spcPts val="4300"/>
              </a:lnSpc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在这种结构所表示的树中，结点结构如下：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4300"/>
              </a:lnSpc>
            </a:pP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4300"/>
              </a:lnSpc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其中，域</a:t>
            </a:r>
            <a:r>
              <a:rPr lang="en-US" altLang="zh-CN" sz="2800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firstChild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存放指向该结点的大儿子结点（即最左边的儿子结点）的指针，域</a:t>
            </a:r>
            <a:r>
              <a:rPr lang="en-US" altLang="zh-CN" sz="2800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nextbrother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存放指向该结点的大兄弟结点（即以从左到右为序的下一个兄弟结点）的指针。</a:t>
            </a:r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25396"/>
              </p:ext>
            </p:extLst>
          </p:nvPr>
        </p:nvGraphicFramePr>
        <p:xfrm>
          <a:off x="3554470" y="2090056"/>
          <a:ext cx="351322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6611">
                  <a:extLst>
                    <a:ext uri="{9D8B030D-6E8A-4147-A177-3AD203B41FA5}">
                      <a16:colId xmlns:a16="http://schemas.microsoft.com/office/drawing/2014/main" val="427688972"/>
                    </a:ext>
                  </a:extLst>
                </a:gridCol>
                <a:gridCol w="1756611">
                  <a:extLst>
                    <a:ext uri="{9D8B030D-6E8A-4147-A177-3AD203B41FA5}">
                      <a16:colId xmlns:a16="http://schemas.microsoft.com/office/drawing/2014/main" val="4096293521"/>
                    </a:ext>
                  </a:extLst>
                </a:gridCol>
              </a:tblGrid>
              <a:tr h="33423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Data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Father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966163"/>
                  </a:ext>
                </a:extLst>
              </a:tr>
            </a:tbl>
          </a:graphicData>
        </a:graphic>
      </p:graphicFrame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2934"/>
              </p:ext>
            </p:extLst>
          </p:nvPr>
        </p:nvGraphicFramePr>
        <p:xfrm>
          <a:off x="2685144" y="4275711"/>
          <a:ext cx="557195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319">
                  <a:extLst>
                    <a:ext uri="{9D8B030D-6E8A-4147-A177-3AD203B41FA5}">
                      <a16:colId xmlns:a16="http://schemas.microsoft.com/office/drawing/2014/main" val="3310286672"/>
                    </a:ext>
                  </a:extLst>
                </a:gridCol>
                <a:gridCol w="1857319">
                  <a:extLst>
                    <a:ext uri="{9D8B030D-6E8A-4147-A177-3AD203B41FA5}">
                      <a16:colId xmlns:a16="http://schemas.microsoft.com/office/drawing/2014/main" val="3647802700"/>
                    </a:ext>
                  </a:extLst>
                </a:gridCol>
                <a:gridCol w="1857319">
                  <a:extLst>
                    <a:ext uri="{9D8B030D-6E8A-4147-A177-3AD203B41FA5}">
                      <a16:colId xmlns:a16="http://schemas.microsoft.com/office/drawing/2014/main" val="3675739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firstChild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Data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nextbrother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033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643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93400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树的遍历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418345" y="1038793"/>
            <a:ext cx="162736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>
                <a:solidFill>
                  <a:srgbClr val="66FF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树的遍历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380245" y="3934393"/>
            <a:ext cx="12604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例如：</a:t>
            </a:r>
          </a:p>
        </p:txBody>
      </p:sp>
      <p:grpSp>
        <p:nvGrpSpPr>
          <p:cNvPr id="8" name="Group 5"/>
          <p:cNvGrpSpPr>
            <a:grpSpLocks/>
          </p:cNvGrpSpPr>
          <p:nvPr/>
        </p:nvGrpSpPr>
        <p:grpSpPr bwMode="auto">
          <a:xfrm>
            <a:off x="1786645" y="4224906"/>
            <a:ext cx="2133600" cy="2362200"/>
            <a:chOff x="1736" y="2752"/>
            <a:chExt cx="704" cy="968"/>
          </a:xfrm>
        </p:grpSpPr>
        <p:sp>
          <p:nvSpPr>
            <p:cNvPr id="9" name="Oval 6"/>
            <p:cNvSpPr>
              <a:spLocks noChangeArrowheads="1"/>
            </p:cNvSpPr>
            <p:nvPr/>
          </p:nvSpPr>
          <p:spPr bwMode="auto">
            <a:xfrm>
              <a:off x="2016" y="2752"/>
              <a:ext cx="160" cy="17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ea typeface="楷体" panose="02010609060101010101" pitchFamily="49" charset="-122"/>
                </a:rPr>
                <a:t>a</a:t>
              </a:r>
            </a:p>
          </p:txBody>
        </p:sp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1736" y="3152"/>
              <a:ext cx="160" cy="17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ea typeface="楷体" panose="02010609060101010101" pitchFamily="49" charset="-122"/>
                </a:rPr>
                <a:t>b</a:t>
              </a:r>
            </a:p>
          </p:txBody>
        </p:sp>
        <p:sp>
          <p:nvSpPr>
            <p:cNvPr id="11" name="Oval 8"/>
            <p:cNvSpPr>
              <a:spLocks noChangeArrowheads="1"/>
            </p:cNvSpPr>
            <p:nvPr/>
          </p:nvSpPr>
          <p:spPr bwMode="auto">
            <a:xfrm>
              <a:off x="2024" y="3544"/>
              <a:ext cx="160" cy="17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ea typeface="楷体" panose="02010609060101010101" pitchFamily="49" charset="-122"/>
                </a:rPr>
                <a:t>d</a:t>
              </a:r>
            </a:p>
          </p:txBody>
        </p:sp>
        <p:sp>
          <p:nvSpPr>
            <p:cNvPr id="12" name="Oval 9"/>
            <p:cNvSpPr>
              <a:spLocks noChangeArrowheads="1"/>
            </p:cNvSpPr>
            <p:nvPr/>
          </p:nvSpPr>
          <p:spPr bwMode="auto">
            <a:xfrm>
              <a:off x="2280" y="3152"/>
              <a:ext cx="160" cy="17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ea typeface="楷体" panose="02010609060101010101" pitchFamily="49" charset="-122"/>
                </a:rPr>
                <a:t>e</a:t>
              </a:r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 flipH="1">
              <a:off x="1856" y="2920"/>
              <a:ext cx="192" cy="2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160" y="2904"/>
              <a:ext cx="176" cy="25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auto">
            <a:xfrm>
              <a:off x="2024" y="3152"/>
              <a:ext cx="160" cy="17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ea typeface="楷体" panose="02010609060101010101" pitchFamily="49" charset="-122"/>
                </a:rPr>
                <a:t>c</a:t>
              </a:r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2096" y="2944"/>
              <a:ext cx="0" cy="2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2096" y="3344"/>
              <a:ext cx="0" cy="2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</p:grpSp>
      <p:sp>
        <p:nvSpPr>
          <p:cNvPr id="18" name="AutoShape 15"/>
          <p:cNvSpPr>
            <a:spLocks noChangeArrowheads="1"/>
          </p:cNvSpPr>
          <p:nvPr/>
        </p:nvSpPr>
        <p:spPr bwMode="auto">
          <a:xfrm>
            <a:off x="4377445" y="4682106"/>
            <a:ext cx="609600" cy="6350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>
            <a:off x="5291845" y="4620193"/>
            <a:ext cx="19780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>
                <a:solidFill>
                  <a:schemeClr val="tx2"/>
                </a:solidFill>
                <a:latin typeface="Arial" panose="020B0604020202020204" pitchFamily="34" charset="0"/>
                <a:ea typeface="楷体" panose="02010609060101010101" pitchFamily="49" charset="-122"/>
              </a:rPr>
              <a:t>先根序列：</a:t>
            </a:r>
          </a:p>
        </p:txBody>
      </p:sp>
      <p:sp>
        <p:nvSpPr>
          <p:cNvPr id="20" name="Rectangle 17"/>
          <p:cNvSpPr>
            <a:spLocks noChangeArrowheads="1"/>
          </p:cNvSpPr>
          <p:nvPr/>
        </p:nvSpPr>
        <p:spPr bwMode="auto">
          <a:xfrm>
            <a:off x="5291845" y="5139306"/>
            <a:ext cx="19780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楷体" panose="02010609060101010101" pitchFamily="49" charset="-122"/>
              </a:rPr>
              <a:t>后根序列：</a:t>
            </a:r>
          </a:p>
        </p:txBody>
      </p:sp>
      <p:sp>
        <p:nvSpPr>
          <p:cNvPr id="21" name="Rectangle 18"/>
          <p:cNvSpPr>
            <a:spLocks noChangeArrowheads="1"/>
          </p:cNvSpPr>
          <p:nvPr/>
        </p:nvSpPr>
        <p:spPr bwMode="auto">
          <a:xfrm>
            <a:off x="7196845" y="4620193"/>
            <a:ext cx="1905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1">
                <a:solidFill>
                  <a:schemeClr val="tx2"/>
                </a:solidFill>
                <a:latin typeface="Arial" panose="020B0604020202020204" pitchFamily="34" charset="0"/>
                <a:ea typeface="楷体" panose="02010609060101010101" pitchFamily="49" charset="-122"/>
              </a:rPr>
              <a:t>a b c d e</a:t>
            </a:r>
          </a:p>
        </p:txBody>
      </p:sp>
      <p:sp>
        <p:nvSpPr>
          <p:cNvPr id="22" name="Rectangle 19"/>
          <p:cNvSpPr>
            <a:spLocks noChangeArrowheads="1"/>
          </p:cNvSpPr>
          <p:nvPr/>
        </p:nvSpPr>
        <p:spPr bwMode="auto">
          <a:xfrm>
            <a:off x="7273045" y="5139306"/>
            <a:ext cx="1905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楷体" panose="02010609060101010101" pitchFamily="49" charset="-122"/>
              </a:rPr>
              <a:t>b d c e a</a:t>
            </a:r>
          </a:p>
        </p:txBody>
      </p:sp>
      <p:sp>
        <p:nvSpPr>
          <p:cNvPr id="24" name="AutoShape 21"/>
          <p:cNvSpPr>
            <a:spLocks/>
          </p:cNvSpPr>
          <p:nvPr/>
        </p:nvSpPr>
        <p:spPr bwMode="auto">
          <a:xfrm>
            <a:off x="3310645" y="962593"/>
            <a:ext cx="76200" cy="838200"/>
          </a:xfrm>
          <a:prstGeom prst="leftBrace">
            <a:avLst>
              <a:gd name="adj1" fmla="val 91667"/>
              <a:gd name="adj2" fmla="val 50000"/>
            </a:avLst>
          </a:prstGeom>
          <a:noFill/>
          <a:ln w="349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25" name="Rectangle 22"/>
          <p:cNvSpPr>
            <a:spLocks noChangeArrowheads="1"/>
          </p:cNvSpPr>
          <p:nvPr/>
        </p:nvSpPr>
        <p:spPr bwMode="auto">
          <a:xfrm>
            <a:off x="3463045" y="810193"/>
            <a:ext cx="434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chemeClr val="tx2"/>
                </a:solidFill>
                <a:ea typeface="楷体" panose="02010609060101010101" pitchFamily="49" charset="-122"/>
              </a:rPr>
              <a:t>深度优先遍历</a:t>
            </a: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ea typeface="楷体" panose="02010609060101010101" pitchFamily="49" charset="-122"/>
              </a:rPr>
              <a:t>（先根、后根）</a:t>
            </a:r>
          </a:p>
        </p:txBody>
      </p:sp>
      <p:sp>
        <p:nvSpPr>
          <p:cNvPr id="26" name="Rectangle 23"/>
          <p:cNvSpPr>
            <a:spLocks noChangeArrowheads="1"/>
          </p:cNvSpPr>
          <p:nvPr/>
        </p:nvSpPr>
        <p:spPr bwMode="auto">
          <a:xfrm>
            <a:off x="3463045" y="1343593"/>
            <a:ext cx="3429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chemeClr val="tx2"/>
                </a:solidFill>
                <a:ea typeface="楷体" panose="02010609060101010101" pitchFamily="49" charset="-122"/>
              </a:rPr>
              <a:t>广度优先遍历</a:t>
            </a: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ea typeface="楷体" panose="02010609060101010101" pitchFamily="49" charset="-122"/>
              </a:rPr>
              <a:t>（层次）</a:t>
            </a:r>
          </a:p>
        </p:txBody>
      </p:sp>
      <p:sp>
        <p:nvSpPr>
          <p:cNvPr id="27" name="Rectangle 24"/>
          <p:cNvSpPr>
            <a:spLocks noChangeArrowheads="1"/>
          </p:cNvSpPr>
          <p:nvPr/>
        </p:nvSpPr>
        <p:spPr bwMode="auto">
          <a:xfrm>
            <a:off x="1558045" y="2105593"/>
            <a:ext cx="3581400" cy="1600200"/>
          </a:xfrm>
          <a:prstGeom prst="rect">
            <a:avLst/>
          </a:prstGeom>
          <a:noFill/>
          <a:ln w="2222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476250" indent="-4762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33350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7526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1717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5908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3048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505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9624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419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>
                <a:solidFill>
                  <a:schemeClr val="tx2"/>
                </a:solidFill>
                <a:ea typeface="楷体" panose="02010609060101010101" pitchFamily="49" charset="-122"/>
              </a:rPr>
              <a:t>先根遍历</a:t>
            </a:r>
          </a:p>
          <a:p>
            <a:pPr>
              <a:buClr>
                <a:srgbClr val="FF00FF"/>
              </a:buClr>
              <a:buFont typeface="Wingdings" panose="05000000000000000000" pitchFamily="2" charset="2"/>
              <a:buNone/>
            </a:pPr>
            <a:r>
              <a:rPr lang="zh-CN" altLang="en-US" b="1">
                <a:ea typeface="楷体" panose="02010609060101010101" pitchFamily="49" charset="-122"/>
              </a:rPr>
              <a:t>访问根结点；</a:t>
            </a:r>
          </a:p>
          <a:p>
            <a:pPr>
              <a:buClr>
                <a:srgbClr val="FF00FF"/>
              </a:buClr>
              <a:buFont typeface="Wingdings" panose="05000000000000000000" pitchFamily="2" charset="2"/>
              <a:buNone/>
            </a:pPr>
            <a:r>
              <a:rPr lang="zh-CN" altLang="en-US" b="1">
                <a:ea typeface="楷体" panose="02010609060101010101" pitchFamily="49" charset="-122"/>
              </a:rPr>
              <a:t>按照从左到右依次先根遍历根结点的每棵子树。</a:t>
            </a:r>
            <a:endParaRPr lang="zh-TW" altLang="en-US" b="1">
              <a:ea typeface="楷体" panose="02010609060101010101" pitchFamily="49" charset="-122"/>
            </a:endParaRPr>
          </a:p>
        </p:txBody>
      </p:sp>
      <p:sp>
        <p:nvSpPr>
          <p:cNvPr id="28" name="Rectangle 25"/>
          <p:cNvSpPr>
            <a:spLocks noChangeArrowheads="1"/>
          </p:cNvSpPr>
          <p:nvPr/>
        </p:nvSpPr>
        <p:spPr bwMode="auto">
          <a:xfrm>
            <a:off x="5596645" y="2105593"/>
            <a:ext cx="4114800" cy="1574800"/>
          </a:xfrm>
          <a:prstGeom prst="rect">
            <a:avLst/>
          </a:prstGeom>
          <a:noFill/>
          <a:ln w="2222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81000" indent="-381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90563" indent="-190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Char char="•"/>
            </a:pPr>
            <a:r>
              <a:rPr lang="zh-CN" altLang="en-US" b="1">
                <a:solidFill>
                  <a:schemeClr val="accent1"/>
                </a:solidFill>
                <a:ea typeface="楷体" panose="02010609060101010101" pitchFamily="49" charset="-122"/>
              </a:rPr>
              <a:t>后根遍历</a:t>
            </a:r>
          </a:p>
          <a:p>
            <a:pPr>
              <a:buClr>
                <a:srgbClr val="FF00FF"/>
              </a:buClr>
              <a:buFont typeface="Wingdings" panose="05000000000000000000" pitchFamily="2" charset="2"/>
              <a:buChar char="Ø"/>
            </a:pPr>
            <a:r>
              <a:rPr lang="zh-CN" altLang="en-US" b="1">
                <a:latin typeface="Arial" panose="020B0604020202020204" pitchFamily="34" charset="0"/>
                <a:ea typeface="楷体" panose="02010609060101010101" pitchFamily="49" charset="-122"/>
              </a:rPr>
              <a:t>按照从左到右</a:t>
            </a:r>
            <a:r>
              <a:rPr lang="zh-CN" altLang="en-US" b="1">
                <a:ea typeface="楷体" panose="02010609060101010101" pitchFamily="49" charset="-122"/>
              </a:rPr>
              <a:t>依次后根遍历根结点的每棵子树；</a:t>
            </a:r>
          </a:p>
          <a:p>
            <a:pPr>
              <a:buClr>
                <a:srgbClr val="FF00FF"/>
              </a:buClr>
              <a:buFont typeface="Wingdings" panose="05000000000000000000" pitchFamily="2" charset="2"/>
              <a:buChar char="Ø"/>
            </a:pPr>
            <a:r>
              <a:rPr lang="zh-CN" altLang="en-US" b="1">
                <a:ea typeface="楷体" panose="02010609060101010101" pitchFamily="49" charset="-122"/>
              </a:rPr>
              <a:t>访问根结点。</a:t>
            </a:r>
          </a:p>
        </p:txBody>
      </p:sp>
      <p:sp>
        <p:nvSpPr>
          <p:cNvPr id="29" name="AutoShape 26"/>
          <p:cNvSpPr>
            <a:spLocks noChangeArrowheads="1"/>
          </p:cNvSpPr>
          <p:nvPr/>
        </p:nvSpPr>
        <p:spPr bwMode="auto">
          <a:xfrm>
            <a:off x="7654045" y="581593"/>
            <a:ext cx="2514600" cy="914400"/>
          </a:xfrm>
          <a:prstGeom prst="wedgeRectCallout">
            <a:avLst>
              <a:gd name="adj1" fmla="val -66542"/>
              <a:gd name="adj2" fmla="val 22051"/>
            </a:avLst>
          </a:prstGeom>
          <a:solidFill>
            <a:srgbClr val="CCFFFF"/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zh-CN" altLang="en-US" sz="2000" b="1">
                <a:solidFill>
                  <a:srgbClr val="0000FF"/>
                </a:solidFill>
                <a:ea typeface="楷体" panose="02010609060101010101" pitchFamily="49" charset="-122"/>
              </a:rPr>
              <a:t>树没有中序遍历（因子树不分左右）</a:t>
            </a:r>
          </a:p>
        </p:txBody>
      </p:sp>
    </p:spTree>
    <p:extLst>
      <p:ext uri="{BB962C8B-B14F-4D97-AF65-F5344CB8AC3E}">
        <p14:creationId xmlns:p14="http://schemas.microsoft.com/office/powerpoint/2010/main" val="107612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  <p:bldP spid="7" grpId="0" autoUpdateAnimBg="0"/>
      <p:bldP spid="19" grpId="0" autoUpdateAnimBg="0"/>
      <p:bldP spid="20" grpId="0" autoUpdateAnimBg="0"/>
      <p:bldP spid="21" grpId="0" autoUpdateAnimBg="0"/>
      <p:bldP spid="22" grpId="0" autoUpdateAnimBg="0"/>
      <p:bldP spid="25" grpId="0" autoUpdateAnimBg="0"/>
      <p:bldP spid="26" grpId="0" autoUpdateAnimBg="0"/>
      <p:bldP spid="27" grpId="0" build="p" animBg="1" autoUpdateAnimBg="0"/>
      <p:bldP spid="28" grpId="0" build="p" animBg="1" autoUpdateAnimBg="0"/>
      <p:bldP spid="29" grpId="0" animBg="1" autoUpdateAnimBg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28770" y="836863"/>
            <a:ext cx="9144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latin typeface="Arial" panose="020B0604020202020204" pitchFamily="34" charset="0"/>
                <a:ea typeface="楷体" panose="02010609060101010101" pitchFamily="49" charset="-122"/>
              </a:rPr>
              <a:t>讨论：树若采用</a:t>
            </a:r>
            <a:r>
              <a:rPr lang="zh-CN" altLang="en-US" sz="2800" b="1">
                <a:solidFill>
                  <a:schemeClr val="accent1"/>
                </a:solidFill>
                <a:ea typeface="楷体" panose="02010609060101010101" pitchFamily="49" charset="-122"/>
              </a:rPr>
              <a:t>“</a:t>
            </a:r>
            <a:r>
              <a:rPr lang="zh-CN" altLang="en-US" sz="2800" b="1">
                <a:solidFill>
                  <a:schemeClr val="accent1"/>
                </a:solidFill>
                <a:latin typeface="Arial" panose="020B0604020202020204" pitchFamily="34" charset="0"/>
                <a:ea typeface="楷体" panose="02010609060101010101" pitchFamily="49" charset="-122"/>
              </a:rPr>
              <a:t>先转换，后遍历</a:t>
            </a:r>
            <a:r>
              <a:rPr lang="zh-CN" altLang="en-US" sz="2800" b="1">
                <a:solidFill>
                  <a:schemeClr val="accent1"/>
                </a:solidFill>
                <a:ea typeface="楷体" panose="02010609060101010101" pitchFamily="49" charset="-122"/>
              </a:rPr>
              <a:t>”</a:t>
            </a:r>
            <a:r>
              <a:rPr lang="zh-CN" altLang="en-US" sz="2800" b="1">
                <a:solidFill>
                  <a:schemeClr val="accent1"/>
                </a:solidFill>
                <a:latin typeface="Arial" panose="020B0604020202020204" pitchFamily="34" charset="0"/>
                <a:ea typeface="楷体" panose="02010609060101010101" pitchFamily="49" charset="-122"/>
              </a:rPr>
              <a:t>方式，结果是否一样？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3624370" y="1522663"/>
            <a:ext cx="1905000" cy="2438400"/>
            <a:chOff x="1128" y="648"/>
            <a:chExt cx="704" cy="1264"/>
          </a:xfrm>
        </p:grpSpPr>
        <p:sp>
          <p:nvSpPr>
            <p:cNvPr id="5" name="Oval 4"/>
            <p:cNvSpPr>
              <a:spLocks noChangeArrowheads="1"/>
            </p:cNvSpPr>
            <p:nvPr/>
          </p:nvSpPr>
          <p:spPr bwMode="auto">
            <a:xfrm>
              <a:off x="1408" y="648"/>
              <a:ext cx="160" cy="17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400">
                  <a:solidFill>
                    <a:schemeClr val="tx2"/>
                  </a:solidFill>
                  <a:ea typeface="楷体" panose="02010609060101010101" pitchFamily="49" charset="-122"/>
                </a:rPr>
                <a:t>a</a:t>
              </a:r>
            </a:p>
          </p:txBody>
        </p:sp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1128" y="1048"/>
              <a:ext cx="160" cy="17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400">
                  <a:solidFill>
                    <a:schemeClr val="tx2"/>
                  </a:solidFill>
                  <a:ea typeface="楷体" panose="02010609060101010101" pitchFamily="49" charset="-122"/>
                </a:rPr>
                <a:t>b</a:t>
              </a:r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1144" y="1736"/>
              <a:ext cx="160" cy="17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400">
                  <a:solidFill>
                    <a:schemeClr val="tx2"/>
                  </a:solidFill>
                  <a:ea typeface="楷体" panose="02010609060101010101" pitchFamily="49" charset="-122"/>
                </a:rPr>
                <a:t>d</a:t>
              </a:r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1672" y="1736"/>
              <a:ext cx="160" cy="17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400">
                  <a:solidFill>
                    <a:schemeClr val="tx2"/>
                  </a:solidFill>
                  <a:ea typeface="楷体" panose="02010609060101010101" pitchFamily="49" charset="-122"/>
                </a:rPr>
                <a:t>e</a:t>
              </a:r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 flipH="1">
              <a:off x="1248" y="816"/>
              <a:ext cx="192" cy="2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1552" y="1488"/>
              <a:ext cx="176" cy="25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1416" y="1352"/>
              <a:ext cx="160" cy="17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400">
                  <a:solidFill>
                    <a:schemeClr val="tx2"/>
                  </a:solidFill>
                  <a:ea typeface="楷体" panose="02010609060101010101" pitchFamily="49" charset="-122"/>
                </a:rPr>
                <a:t>c</a:t>
              </a:r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>
              <a:off x="1264" y="1200"/>
              <a:ext cx="160" cy="1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 flipH="1">
              <a:off x="1256" y="1504"/>
              <a:ext cx="176" cy="2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</p:grp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3090970" y="2208463"/>
            <a:ext cx="381000" cy="3810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楷体" panose="02010609060101010101" pitchFamily="49" charset="-122"/>
            </a:endParaRPr>
          </a:p>
        </p:txBody>
      </p: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5834170" y="1851276"/>
            <a:ext cx="2189163" cy="1789112"/>
            <a:chOff x="2704" y="1039"/>
            <a:chExt cx="1379" cy="1127"/>
          </a:xfrm>
        </p:grpSpPr>
        <p:sp>
          <p:nvSpPr>
            <p:cNvPr id="16" name="AutoShape 15"/>
            <p:cNvSpPr>
              <a:spLocks/>
            </p:cNvSpPr>
            <p:nvPr/>
          </p:nvSpPr>
          <p:spPr bwMode="auto">
            <a:xfrm>
              <a:off x="2704" y="1192"/>
              <a:ext cx="152" cy="888"/>
            </a:xfrm>
            <a:prstGeom prst="leftBrace">
              <a:avLst>
                <a:gd name="adj1" fmla="val 48684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2829" y="1039"/>
              <a:ext cx="124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b="1">
                  <a:latin typeface="Arial" panose="020B0604020202020204" pitchFamily="34" charset="0"/>
                  <a:ea typeface="楷体" panose="02010609060101010101" pitchFamily="49" charset="-122"/>
                </a:rPr>
                <a:t>先序遍历：</a:t>
              </a: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2837" y="1839"/>
              <a:ext cx="124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b="1">
                  <a:latin typeface="Arial" panose="020B0604020202020204" pitchFamily="34" charset="0"/>
                  <a:ea typeface="楷体" panose="02010609060101010101" pitchFamily="49" charset="-122"/>
                </a:rPr>
                <a:t>后序遍历：</a:t>
              </a: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2837" y="1455"/>
              <a:ext cx="124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b="1">
                  <a:latin typeface="Arial" panose="020B0604020202020204" pitchFamily="34" charset="0"/>
                  <a:ea typeface="楷体" panose="02010609060101010101" pitchFamily="49" charset="-122"/>
                </a:rPr>
                <a:t>中序遍历：</a:t>
              </a:r>
            </a:p>
          </p:txBody>
        </p:sp>
      </p:grp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7815370" y="3122863"/>
            <a:ext cx="16081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>
                <a:latin typeface="Arial" panose="020B0604020202020204" pitchFamily="34" charset="0"/>
                <a:ea typeface="楷体" panose="02010609060101010101" pitchFamily="49" charset="-122"/>
              </a:rPr>
              <a:t>d e c b a</a:t>
            </a:r>
          </a:p>
        </p:txBody>
      </p:sp>
      <p:grpSp>
        <p:nvGrpSpPr>
          <p:cNvPr id="21" name="Group 21"/>
          <p:cNvGrpSpPr>
            <a:grpSpLocks/>
          </p:cNvGrpSpPr>
          <p:nvPr/>
        </p:nvGrpSpPr>
        <p:grpSpPr bwMode="auto">
          <a:xfrm>
            <a:off x="804970" y="1446463"/>
            <a:ext cx="2133600" cy="2514600"/>
            <a:chOff x="1736" y="2752"/>
            <a:chExt cx="704" cy="968"/>
          </a:xfrm>
        </p:grpSpPr>
        <p:sp>
          <p:nvSpPr>
            <p:cNvPr id="22" name="Oval 22"/>
            <p:cNvSpPr>
              <a:spLocks noChangeArrowheads="1"/>
            </p:cNvSpPr>
            <p:nvPr/>
          </p:nvSpPr>
          <p:spPr bwMode="auto">
            <a:xfrm>
              <a:off x="2016" y="2752"/>
              <a:ext cx="160" cy="17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400">
                  <a:solidFill>
                    <a:schemeClr val="tx2"/>
                  </a:solidFill>
                  <a:ea typeface="楷体" panose="02010609060101010101" pitchFamily="49" charset="-122"/>
                </a:rPr>
                <a:t>a</a:t>
              </a:r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auto">
            <a:xfrm>
              <a:off x="1736" y="3152"/>
              <a:ext cx="160" cy="17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400">
                  <a:solidFill>
                    <a:schemeClr val="tx2"/>
                  </a:solidFill>
                  <a:ea typeface="楷体" panose="02010609060101010101" pitchFamily="49" charset="-122"/>
                </a:rPr>
                <a:t>b</a:t>
              </a:r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auto">
            <a:xfrm>
              <a:off x="2024" y="3544"/>
              <a:ext cx="160" cy="17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400">
                  <a:solidFill>
                    <a:schemeClr val="tx2"/>
                  </a:solidFill>
                  <a:ea typeface="楷体" panose="02010609060101010101" pitchFamily="49" charset="-122"/>
                </a:rPr>
                <a:t>d</a:t>
              </a:r>
            </a:p>
          </p:txBody>
        </p:sp>
        <p:sp>
          <p:nvSpPr>
            <p:cNvPr id="25" name="Oval 25"/>
            <p:cNvSpPr>
              <a:spLocks noChangeArrowheads="1"/>
            </p:cNvSpPr>
            <p:nvPr/>
          </p:nvSpPr>
          <p:spPr bwMode="auto">
            <a:xfrm>
              <a:off x="2280" y="3152"/>
              <a:ext cx="160" cy="17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400">
                  <a:solidFill>
                    <a:schemeClr val="tx2"/>
                  </a:solidFill>
                  <a:ea typeface="楷体" panose="02010609060101010101" pitchFamily="49" charset="-122"/>
                </a:rPr>
                <a:t>e</a:t>
              </a:r>
            </a:p>
          </p:txBody>
        </p:sp>
        <p:sp>
          <p:nvSpPr>
            <p:cNvPr id="26" name="Line 26"/>
            <p:cNvSpPr>
              <a:spLocks noChangeShapeType="1"/>
            </p:cNvSpPr>
            <p:nvPr/>
          </p:nvSpPr>
          <p:spPr bwMode="auto">
            <a:xfrm flipH="1">
              <a:off x="1856" y="2920"/>
              <a:ext cx="192" cy="2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27" name="Line 27"/>
            <p:cNvSpPr>
              <a:spLocks noChangeShapeType="1"/>
            </p:cNvSpPr>
            <p:nvPr/>
          </p:nvSpPr>
          <p:spPr bwMode="auto">
            <a:xfrm>
              <a:off x="2160" y="2904"/>
              <a:ext cx="176" cy="25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auto">
            <a:xfrm>
              <a:off x="2024" y="3152"/>
              <a:ext cx="160" cy="17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400">
                  <a:solidFill>
                    <a:schemeClr val="tx2"/>
                  </a:solidFill>
                  <a:ea typeface="楷体" panose="02010609060101010101" pitchFamily="49" charset="-122"/>
                </a:rPr>
                <a:t>c</a:t>
              </a:r>
            </a:p>
          </p:txBody>
        </p:sp>
        <p:sp>
          <p:nvSpPr>
            <p:cNvPr id="29" name="Line 29"/>
            <p:cNvSpPr>
              <a:spLocks noChangeShapeType="1"/>
            </p:cNvSpPr>
            <p:nvPr/>
          </p:nvSpPr>
          <p:spPr bwMode="auto">
            <a:xfrm>
              <a:off x="2096" y="2944"/>
              <a:ext cx="0" cy="2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>
              <a:off x="2096" y="3344"/>
              <a:ext cx="0" cy="2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</p:grpSp>
      <p:sp>
        <p:nvSpPr>
          <p:cNvPr id="31" name="Rectangle 31"/>
          <p:cNvSpPr>
            <a:spLocks noChangeArrowheads="1"/>
          </p:cNvSpPr>
          <p:nvPr/>
        </p:nvSpPr>
        <p:spPr bwMode="auto">
          <a:xfrm>
            <a:off x="7815370" y="1827463"/>
            <a:ext cx="1752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1">
                <a:solidFill>
                  <a:schemeClr val="tx2"/>
                </a:solidFill>
                <a:latin typeface="Arial" panose="020B0604020202020204" pitchFamily="34" charset="0"/>
                <a:ea typeface="楷体" panose="02010609060101010101" pitchFamily="49" charset="-122"/>
              </a:rPr>
              <a:t>a b c d e</a:t>
            </a:r>
          </a:p>
        </p:txBody>
      </p:sp>
      <p:sp>
        <p:nvSpPr>
          <p:cNvPr id="32" name="Rectangle 32"/>
          <p:cNvSpPr>
            <a:spLocks noChangeArrowheads="1"/>
          </p:cNvSpPr>
          <p:nvPr/>
        </p:nvSpPr>
        <p:spPr bwMode="auto">
          <a:xfrm>
            <a:off x="7815370" y="2513263"/>
            <a:ext cx="1676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楷体" panose="02010609060101010101" pitchFamily="49" charset="-122"/>
              </a:rPr>
              <a:t>b d c e a</a:t>
            </a:r>
          </a:p>
        </p:txBody>
      </p:sp>
      <p:sp>
        <p:nvSpPr>
          <p:cNvPr id="33" name="Rectangle 33"/>
          <p:cNvSpPr>
            <a:spLocks noChangeArrowheads="1"/>
          </p:cNvSpPr>
          <p:nvPr/>
        </p:nvSpPr>
        <p:spPr bwMode="auto">
          <a:xfrm>
            <a:off x="1338370" y="4799263"/>
            <a:ext cx="7772400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Arial" panose="020B0604020202020204" pitchFamily="34" charset="0"/>
                <a:ea typeface="楷体" panose="02010609060101010101" pitchFamily="49" charset="-122"/>
              </a:rPr>
              <a:t>1.</a:t>
            </a:r>
            <a:r>
              <a:rPr lang="en-US" altLang="zh-CN" sz="2800" b="1" dirty="0">
                <a:latin typeface="Arial" panose="020B0604020202020204" pitchFamily="34" charset="0"/>
                <a:ea typeface="楷体" panose="02010609060101010101" pitchFamily="49" charset="-122"/>
              </a:rPr>
              <a:t>  </a:t>
            </a:r>
            <a:r>
              <a:rPr lang="zh-CN" altLang="en-US" sz="2800" b="1" dirty="0">
                <a:latin typeface="Arial" panose="020B0604020202020204" pitchFamily="34" charset="0"/>
                <a:ea typeface="楷体" panose="02010609060101010101" pitchFamily="49" charset="-122"/>
              </a:rPr>
              <a:t>树的先根遍历与二叉树的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楷体" panose="02010609060101010101" pitchFamily="49" charset="-122"/>
              </a:rPr>
              <a:t>先序</a:t>
            </a:r>
            <a:r>
              <a:rPr lang="zh-CN" altLang="en-US" sz="2800" b="1" dirty="0">
                <a:latin typeface="Arial" panose="020B0604020202020204" pitchFamily="34" charset="0"/>
                <a:ea typeface="楷体" panose="02010609060101010101" pitchFamily="49" charset="-122"/>
              </a:rPr>
              <a:t>遍历相同； </a:t>
            </a:r>
          </a:p>
          <a:p>
            <a:r>
              <a:rPr lang="en-US" altLang="zh-CN" sz="2800" b="1" dirty="0">
                <a:solidFill>
                  <a:schemeClr val="accent1"/>
                </a:solidFill>
                <a:latin typeface="Arial" panose="020B0604020202020204" pitchFamily="34" charset="0"/>
                <a:ea typeface="楷体" panose="02010609060101010101" pitchFamily="49" charset="-122"/>
              </a:rPr>
              <a:t>2. </a:t>
            </a:r>
            <a:r>
              <a:rPr lang="zh-CN" altLang="en-US" sz="2800" b="1" dirty="0">
                <a:latin typeface="Arial" panose="020B0604020202020204" pitchFamily="34" charset="0"/>
                <a:ea typeface="楷体" panose="02010609060101010101" pitchFamily="49" charset="-122"/>
              </a:rPr>
              <a:t>树的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楷体" panose="02010609060101010101" pitchFamily="49" charset="-122"/>
              </a:rPr>
              <a:t>后根</a:t>
            </a:r>
            <a:r>
              <a:rPr lang="zh-CN" altLang="en-US" sz="2800" b="1" dirty="0">
                <a:latin typeface="Arial" panose="020B0604020202020204" pitchFamily="34" charset="0"/>
                <a:ea typeface="楷体" panose="02010609060101010101" pitchFamily="49" charset="-122"/>
              </a:rPr>
              <a:t>遍历相当于二叉树的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楷体" panose="02010609060101010101" pitchFamily="49" charset="-122"/>
              </a:rPr>
              <a:t>中序</a:t>
            </a:r>
            <a:r>
              <a:rPr lang="zh-CN" altLang="en-US" sz="2800" b="1" dirty="0">
                <a:latin typeface="Arial" panose="020B0604020202020204" pitchFamily="34" charset="0"/>
                <a:ea typeface="楷体" panose="02010609060101010101" pitchFamily="49" charset="-122"/>
              </a:rPr>
              <a:t>遍历；</a:t>
            </a:r>
          </a:p>
          <a:p>
            <a:r>
              <a:rPr lang="en-US" altLang="zh-CN" sz="2800" b="1" dirty="0">
                <a:solidFill>
                  <a:schemeClr val="accent1"/>
                </a:solidFill>
                <a:latin typeface="Arial" panose="020B0604020202020204" pitchFamily="34" charset="0"/>
                <a:ea typeface="楷体" panose="02010609060101010101" pitchFamily="49" charset="-122"/>
              </a:rPr>
              <a:t>3. </a:t>
            </a:r>
            <a:r>
              <a:rPr lang="zh-CN" altLang="en-US" sz="2800" b="1" dirty="0">
                <a:latin typeface="Arial" panose="020B0604020202020204" pitchFamily="34" charset="0"/>
                <a:ea typeface="楷体" panose="02010609060101010101" pitchFamily="49" charset="-122"/>
              </a:rPr>
              <a:t>树没有中序遍历，因为子树无左右之分。</a:t>
            </a:r>
          </a:p>
        </p:txBody>
      </p:sp>
      <p:sp>
        <p:nvSpPr>
          <p:cNvPr id="34" name="AutoShape 34"/>
          <p:cNvSpPr>
            <a:spLocks noChangeArrowheads="1"/>
          </p:cNvSpPr>
          <p:nvPr/>
        </p:nvSpPr>
        <p:spPr bwMode="auto">
          <a:xfrm>
            <a:off x="5224570" y="2665663"/>
            <a:ext cx="381000" cy="3810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楷体" panose="02010609060101010101" pitchFamily="49" charset="-122"/>
            </a:endParaRPr>
          </a:p>
        </p:txBody>
      </p:sp>
      <p:sp>
        <p:nvSpPr>
          <p:cNvPr id="35" name="Rectangle 35"/>
          <p:cNvSpPr>
            <a:spLocks noChangeArrowheads="1"/>
          </p:cNvSpPr>
          <p:nvPr/>
        </p:nvSpPr>
        <p:spPr bwMode="auto">
          <a:xfrm>
            <a:off x="1033570" y="4265863"/>
            <a:ext cx="12604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latin typeface="Arial" panose="020B0604020202020204" pitchFamily="34" charset="0"/>
                <a:ea typeface="楷体" panose="02010609060101010101" pitchFamily="49" charset="-122"/>
              </a:rPr>
              <a:t>结论：</a:t>
            </a:r>
          </a:p>
        </p:txBody>
      </p:sp>
      <p:sp>
        <p:nvSpPr>
          <p:cNvPr id="36" name="Rectangle 36"/>
          <p:cNvSpPr>
            <a:spLocks noChangeArrowheads="1"/>
          </p:cNvSpPr>
          <p:nvPr/>
        </p:nvSpPr>
        <p:spPr bwMode="auto">
          <a:xfrm>
            <a:off x="5834170" y="3884863"/>
            <a:ext cx="3810000" cy="83099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chemeClr val="tx2"/>
                </a:solidFill>
                <a:latin typeface="Arial" panose="020B0604020202020204" pitchFamily="34" charset="0"/>
                <a:ea typeface="楷体" panose="02010609060101010101" pitchFamily="49" charset="-122"/>
              </a:rPr>
              <a:t>树的先根序列：</a:t>
            </a:r>
            <a:r>
              <a:rPr lang="en-US" altLang="zh-CN" sz="2400" b="1" dirty="0">
                <a:solidFill>
                  <a:schemeClr val="tx2"/>
                </a:solidFill>
                <a:latin typeface="Arial" panose="020B0604020202020204" pitchFamily="34" charset="0"/>
                <a:ea typeface="楷体" panose="02010609060101010101" pitchFamily="49" charset="-122"/>
              </a:rPr>
              <a:t>a b c d e</a:t>
            </a:r>
          </a:p>
          <a:p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楷体" panose="02010609060101010101" pitchFamily="49" charset="-122"/>
              </a:rPr>
              <a:t>树的后根序列：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楷体" panose="02010609060101010101" pitchFamily="49" charset="-122"/>
              </a:rPr>
              <a:t>b d c e a</a:t>
            </a:r>
          </a:p>
        </p:txBody>
      </p:sp>
    </p:spTree>
    <p:extLst>
      <p:ext uri="{BB962C8B-B14F-4D97-AF65-F5344CB8AC3E}">
        <p14:creationId xmlns:p14="http://schemas.microsoft.com/office/powerpoint/2010/main" val="249890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0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5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0" dur="5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20" grpId="0" autoUpdateAnimBg="0"/>
      <p:bldP spid="31" grpId="0" autoUpdateAnimBg="0"/>
      <p:bldP spid="32" grpId="0" autoUpdateAnimBg="0"/>
      <p:bldP spid="33" grpId="0" build="p" autoUpdateAnimBg="0"/>
      <p:bldP spid="35" grpId="0" autoUpdateAnimBg="0"/>
      <p:bldP spid="36" grpId="0" animBg="1" autoUpdateAnimBg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858791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例</a:t>
            </a:r>
          </a:p>
        </p:txBody>
      </p:sp>
      <p:grpSp>
        <p:nvGrpSpPr>
          <p:cNvPr id="86" name="Group 3"/>
          <p:cNvGrpSpPr>
            <a:grpSpLocks/>
          </p:cNvGrpSpPr>
          <p:nvPr/>
        </p:nvGrpSpPr>
        <p:grpSpPr bwMode="auto">
          <a:xfrm>
            <a:off x="3033013" y="304662"/>
            <a:ext cx="4947691" cy="3961036"/>
            <a:chOff x="854" y="734"/>
            <a:chExt cx="2707" cy="2284"/>
          </a:xfrm>
          <a:solidFill>
            <a:srgbClr val="004646">
              <a:lumMod val="90000"/>
              <a:lumOff val="10000"/>
            </a:srgbClr>
          </a:solidFill>
        </p:grpSpPr>
        <p:sp>
          <p:nvSpPr>
            <p:cNvPr id="87" name="Oval 4"/>
            <p:cNvSpPr>
              <a:spLocks noChangeArrowheads="1"/>
            </p:cNvSpPr>
            <p:nvPr/>
          </p:nvSpPr>
          <p:spPr bwMode="auto">
            <a:xfrm>
              <a:off x="1910" y="734"/>
              <a:ext cx="290" cy="292"/>
            </a:xfrm>
            <a:prstGeom prst="ellipse">
              <a:avLst/>
            </a:prstGeom>
            <a:grpFill/>
            <a:ln w="12700" cap="flat" cmpd="sng" algn="ctr">
              <a:solidFill>
                <a:srgbClr val="23FFFE"/>
              </a:solidFill>
              <a:prstDash val="solid"/>
              <a:headEnd/>
              <a:tailEnd/>
            </a:ln>
            <a:effectLst>
              <a:outerShdw blurRad="190500" dist="78600" dir="2700000" rotWithShape="0">
                <a:srgbClr val="000000">
                  <a:alpha val="355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itchFamily="18" charset="0"/>
                  <a:ea typeface="宋体" panose="02010600030101010101" pitchFamily="2" charset="-122"/>
                  <a:cs typeface="+mn-cs"/>
                </a:rPr>
                <a:t>A</a:t>
              </a: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1264" y="1246"/>
              <a:ext cx="290" cy="292"/>
            </a:xfrm>
            <a:prstGeom prst="ellipse">
              <a:avLst/>
            </a:prstGeom>
            <a:grpFill/>
            <a:ln w="12700" cap="flat" cmpd="sng" algn="ctr">
              <a:solidFill>
                <a:srgbClr val="23FFFE"/>
              </a:solidFill>
              <a:prstDash val="solid"/>
              <a:headEnd/>
              <a:tailEnd/>
            </a:ln>
            <a:effectLst>
              <a:outerShdw blurRad="190500" dist="78600" dir="2700000" rotWithShape="0">
                <a:srgbClr val="000000">
                  <a:alpha val="355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itchFamily="18" charset="0"/>
                  <a:ea typeface="宋体" panose="02010600030101010101" pitchFamily="2" charset="-122"/>
                  <a:cs typeface="+mn-cs"/>
                </a:rPr>
                <a:t>B</a:t>
              </a:r>
            </a:p>
          </p:txBody>
        </p:sp>
        <p:sp>
          <p:nvSpPr>
            <p:cNvPr id="89" name="Oval 6"/>
            <p:cNvSpPr>
              <a:spLocks noChangeArrowheads="1"/>
            </p:cNvSpPr>
            <p:nvPr/>
          </p:nvSpPr>
          <p:spPr bwMode="auto">
            <a:xfrm>
              <a:off x="1910" y="1246"/>
              <a:ext cx="290" cy="292"/>
            </a:xfrm>
            <a:prstGeom prst="ellipse">
              <a:avLst/>
            </a:prstGeom>
            <a:grpFill/>
            <a:ln w="12700" cap="flat" cmpd="sng" algn="ctr">
              <a:solidFill>
                <a:srgbClr val="23FFFE"/>
              </a:solidFill>
              <a:prstDash val="solid"/>
              <a:headEnd/>
              <a:tailEnd/>
            </a:ln>
            <a:effectLst>
              <a:outerShdw blurRad="190500" dist="78600" dir="2700000" rotWithShape="0">
                <a:srgbClr val="000000">
                  <a:alpha val="355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itchFamily="18" charset="0"/>
                  <a:ea typeface="宋体" panose="02010600030101010101" pitchFamily="2" charset="-122"/>
                  <a:cs typeface="+mn-cs"/>
                </a:rPr>
                <a:t>C</a:t>
              </a:r>
            </a:p>
          </p:txBody>
        </p:sp>
        <p:sp>
          <p:nvSpPr>
            <p:cNvPr id="90" name="Oval 7"/>
            <p:cNvSpPr>
              <a:spLocks noChangeArrowheads="1"/>
            </p:cNvSpPr>
            <p:nvPr/>
          </p:nvSpPr>
          <p:spPr bwMode="auto">
            <a:xfrm>
              <a:off x="2687" y="1246"/>
              <a:ext cx="290" cy="292"/>
            </a:xfrm>
            <a:prstGeom prst="ellipse">
              <a:avLst/>
            </a:prstGeom>
            <a:grpFill/>
            <a:ln w="12700" cap="flat" cmpd="sng" algn="ctr">
              <a:solidFill>
                <a:srgbClr val="23FFFE"/>
              </a:solidFill>
              <a:prstDash val="solid"/>
              <a:headEnd/>
              <a:tailEnd/>
            </a:ln>
            <a:effectLst>
              <a:outerShdw blurRad="190500" dist="78600" dir="2700000" rotWithShape="0">
                <a:srgbClr val="000000">
                  <a:alpha val="355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itchFamily="18" charset="0"/>
                  <a:ea typeface="宋体" panose="02010600030101010101" pitchFamily="2" charset="-122"/>
                  <a:cs typeface="+mn-cs"/>
                </a:rPr>
                <a:t>D</a:t>
              </a:r>
            </a:p>
          </p:txBody>
        </p:sp>
        <p:sp>
          <p:nvSpPr>
            <p:cNvPr id="91" name="Oval 8"/>
            <p:cNvSpPr>
              <a:spLocks noChangeArrowheads="1"/>
            </p:cNvSpPr>
            <p:nvPr/>
          </p:nvSpPr>
          <p:spPr bwMode="auto">
            <a:xfrm>
              <a:off x="854" y="1764"/>
              <a:ext cx="290" cy="292"/>
            </a:xfrm>
            <a:prstGeom prst="ellipse">
              <a:avLst/>
            </a:prstGeom>
            <a:grpFill/>
            <a:ln w="12700" cap="flat" cmpd="sng" algn="ctr">
              <a:solidFill>
                <a:srgbClr val="23FFFE"/>
              </a:solidFill>
              <a:prstDash val="solid"/>
              <a:headEnd/>
              <a:tailEnd/>
            </a:ln>
            <a:effectLst>
              <a:outerShdw blurRad="190500" dist="78600" dir="2700000" rotWithShape="0">
                <a:srgbClr val="000000">
                  <a:alpha val="355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itchFamily="18" charset="0"/>
                  <a:ea typeface="宋体" panose="02010600030101010101" pitchFamily="2" charset="-122"/>
                  <a:cs typeface="+mn-cs"/>
                </a:rPr>
                <a:t>E</a:t>
              </a:r>
            </a:p>
          </p:txBody>
        </p:sp>
        <p:sp>
          <p:nvSpPr>
            <p:cNvPr id="92" name="Oval 9"/>
            <p:cNvSpPr>
              <a:spLocks noChangeArrowheads="1"/>
            </p:cNvSpPr>
            <p:nvPr/>
          </p:nvSpPr>
          <p:spPr bwMode="auto">
            <a:xfrm>
              <a:off x="1265" y="1764"/>
              <a:ext cx="290" cy="292"/>
            </a:xfrm>
            <a:prstGeom prst="ellipse">
              <a:avLst/>
            </a:prstGeom>
            <a:grpFill/>
            <a:ln w="12700" cap="flat" cmpd="sng" algn="ctr">
              <a:solidFill>
                <a:srgbClr val="23FFFE"/>
              </a:solidFill>
              <a:prstDash val="solid"/>
              <a:headEnd/>
              <a:tailEnd/>
            </a:ln>
            <a:effectLst>
              <a:outerShdw blurRad="190500" dist="78600" dir="2700000" rotWithShape="0">
                <a:srgbClr val="000000">
                  <a:alpha val="355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itchFamily="18" charset="0"/>
                  <a:ea typeface="宋体" panose="02010600030101010101" pitchFamily="2" charset="-122"/>
                  <a:cs typeface="+mn-cs"/>
                </a:rPr>
                <a:t>F</a:t>
              </a:r>
            </a:p>
          </p:txBody>
        </p:sp>
        <p:sp>
          <p:nvSpPr>
            <p:cNvPr id="93" name="Oval 10"/>
            <p:cNvSpPr>
              <a:spLocks noChangeArrowheads="1"/>
            </p:cNvSpPr>
            <p:nvPr/>
          </p:nvSpPr>
          <p:spPr bwMode="auto">
            <a:xfrm>
              <a:off x="1686" y="1753"/>
              <a:ext cx="290" cy="292"/>
            </a:xfrm>
            <a:prstGeom prst="ellipse">
              <a:avLst/>
            </a:prstGeom>
            <a:grpFill/>
            <a:ln w="12700" cap="flat" cmpd="sng" algn="ctr">
              <a:solidFill>
                <a:srgbClr val="23FFFE"/>
              </a:solidFill>
              <a:prstDash val="solid"/>
              <a:headEnd/>
              <a:tailEnd/>
            </a:ln>
            <a:effectLst>
              <a:outerShdw blurRad="190500" dist="78600" dir="2700000" rotWithShape="0">
                <a:srgbClr val="000000">
                  <a:alpha val="355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itchFamily="18" charset="0"/>
                  <a:ea typeface="宋体" panose="02010600030101010101" pitchFamily="2" charset="-122"/>
                  <a:cs typeface="+mn-cs"/>
                </a:rPr>
                <a:t>G</a:t>
              </a:r>
            </a:p>
          </p:txBody>
        </p:sp>
        <p:sp>
          <p:nvSpPr>
            <p:cNvPr id="94" name="Oval 11"/>
            <p:cNvSpPr>
              <a:spLocks noChangeArrowheads="1"/>
            </p:cNvSpPr>
            <p:nvPr/>
          </p:nvSpPr>
          <p:spPr bwMode="auto">
            <a:xfrm>
              <a:off x="2710" y="1764"/>
              <a:ext cx="290" cy="292"/>
            </a:xfrm>
            <a:prstGeom prst="ellipse">
              <a:avLst/>
            </a:prstGeom>
            <a:grpFill/>
            <a:ln w="12700" cap="flat" cmpd="sng" algn="ctr">
              <a:solidFill>
                <a:srgbClr val="23FFFE"/>
              </a:solidFill>
              <a:prstDash val="solid"/>
              <a:headEnd/>
              <a:tailEnd/>
            </a:ln>
            <a:effectLst>
              <a:outerShdw blurRad="190500" dist="78600" dir="2700000" rotWithShape="0">
                <a:srgbClr val="000000">
                  <a:alpha val="355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itchFamily="18" charset="0"/>
                  <a:ea typeface="宋体" panose="02010600030101010101" pitchFamily="2" charset="-122"/>
                  <a:cs typeface="+mn-cs"/>
                </a:rPr>
                <a:t>H</a:t>
              </a:r>
            </a:p>
          </p:txBody>
        </p:sp>
        <p:sp>
          <p:nvSpPr>
            <p:cNvPr id="95" name="Oval 12"/>
            <p:cNvSpPr>
              <a:spLocks noChangeArrowheads="1"/>
            </p:cNvSpPr>
            <p:nvPr/>
          </p:nvSpPr>
          <p:spPr bwMode="auto">
            <a:xfrm>
              <a:off x="1252" y="2263"/>
              <a:ext cx="290" cy="292"/>
            </a:xfrm>
            <a:prstGeom prst="ellipse">
              <a:avLst/>
            </a:prstGeom>
            <a:grpFill/>
            <a:ln w="12700" cap="flat" cmpd="sng" algn="ctr">
              <a:solidFill>
                <a:srgbClr val="23FFFE"/>
              </a:solidFill>
              <a:prstDash val="solid"/>
              <a:headEnd/>
              <a:tailEnd/>
            </a:ln>
            <a:effectLst>
              <a:outerShdw blurRad="190500" dist="78600" dir="2700000" rotWithShape="0">
                <a:srgbClr val="000000">
                  <a:alpha val="355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itchFamily="18" charset="0"/>
                  <a:ea typeface="宋体" panose="02010600030101010101" pitchFamily="2" charset="-122"/>
                  <a:cs typeface="+mn-cs"/>
                </a:rPr>
                <a:t>I</a:t>
              </a:r>
            </a:p>
          </p:txBody>
        </p:sp>
        <p:sp>
          <p:nvSpPr>
            <p:cNvPr id="96" name="Oval 13"/>
            <p:cNvSpPr>
              <a:spLocks noChangeArrowheads="1"/>
            </p:cNvSpPr>
            <p:nvPr/>
          </p:nvSpPr>
          <p:spPr bwMode="auto">
            <a:xfrm>
              <a:off x="2204" y="2230"/>
              <a:ext cx="290" cy="292"/>
            </a:xfrm>
            <a:prstGeom prst="ellipse">
              <a:avLst/>
            </a:prstGeom>
            <a:grpFill/>
            <a:ln w="12700" cap="flat" cmpd="sng" algn="ctr">
              <a:solidFill>
                <a:srgbClr val="23FFFE"/>
              </a:solidFill>
              <a:prstDash val="solid"/>
              <a:headEnd/>
              <a:tailEnd/>
            </a:ln>
            <a:effectLst>
              <a:outerShdw blurRad="190500" dist="78600" dir="2700000" rotWithShape="0">
                <a:srgbClr val="000000">
                  <a:alpha val="355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itchFamily="18" charset="0"/>
                  <a:ea typeface="宋体" panose="02010600030101010101" pitchFamily="2" charset="-122"/>
                  <a:cs typeface="+mn-cs"/>
                </a:rPr>
                <a:t>J</a:t>
              </a:r>
            </a:p>
          </p:txBody>
        </p:sp>
        <p:sp>
          <p:nvSpPr>
            <p:cNvPr id="97" name="Oval 14"/>
            <p:cNvSpPr>
              <a:spLocks noChangeArrowheads="1"/>
            </p:cNvSpPr>
            <p:nvPr/>
          </p:nvSpPr>
          <p:spPr bwMode="auto">
            <a:xfrm>
              <a:off x="2560" y="2230"/>
              <a:ext cx="290" cy="292"/>
            </a:xfrm>
            <a:prstGeom prst="ellipse">
              <a:avLst/>
            </a:prstGeom>
            <a:grpFill/>
            <a:ln w="12700" cap="flat" cmpd="sng" algn="ctr">
              <a:solidFill>
                <a:srgbClr val="23FFFE"/>
              </a:solidFill>
              <a:prstDash val="solid"/>
              <a:headEnd/>
              <a:tailEnd/>
            </a:ln>
            <a:effectLst>
              <a:outerShdw blurRad="190500" dist="78600" dir="2700000" rotWithShape="0">
                <a:srgbClr val="000000">
                  <a:alpha val="355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itchFamily="18" charset="0"/>
                  <a:ea typeface="宋体" panose="02010600030101010101" pitchFamily="2" charset="-122"/>
                  <a:cs typeface="+mn-cs"/>
                </a:rPr>
                <a:t>K</a:t>
              </a:r>
            </a:p>
          </p:txBody>
        </p:sp>
        <p:sp>
          <p:nvSpPr>
            <p:cNvPr id="98" name="Oval 15"/>
            <p:cNvSpPr>
              <a:spLocks noChangeArrowheads="1"/>
            </p:cNvSpPr>
            <p:nvPr/>
          </p:nvSpPr>
          <p:spPr bwMode="auto">
            <a:xfrm>
              <a:off x="2926" y="2230"/>
              <a:ext cx="290" cy="292"/>
            </a:xfrm>
            <a:prstGeom prst="ellipse">
              <a:avLst/>
            </a:prstGeom>
            <a:grpFill/>
            <a:ln w="12700" cap="flat" cmpd="sng" algn="ctr">
              <a:solidFill>
                <a:srgbClr val="23FFFE"/>
              </a:solidFill>
              <a:prstDash val="solid"/>
              <a:headEnd/>
              <a:tailEnd/>
            </a:ln>
            <a:effectLst>
              <a:outerShdw blurRad="190500" dist="78600" dir="2700000" rotWithShape="0">
                <a:srgbClr val="000000">
                  <a:alpha val="355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itchFamily="18" charset="0"/>
                  <a:ea typeface="宋体" panose="02010600030101010101" pitchFamily="2" charset="-122"/>
                  <a:cs typeface="+mn-cs"/>
                </a:rPr>
                <a:t>L</a:t>
              </a:r>
            </a:p>
          </p:txBody>
        </p:sp>
        <p:sp>
          <p:nvSpPr>
            <p:cNvPr id="99" name="Oval 16"/>
            <p:cNvSpPr>
              <a:spLocks noChangeArrowheads="1"/>
            </p:cNvSpPr>
            <p:nvPr/>
          </p:nvSpPr>
          <p:spPr bwMode="auto">
            <a:xfrm>
              <a:off x="3271" y="2230"/>
              <a:ext cx="290" cy="292"/>
            </a:xfrm>
            <a:prstGeom prst="ellipse">
              <a:avLst/>
            </a:prstGeom>
            <a:grpFill/>
            <a:ln w="12700" cap="flat" cmpd="sng" algn="ctr">
              <a:solidFill>
                <a:srgbClr val="23FFFE"/>
              </a:solidFill>
              <a:prstDash val="solid"/>
              <a:headEnd/>
              <a:tailEnd/>
            </a:ln>
            <a:effectLst>
              <a:outerShdw blurRad="190500" dist="78600" dir="2700000" rotWithShape="0">
                <a:srgbClr val="000000">
                  <a:alpha val="355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itchFamily="18" charset="0"/>
                  <a:ea typeface="宋体" panose="02010600030101010101" pitchFamily="2" charset="-122"/>
                  <a:cs typeface="+mn-cs"/>
                </a:rPr>
                <a:t>M</a:t>
              </a:r>
            </a:p>
          </p:txBody>
        </p:sp>
        <p:sp>
          <p:nvSpPr>
            <p:cNvPr id="100" name="Line 17"/>
            <p:cNvSpPr>
              <a:spLocks noChangeShapeType="1"/>
            </p:cNvSpPr>
            <p:nvPr/>
          </p:nvSpPr>
          <p:spPr bwMode="auto">
            <a:xfrm>
              <a:off x="2051" y="1032"/>
              <a:ext cx="0" cy="211"/>
            </a:xfrm>
            <a:prstGeom prst="line">
              <a:avLst/>
            </a:prstGeom>
            <a:grpFill/>
            <a:ln w="25400" cap="flat" cmpd="sng" algn="ctr">
              <a:solidFill>
                <a:srgbClr val="004646">
                  <a:lumMod val="25000"/>
                  <a:lumOff val="75000"/>
                </a:srgbClr>
              </a:solidFill>
              <a:prstDash val="solid"/>
              <a:headEnd/>
              <a:tailEnd/>
            </a:ln>
            <a:effectLst>
              <a:outerShdw blurRad="190500" dist="78600" dir="2700000" rotWithShape="0">
                <a:srgbClr val="000000">
                  <a:alpha val="355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udy Old Style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1" name="Line 18"/>
            <p:cNvSpPr>
              <a:spLocks noChangeShapeType="1"/>
            </p:cNvSpPr>
            <p:nvPr/>
          </p:nvSpPr>
          <p:spPr bwMode="auto">
            <a:xfrm>
              <a:off x="2151" y="932"/>
              <a:ext cx="567" cy="411"/>
            </a:xfrm>
            <a:prstGeom prst="line">
              <a:avLst/>
            </a:prstGeom>
            <a:grpFill/>
            <a:ln w="25400" cap="flat" cmpd="sng" algn="ctr">
              <a:solidFill>
                <a:srgbClr val="004646">
                  <a:lumMod val="25000"/>
                  <a:lumOff val="75000"/>
                </a:srgbClr>
              </a:solidFill>
              <a:prstDash val="solid"/>
              <a:headEnd/>
              <a:tailEnd/>
            </a:ln>
            <a:effectLst>
              <a:outerShdw blurRad="190500" dist="78600" dir="2700000" rotWithShape="0">
                <a:srgbClr val="000000">
                  <a:alpha val="355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udy Old Style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2" name="Line 19"/>
            <p:cNvSpPr>
              <a:spLocks noChangeShapeType="1"/>
            </p:cNvSpPr>
            <p:nvPr/>
          </p:nvSpPr>
          <p:spPr bwMode="auto">
            <a:xfrm flipH="1">
              <a:off x="1496" y="954"/>
              <a:ext cx="422" cy="345"/>
            </a:xfrm>
            <a:prstGeom prst="line">
              <a:avLst/>
            </a:prstGeom>
            <a:grpFill/>
            <a:ln w="25400" cap="flat" cmpd="sng" algn="ctr">
              <a:solidFill>
                <a:srgbClr val="004646">
                  <a:lumMod val="25000"/>
                  <a:lumOff val="75000"/>
                </a:srgbClr>
              </a:solidFill>
              <a:prstDash val="solid"/>
              <a:headEnd/>
              <a:tailEnd/>
            </a:ln>
            <a:effectLst>
              <a:outerShdw blurRad="190500" dist="78600" dir="2700000" rotWithShape="0">
                <a:srgbClr val="000000">
                  <a:alpha val="355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udy Old Style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" name="Oval 20"/>
            <p:cNvSpPr>
              <a:spLocks noChangeArrowheads="1"/>
            </p:cNvSpPr>
            <p:nvPr/>
          </p:nvSpPr>
          <p:spPr bwMode="auto">
            <a:xfrm>
              <a:off x="2756" y="2726"/>
              <a:ext cx="290" cy="292"/>
            </a:xfrm>
            <a:prstGeom prst="ellipse">
              <a:avLst/>
            </a:prstGeom>
            <a:grpFill/>
            <a:ln w="12700" cap="flat" cmpd="sng" algn="ctr">
              <a:solidFill>
                <a:srgbClr val="23FFFE"/>
              </a:solidFill>
              <a:prstDash val="solid"/>
              <a:headEnd/>
              <a:tailEnd/>
            </a:ln>
            <a:effectLst>
              <a:outerShdw blurRad="190500" dist="78600" dir="2700000" rotWithShape="0">
                <a:srgbClr val="000000">
                  <a:alpha val="355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itchFamily="18" charset="0"/>
                  <a:ea typeface="宋体" panose="02010600030101010101" pitchFamily="2" charset="-122"/>
                  <a:cs typeface="+mn-cs"/>
                </a:rPr>
                <a:t>N</a:t>
              </a:r>
            </a:p>
          </p:txBody>
        </p:sp>
        <p:sp>
          <p:nvSpPr>
            <p:cNvPr id="104" name="Oval 21"/>
            <p:cNvSpPr>
              <a:spLocks noChangeArrowheads="1"/>
            </p:cNvSpPr>
            <p:nvPr/>
          </p:nvSpPr>
          <p:spPr bwMode="auto">
            <a:xfrm>
              <a:off x="3222" y="2726"/>
              <a:ext cx="290" cy="292"/>
            </a:xfrm>
            <a:prstGeom prst="ellipse">
              <a:avLst/>
            </a:prstGeom>
            <a:grpFill/>
            <a:ln w="12700" cap="flat" cmpd="sng" algn="ctr">
              <a:solidFill>
                <a:srgbClr val="23FFFE"/>
              </a:solidFill>
              <a:prstDash val="solid"/>
              <a:headEnd/>
              <a:tailEnd/>
            </a:ln>
            <a:effectLst>
              <a:outerShdw blurRad="190500" dist="78600" dir="2700000" rotWithShape="0">
                <a:srgbClr val="000000">
                  <a:alpha val="355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itchFamily="18" charset="0"/>
                  <a:ea typeface="宋体" panose="02010600030101010101" pitchFamily="2" charset="-122"/>
                  <a:cs typeface="+mn-cs"/>
                </a:rPr>
                <a:t>O</a:t>
              </a:r>
            </a:p>
          </p:txBody>
        </p:sp>
        <p:sp>
          <p:nvSpPr>
            <p:cNvPr id="105" name="Line 22"/>
            <p:cNvSpPr>
              <a:spLocks noChangeShapeType="1"/>
            </p:cNvSpPr>
            <p:nvPr/>
          </p:nvSpPr>
          <p:spPr bwMode="auto">
            <a:xfrm>
              <a:off x="1400" y="1544"/>
              <a:ext cx="0" cy="234"/>
            </a:xfrm>
            <a:prstGeom prst="line">
              <a:avLst/>
            </a:prstGeom>
            <a:grpFill/>
            <a:ln w="25400" cap="flat" cmpd="sng" algn="ctr">
              <a:solidFill>
                <a:srgbClr val="004646">
                  <a:lumMod val="25000"/>
                  <a:lumOff val="75000"/>
                </a:srgbClr>
              </a:solidFill>
              <a:prstDash val="solid"/>
              <a:headEnd/>
              <a:tailEnd/>
            </a:ln>
            <a:effectLst>
              <a:outerShdw blurRad="190500" dist="78600" dir="2700000" rotWithShape="0">
                <a:srgbClr val="000000">
                  <a:alpha val="355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udy Old Style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" name="Line 23"/>
            <p:cNvSpPr>
              <a:spLocks noChangeShapeType="1"/>
            </p:cNvSpPr>
            <p:nvPr/>
          </p:nvSpPr>
          <p:spPr bwMode="auto">
            <a:xfrm flipH="1">
              <a:off x="1011" y="1489"/>
              <a:ext cx="278" cy="278"/>
            </a:xfrm>
            <a:prstGeom prst="line">
              <a:avLst/>
            </a:prstGeom>
            <a:grpFill/>
            <a:ln w="25400" cap="flat" cmpd="sng" algn="ctr">
              <a:solidFill>
                <a:srgbClr val="004646">
                  <a:lumMod val="25000"/>
                  <a:lumOff val="75000"/>
                </a:srgbClr>
              </a:solidFill>
              <a:prstDash val="solid"/>
              <a:headEnd/>
              <a:tailEnd/>
            </a:ln>
            <a:effectLst>
              <a:outerShdw blurRad="190500" dist="78600" dir="2700000" rotWithShape="0">
                <a:srgbClr val="000000">
                  <a:alpha val="355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udy Old Style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7" name="Line 24"/>
            <p:cNvSpPr>
              <a:spLocks noChangeShapeType="1"/>
            </p:cNvSpPr>
            <p:nvPr/>
          </p:nvSpPr>
          <p:spPr bwMode="auto">
            <a:xfrm>
              <a:off x="1522" y="1478"/>
              <a:ext cx="289" cy="289"/>
            </a:xfrm>
            <a:prstGeom prst="line">
              <a:avLst/>
            </a:prstGeom>
            <a:grpFill/>
            <a:ln w="25400" cap="flat" cmpd="sng" algn="ctr">
              <a:solidFill>
                <a:srgbClr val="004646">
                  <a:lumMod val="25000"/>
                  <a:lumOff val="75000"/>
                </a:srgbClr>
              </a:solidFill>
              <a:prstDash val="solid"/>
              <a:headEnd/>
              <a:tailEnd/>
            </a:ln>
            <a:effectLst>
              <a:outerShdw blurRad="190500" dist="78600" dir="2700000" rotWithShape="0">
                <a:srgbClr val="000000">
                  <a:alpha val="355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udy Old Style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8" name="Line 25"/>
            <p:cNvSpPr>
              <a:spLocks noChangeShapeType="1"/>
            </p:cNvSpPr>
            <p:nvPr/>
          </p:nvSpPr>
          <p:spPr bwMode="auto">
            <a:xfrm>
              <a:off x="1400" y="2055"/>
              <a:ext cx="0" cy="223"/>
            </a:xfrm>
            <a:prstGeom prst="line">
              <a:avLst/>
            </a:prstGeom>
            <a:grpFill/>
            <a:ln w="25400" cap="flat" cmpd="sng" algn="ctr">
              <a:solidFill>
                <a:srgbClr val="004646">
                  <a:lumMod val="25000"/>
                  <a:lumOff val="75000"/>
                </a:srgbClr>
              </a:solidFill>
              <a:prstDash val="solid"/>
              <a:headEnd/>
              <a:tailEnd/>
            </a:ln>
            <a:effectLst>
              <a:outerShdw blurRad="190500" dist="78600" dir="2700000" rotWithShape="0">
                <a:srgbClr val="000000">
                  <a:alpha val="355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udy Old Style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9" name="Line 26"/>
            <p:cNvSpPr>
              <a:spLocks noChangeShapeType="1"/>
            </p:cNvSpPr>
            <p:nvPr/>
          </p:nvSpPr>
          <p:spPr bwMode="auto">
            <a:xfrm>
              <a:off x="2856" y="1533"/>
              <a:ext cx="0" cy="245"/>
            </a:xfrm>
            <a:prstGeom prst="line">
              <a:avLst/>
            </a:prstGeom>
            <a:grpFill/>
            <a:ln w="25400" cap="flat" cmpd="sng" algn="ctr">
              <a:solidFill>
                <a:srgbClr val="004646">
                  <a:lumMod val="25000"/>
                  <a:lumOff val="75000"/>
                </a:srgbClr>
              </a:solidFill>
              <a:prstDash val="solid"/>
              <a:headEnd/>
              <a:tailEnd/>
            </a:ln>
            <a:effectLst>
              <a:outerShdw blurRad="190500" dist="78600" dir="2700000" rotWithShape="0">
                <a:srgbClr val="000000">
                  <a:alpha val="355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udy Old Style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0" name="Line 27"/>
            <p:cNvSpPr>
              <a:spLocks noChangeShapeType="1"/>
            </p:cNvSpPr>
            <p:nvPr/>
          </p:nvSpPr>
          <p:spPr bwMode="auto">
            <a:xfrm flipH="1">
              <a:off x="2723" y="2055"/>
              <a:ext cx="88" cy="178"/>
            </a:xfrm>
            <a:prstGeom prst="line">
              <a:avLst/>
            </a:prstGeom>
            <a:grpFill/>
            <a:ln w="25400" cap="flat" cmpd="sng" algn="ctr">
              <a:solidFill>
                <a:srgbClr val="004646">
                  <a:lumMod val="25000"/>
                  <a:lumOff val="75000"/>
                </a:srgbClr>
              </a:solidFill>
              <a:prstDash val="solid"/>
              <a:headEnd/>
              <a:tailEnd/>
            </a:ln>
            <a:effectLst>
              <a:outerShdw blurRad="190500" dist="78600" dir="2700000" rotWithShape="0">
                <a:srgbClr val="000000">
                  <a:alpha val="355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udy Old Style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1" name="Line 28"/>
            <p:cNvSpPr>
              <a:spLocks noChangeShapeType="1"/>
            </p:cNvSpPr>
            <p:nvPr/>
          </p:nvSpPr>
          <p:spPr bwMode="auto">
            <a:xfrm flipH="1">
              <a:off x="2434" y="2000"/>
              <a:ext cx="289" cy="289"/>
            </a:xfrm>
            <a:prstGeom prst="line">
              <a:avLst/>
            </a:prstGeom>
            <a:grpFill/>
            <a:ln w="25400" cap="flat" cmpd="sng" algn="ctr">
              <a:solidFill>
                <a:srgbClr val="004646">
                  <a:lumMod val="25000"/>
                  <a:lumOff val="75000"/>
                </a:srgbClr>
              </a:solidFill>
              <a:prstDash val="solid"/>
              <a:headEnd/>
              <a:tailEnd/>
            </a:ln>
            <a:effectLst>
              <a:outerShdw blurRad="190500" dist="78600" dir="2700000" rotWithShape="0">
                <a:srgbClr val="000000">
                  <a:alpha val="355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udy Old Style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" name="Line 29"/>
            <p:cNvSpPr>
              <a:spLocks noChangeShapeType="1"/>
            </p:cNvSpPr>
            <p:nvPr/>
          </p:nvSpPr>
          <p:spPr bwMode="auto">
            <a:xfrm>
              <a:off x="2945" y="2033"/>
              <a:ext cx="111" cy="211"/>
            </a:xfrm>
            <a:prstGeom prst="line">
              <a:avLst/>
            </a:prstGeom>
            <a:grpFill/>
            <a:ln w="25400" cap="flat" cmpd="sng" algn="ctr">
              <a:solidFill>
                <a:srgbClr val="004646">
                  <a:lumMod val="25000"/>
                  <a:lumOff val="75000"/>
                </a:srgbClr>
              </a:solidFill>
              <a:prstDash val="solid"/>
              <a:headEnd/>
              <a:tailEnd/>
            </a:ln>
            <a:effectLst>
              <a:outerShdw blurRad="190500" dist="78600" dir="2700000" rotWithShape="0">
                <a:srgbClr val="000000">
                  <a:alpha val="355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udy Old Style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3" name="Line 30"/>
            <p:cNvSpPr>
              <a:spLocks noChangeShapeType="1"/>
            </p:cNvSpPr>
            <p:nvPr/>
          </p:nvSpPr>
          <p:spPr bwMode="auto">
            <a:xfrm>
              <a:off x="2989" y="1944"/>
              <a:ext cx="411" cy="311"/>
            </a:xfrm>
            <a:prstGeom prst="line">
              <a:avLst/>
            </a:prstGeom>
            <a:grpFill/>
            <a:ln w="25400" cap="flat" cmpd="sng" algn="ctr">
              <a:solidFill>
                <a:srgbClr val="004646">
                  <a:lumMod val="25000"/>
                  <a:lumOff val="75000"/>
                </a:srgbClr>
              </a:solidFill>
              <a:prstDash val="solid"/>
              <a:headEnd/>
              <a:tailEnd/>
            </a:ln>
            <a:effectLst>
              <a:outerShdw blurRad="190500" dist="78600" dir="2700000" rotWithShape="0">
                <a:srgbClr val="000000">
                  <a:alpha val="355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udy Old Style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4" name="Line 31"/>
            <p:cNvSpPr>
              <a:spLocks noChangeShapeType="1"/>
            </p:cNvSpPr>
            <p:nvPr/>
          </p:nvSpPr>
          <p:spPr bwMode="auto">
            <a:xfrm flipH="1">
              <a:off x="2911" y="2522"/>
              <a:ext cx="123" cy="200"/>
            </a:xfrm>
            <a:prstGeom prst="line">
              <a:avLst/>
            </a:prstGeom>
            <a:grpFill/>
            <a:ln w="25400" cap="flat" cmpd="sng" algn="ctr">
              <a:solidFill>
                <a:srgbClr val="004646">
                  <a:lumMod val="25000"/>
                  <a:lumOff val="75000"/>
                </a:srgbClr>
              </a:solidFill>
              <a:prstDash val="solid"/>
              <a:headEnd/>
              <a:tailEnd/>
            </a:ln>
            <a:effectLst>
              <a:outerShdw blurRad="190500" dist="78600" dir="2700000" rotWithShape="0">
                <a:srgbClr val="000000">
                  <a:alpha val="355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udy Old Style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5" name="Line 32"/>
            <p:cNvSpPr>
              <a:spLocks noChangeShapeType="1"/>
            </p:cNvSpPr>
            <p:nvPr/>
          </p:nvSpPr>
          <p:spPr bwMode="auto">
            <a:xfrm>
              <a:off x="3123" y="2511"/>
              <a:ext cx="177" cy="244"/>
            </a:xfrm>
            <a:prstGeom prst="line">
              <a:avLst/>
            </a:prstGeom>
            <a:grpFill/>
            <a:ln w="25400" cap="flat" cmpd="sng" algn="ctr">
              <a:solidFill>
                <a:srgbClr val="004646">
                  <a:lumMod val="25000"/>
                  <a:lumOff val="75000"/>
                </a:srgbClr>
              </a:solidFill>
              <a:prstDash val="solid"/>
              <a:headEnd/>
              <a:tailEnd/>
            </a:ln>
            <a:effectLst>
              <a:outerShdw blurRad="190500" dist="78600" dir="2700000" rotWithShape="0">
                <a:srgbClr val="000000">
                  <a:alpha val="355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udy Old Style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16" name="Text Box 33"/>
          <p:cNvSpPr txBox="1">
            <a:spLocks noChangeArrowheads="1"/>
          </p:cNvSpPr>
          <p:nvPr/>
        </p:nvSpPr>
        <p:spPr bwMode="auto">
          <a:xfrm>
            <a:off x="2441256" y="4573047"/>
            <a:ext cx="147508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DC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9pPr>
          </a:lstStyle>
          <a:p>
            <a:pPr eaLnBrk="1" hangingPunct="1"/>
            <a:r>
              <a:rPr kumimoji="1" lang="zh-CN" altLang="en-US" sz="2000" b="1" dirty="0">
                <a:latin typeface="Times New Roman" pitchFamily="18" charset="0"/>
                <a:ea typeface="楷体" panose="02010609060101010101" pitchFamily="49" charset="-122"/>
              </a:rPr>
              <a:t>先序遍历：</a:t>
            </a:r>
          </a:p>
        </p:txBody>
      </p:sp>
      <p:sp>
        <p:nvSpPr>
          <p:cNvPr id="117" name="Text Box 34"/>
          <p:cNvSpPr txBox="1">
            <a:spLocks noChangeArrowheads="1"/>
          </p:cNvSpPr>
          <p:nvPr/>
        </p:nvSpPr>
        <p:spPr bwMode="auto">
          <a:xfrm>
            <a:off x="2441256" y="4973097"/>
            <a:ext cx="147508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DC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9pPr>
          </a:lstStyle>
          <a:p>
            <a:pPr eaLnBrk="1" hangingPunct="1"/>
            <a:r>
              <a:rPr kumimoji="1" lang="zh-CN" altLang="en-US" sz="2000" b="1">
                <a:latin typeface="Times New Roman" pitchFamily="18" charset="0"/>
                <a:ea typeface="楷体" panose="02010609060101010101" pitchFamily="49" charset="-122"/>
              </a:rPr>
              <a:t>后序遍历：</a:t>
            </a:r>
          </a:p>
        </p:txBody>
      </p:sp>
      <p:sp>
        <p:nvSpPr>
          <p:cNvPr id="118" name="Text Box 35"/>
          <p:cNvSpPr txBox="1">
            <a:spLocks noChangeArrowheads="1"/>
          </p:cNvSpPr>
          <p:nvPr/>
        </p:nvSpPr>
        <p:spPr bwMode="auto">
          <a:xfrm>
            <a:off x="2444431" y="5339809"/>
            <a:ext cx="147508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DC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9pPr>
          </a:lstStyle>
          <a:p>
            <a:pPr eaLnBrk="1" hangingPunct="1"/>
            <a:r>
              <a:rPr kumimoji="1" lang="zh-CN" altLang="en-US" sz="2000" b="1">
                <a:latin typeface="Times New Roman" pitchFamily="18" charset="0"/>
                <a:ea typeface="楷体" panose="02010609060101010101" pitchFamily="49" charset="-122"/>
              </a:rPr>
              <a:t>层次遍历：</a:t>
            </a:r>
          </a:p>
        </p:txBody>
      </p:sp>
      <p:sp>
        <p:nvSpPr>
          <p:cNvPr id="119" name="Text Box 36"/>
          <p:cNvSpPr txBox="1">
            <a:spLocks noChangeArrowheads="1"/>
          </p:cNvSpPr>
          <p:nvPr/>
        </p:nvSpPr>
        <p:spPr bwMode="auto">
          <a:xfrm>
            <a:off x="3716019" y="4523864"/>
            <a:ext cx="404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9pPr>
          </a:lstStyle>
          <a:p>
            <a:pPr eaLnBrk="1" hangingPunct="1"/>
            <a:r>
              <a:rPr kumimoji="1" lang="en-US" altLang="zh-CN" sz="2400" b="1" dirty="0">
                <a:latin typeface="Times New Roman" pitchFamily="18" charset="0"/>
                <a:ea typeface="楷体" panose="02010609060101010101" pitchFamily="49" charset="-122"/>
              </a:rPr>
              <a:t>A</a:t>
            </a:r>
          </a:p>
        </p:txBody>
      </p:sp>
      <p:sp>
        <p:nvSpPr>
          <p:cNvPr id="120" name="Text Box 37"/>
          <p:cNvSpPr txBox="1">
            <a:spLocks noChangeArrowheads="1"/>
          </p:cNvSpPr>
          <p:nvPr/>
        </p:nvSpPr>
        <p:spPr bwMode="auto">
          <a:xfrm>
            <a:off x="3974781" y="4523864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9pPr>
          </a:lstStyle>
          <a:p>
            <a:pPr eaLnBrk="1" hangingPunct="1"/>
            <a:r>
              <a:rPr kumimoji="1" lang="en-US" altLang="zh-CN" sz="2400" b="1" dirty="0">
                <a:latin typeface="Times New Roman" pitchFamily="18" charset="0"/>
                <a:ea typeface="楷体" panose="02010609060101010101" pitchFamily="49" charset="-122"/>
              </a:rPr>
              <a:t>B</a:t>
            </a:r>
          </a:p>
        </p:txBody>
      </p:sp>
      <p:sp>
        <p:nvSpPr>
          <p:cNvPr id="121" name="Text Box 38"/>
          <p:cNvSpPr txBox="1">
            <a:spLocks noChangeArrowheads="1"/>
          </p:cNvSpPr>
          <p:nvPr/>
        </p:nvSpPr>
        <p:spPr bwMode="auto">
          <a:xfrm>
            <a:off x="4233544" y="4523864"/>
            <a:ext cx="3898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9pPr>
          </a:lstStyle>
          <a:p>
            <a:pPr eaLnBrk="1" hangingPunct="1"/>
            <a:r>
              <a:rPr kumimoji="1" lang="en-US" altLang="zh-CN" sz="2400" b="1" dirty="0">
                <a:latin typeface="Times New Roman" pitchFamily="18" charset="0"/>
                <a:ea typeface="楷体" panose="02010609060101010101" pitchFamily="49" charset="-122"/>
              </a:rPr>
              <a:t>E</a:t>
            </a:r>
          </a:p>
        </p:txBody>
      </p:sp>
      <p:sp>
        <p:nvSpPr>
          <p:cNvPr id="122" name="Text Box 39"/>
          <p:cNvSpPr txBox="1">
            <a:spLocks noChangeArrowheads="1"/>
          </p:cNvSpPr>
          <p:nvPr/>
        </p:nvSpPr>
        <p:spPr bwMode="auto">
          <a:xfrm>
            <a:off x="4492306" y="4523864"/>
            <a:ext cx="3722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9pPr>
          </a:lstStyle>
          <a:p>
            <a:pPr eaLnBrk="1" hangingPunct="1"/>
            <a:r>
              <a:rPr kumimoji="1" lang="en-US" altLang="zh-CN" sz="2400" b="1" dirty="0">
                <a:latin typeface="Times New Roman" pitchFamily="18" charset="0"/>
                <a:ea typeface="楷体" panose="02010609060101010101" pitchFamily="49" charset="-122"/>
              </a:rPr>
              <a:t>F</a:t>
            </a:r>
          </a:p>
        </p:txBody>
      </p:sp>
      <p:sp>
        <p:nvSpPr>
          <p:cNvPr id="123" name="Text Box 40"/>
          <p:cNvSpPr txBox="1">
            <a:spLocks noChangeArrowheads="1"/>
          </p:cNvSpPr>
          <p:nvPr/>
        </p:nvSpPr>
        <p:spPr bwMode="auto">
          <a:xfrm>
            <a:off x="4751069" y="4523864"/>
            <a:ext cx="30489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9pPr>
          </a:lstStyle>
          <a:p>
            <a:pPr eaLnBrk="1" hangingPunct="1"/>
            <a:r>
              <a:rPr kumimoji="1" lang="en-US" altLang="zh-CN" sz="2400" b="1">
                <a:latin typeface="Times New Roman" pitchFamily="18" charset="0"/>
                <a:ea typeface="楷体" panose="02010609060101010101" pitchFamily="49" charset="-122"/>
              </a:rPr>
              <a:t>I</a:t>
            </a:r>
          </a:p>
        </p:txBody>
      </p:sp>
      <p:sp>
        <p:nvSpPr>
          <p:cNvPr id="124" name="Text Box 41"/>
          <p:cNvSpPr txBox="1">
            <a:spLocks noChangeArrowheads="1"/>
          </p:cNvSpPr>
          <p:nvPr/>
        </p:nvSpPr>
        <p:spPr bwMode="auto">
          <a:xfrm>
            <a:off x="5009831" y="4523864"/>
            <a:ext cx="4235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9pPr>
          </a:lstStyle>
          <a:p>
            <a:pPr eaLnBrk="1" hangingPunct="1"/>
            <a:r>
              <a:rPr kumimoji="1" lang="en-US" altLang="zh-CN" sz="2400" b="1">
                <a:latin typeface="Times New Roman" pitchFamily="18" charset="0"/>
                <a:ea typeface="楷体" panose="02010609060101010101" pitchFamily="49" charset="-122"/>
              </a:rPr>
              <a:t>G</a:t>
            </a:r>
          </a:p>
        </p:txBody>
      </p:sp>
      <p:sp>
        <p:nvSpPr>
          <p:cNvPr id="125" name="Text Box 42"/>
          <p:cNvSpPr txBox="1">
            <a:spLocks noChangeArrowheads="1"/>
          </p:cNvSpPr>
          <p:nvPr/>
        </p:nvSpPr>
        <p:spPr bwMode="auto">
          <a:xfrm>
            <a:off x="5268594" y="4523864"/>
            <a:ext cx="4074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9pPr>
          </a:lstStyle>
          <a:p>
            <a:pPr eaLnBrk="1" hangingPunct="1"/>
            <a:r>
              <a:rPr kumimoji="1" lang="en-US" altLang="zh-CN" sz="2400" b="1">
                <a:latin typeface="Times New Roman" pitchFamily="18" charset="0"/>
                <a:ea typeface="楷体" panose="02010609060101010101" pitchFamily="49" charset="-122"/>
              </a:rPr>
              <a:t>C</a:t>
            </a:r>
          </a:p>
        </p:txBody>
      </p:sp>
      <p:sp>
        <p:nvSpPr>
          <p:cNvPr id="126" name="Text Box 43"/>
          <p:cNvSpPr txBox="1">
            <a:spLocks noChangeArrowheads="1"/>
          </p:cNvSpPr>
          <p:nvPr/>
        </p:nvSpPr>
        <p:spPr bwMode="auto">
          <a:xfrm>
            <a:off x="5527356" y="4523864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9pPr>
          </a:lstStyle>
          <a:p>
            <a:pPr eaLnBrk="1" hangingPunct="1"/>
            <a:r>
              <a:rPr kumimoji="1" lang="en-US" altLang="zh-CN" sz="2400" b="1">
                <a:latin typeface="Times New Roman" pitchFamily="18" charset="0"/>
                <a:ea typeface="楷体" panose="02010609060101010101" pitchFamily="49" charset="-122"/>
              </a:rPr>
              <a:t>D</a:t>
            </a:r>
          </a:p>
        </p:txBody>
      </p:sp>
      <p:sp>
        <p:nvSpPr>
          <p:cNvPr id="127" name="Text Box 44"/>
          <p:cNvSpPr txBox="1">
            <a:spLocks noChangeArrowheads="1"/>
          </p:cNvSpPr>
          <p:nvPr/>
        </p:nvSpPr>
        <p:spPr bwMode="auto">
          <a:xfrm>
            <a:off x="5786119" y="4523864"/>
            <a:ext cx="4235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9pPr>
          </a:lstStyle>
          <a:p>
            <a:pPr eaLnBrk="1" hangingPunct="1"/>
            <a:r>
              <a:rPr kumimoji="1" lang="en-US" altLang="zh-CN" sz="2400" b="1">
                <a:latin typeface="Times New Roman" pitchFamily="18" charset="0"/>
                <a:ea typeface="楷体" panose="02010609060101010101" pitchFamily="49" charset="-122"/>
              </a:rPr>
              <a:t>H</a:t>
            </a:r>
          </a:p>
        </p:txBody>
      </p:sp>
      <p:sp>
        <p:nvSpPr>
          <p:cNvPr id="128" name="Text Box 45"/>
          <p:cNvSpPr txBox="1">
            <a:spLocks noChangeArrowheads="1"/>
          </p:cNvSpPr>
          <p:nvPr/>
        </p:nvSpPr>
        <p:spPr bwMode="auto">
          <a:xfrm>
            <a:off x="6044881" y="4523864"/>
            <a:ext cx="3385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9pPr>
          </a:lstStyle>
          <a:p>
            <a:pPr eaLnBrk="1" hangingPunct="1"/>
            <a:r>
              <a:rPr kumimoji="1" lang="en-US" altLang="zh-CN" sz="2400" b="1">
                <a:latin typeface="Times New Roman" pitchFamily="18" charset="0"/>
                <a:ea typeface="楷体" panose="02010609060101010101" pitchFamily="49" charset="-122"/>
              </a:rPr>
              <a:t>J</a:t>
            </a:r>
          </a:p>
        </p:txBody>
      </p:sp>
      <p:sp>
        <p:nvSpPr>
          <p:cNvPr id="129" name="Text Box 46"/>
          <p:cNvSpPr txBox="1">
            <a:spLocks noChangeArrowheads="1"/>
          </p:cNvSpPr>
          <p:nvPr/>
        </p:nvSpPr>
        <p:spPr bwMode="auto">
          <a:xfrm>
            <a:off x="6303644" y="4523864"/>
            <a:ext cx="4235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9pPr>
          </a:lstStyle>
          <a:p>
            <a:pPr eaLnBrk="1" hangingPunct="1"/>
            <a:r>
              <a:rPr kumimoji="1" lang="en-US" altLang="zh-CN" sz="2400" b="1">
                <a:latin typeface="Times New Roman" pitchFamily="18" charset="0"/>
                <a:ea typeface="楷体" panose="02010609060101010101" pitchFamily="49" charset="-122"/>
              </a:rPr>
              <a:t>K</a:t>
            </a:r>
          </a:p>
        </p:txBody>
      </p:sp>
      <p:sp>
        <p:nvSpPr>
          <p:cNvPr id="130" name="Text Box 47"/>
          <p:cNvSpPr txBox="1">
            <a:spLocks noChangeArrowheads="1"/>
          </p:cNvSpPr>
          <p:nvPr/>
        </p:nvSpPr>
        <p:spPr bwMode="auto">
          <a:xfrm>
            <a:off x="6562406" y="4523864"/>
            <a:ext cx="3898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9pPr>
          </a:lstStyle>
          <a:p>
            <a:pPr eaLnBrk="1" hangingPunct="1"/>
            <a:r>
              <a:rPr kumimoji="1" lang="en-US" altLang="zh-CN" sz="2400" b="1">
                <a:latin typeface="Times New Roman" pitchFamily="18" charset="0"/>
                <a:ea typeface="楷体" panose="02010609060101010101" pitchFamily="49" charset="-122"/>
              </a:rPr>
              <a:t>L</a:t>
            </a:r>
          </a:p>
        </p:txBody>
      </p:sp>
      <p:sp>
        <p:nvSpPr>
          <p:cNvPr id="131" name="Text Box 48"/>
          <p:cNvSpPr txBox="1">
            <a:spLocks noChangeArrowheads="1"/>
          </p:cNvSpPr>
          <p:nvPr/>
        </p:nvSpPr>
        <p:spPr bwMode="auto">
          <a:xfrm>
            <a:off x="6821169" y="4523864"/>
            <a:ext cx="404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9pPr>
          </a:lstStyle>
          <a:p>
            <a:pPr eaLnBrk="1" hangingPunct="1"/>
            <a:r>
              <a:rPr kumimoji="1" lang="en-US" altLang="zh-CN" sz="2400" b="1">
                <a:latin typeface="Times New Roman" pitchFamily="18" charset="0"/>
                <a:ea typeface="楷体" panose="02010609060101010101" pitchFamily="49" charset="-122"/>
              </a:rPr>
              <a:t>N</a:t>
            </a:r>
          </a:p>
        </p:txBody>
      </p:sp>
      <p:sp>
        <p:nvSpPr>
          <p:cNvPr id="132" name="Text Box 49"/>
          <p:cNvSpPr txBox="1">
            <a:spLocks noChangeArrowheads="1"/>
          </p:cNvSpPr>
          <p:nvPr/>
        </p:nvSpPr>
        <p:spPr bwMode="auto">
          <a:xfrm>
            <a:off x="7079931" y="4523864"/>
            <a:ext cx="4235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9pPr>
          </a:lstStyle>
          <a:p>
            <a:pPr eaLnBrk="1" hangingPunct="1"/>
            <a:r>
              <a:rPr kumimoji="1" lang="en-US" altLang="zh-CN" sz="2400" b="1">
                <a:latin typeface="Times New Roman" pitchFamily="18" charset="0"/>
                <a:ea typeface="楷体" panose="02010609060101010101" pitchFamily="49" charset="-122"/>
              </a:rPr>
              <a:t>O</a:t>
            </a:r>
          </a:p>
        </p:txBody>
      </p:sp>
      <p:sp>
        <p:nvSpPr>
          <p:cNvPr id="133" name="Text Box 50"/>
          <p:cNvSpPr txBox="1">
            <a:spLocks noChangeArrowheads="1"/>
          </p:cNvSpPr>
          <p:nvPr/>
        </p:nvSpPr>
        <p:spPr bwMode="auto">
          <a:xfrm>
            <a:off x="7337106" y="4523864"/>
            <a:ext cx="47481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幼圆" pitchFamily="49" charset="-122"/>
              </a:defRPr>
            </a:lvl9pPr>
          </a:lstStyle>
          <a:p>
            <a:pPr eaLnBrk="1" hangingPunct="1"/>
            <a:r>
              <a:rPr kumimoji="1" lang="en-US" altLang="zh-CN" sz="2400" b="1">
                <a:latin typeface="Times New Roman" pitchFamily="18" charset="0"/>
                <a:ea typeface="楷体" panose="02010609060101010101" pitchFamily="49" charset="-122"/>
              </a:rPr>
              <a:t>M</a:t>
            </a:r>
          </a:p>
        </p:txBody>
      </p:sp>
      <p:grpSp>
        <p:nvGrpSpPr>
          <p:cNvPr id="134" name="Group 51"/>
          <p:cNvGrpSpPr>
            <a:grpSpLocks/>
          </p:cNvGrpSpPr>
          <p:nvPr/>
        </p:nvGrpSpPr>
        <p:grpSpPr bwMode="auto">
          <a:xfrm>
            <a:off x="3679506" y="4957251"/>
            <a:ext cx="4211638" cy="457200"/>
            <a:chOff x="1664" y="3263"/>
            <a:chExt cx="2653" cy="288"/>
          </a:xfrm>
        </p:grpSpPr>
        <p:sp>
          <p:nvSpPr>
            <p:cNvPr id="135" name="Text Box 52"/>
            <p:cNvSpPr txBox="1">
              <a:spLocks noChangeArrowheads="1"/>
            </p:cNvSpPr>
            <p:nvPr/>
          </p:nvSpPr>
          <p:spPr bwMode="auto">
            <a:xfrm>
              <a:off x="1664" y="3263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9pPr>
            </a:lstStyle>
            <a:p>
              <a:pPr eaLnBrk="1" hangingPunct="1"/>
              <a:r>
                <a:rPr kumimoji="1" lang="en-US" altLang="zh-CN" sz="2400">
                  <a:latin typeface="Times New Roman" pitchFamily="18" charset="0"/>
                  <a:ea typeface="楷体" panose="02010609060101010101" pitchFamily="49" charset="-122"/>
                </a:rPr>
                <a:t>E</a:t>
              </a:r>
            </a:p>
          </p:txBody>
        </p:sp>
        <p:sp>
          <p:nvSpPr>
            <p:cNvPr id="136" name="Text Box 53"/>
            <p:cNvSpPr txBox="1">
              <a:spLocks noChangeArrowheads="1"/>
            </p:cNvSpPr>
            <p:nvPr/>
          </p:nvSpPr>
          <p:spPr bwMode="auto">
            <a:xfrm>
              <a:off x="1828" y="3263"/>
              <a:ext cx="1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9pPr>
            </a:lstStyle>
            <a:p>
              <a:pPr eaLnBrk="1" hangingPunct="1"/>
              <a:r>
                <a:rPr kumimoji="1" lang="en-US" altLang="zh-CN" sz="2400">
                  <a:latin typeface="Times New Roman" pitchFamily="18" charset="0"/>
                  <a:ea typeface="楷体" panose="02010609060101010101" pitchFamily="49" charset="-122"/>
                </a:rPr>
                <a:t>I</a:t>
              </a:r>
            </a:p>
          </p:txBody>
        </p:sp>
        <p:sp>
          <p:nvSpPr>
            <p:cNvPr id="137" name="Text Box 54"/>
            <p:cNvSpPr txBox="1">
              <a:spLocks noChangeArrowheads="1"/>
            </p:cNvSpPr>
            <p:nvPr/>
          </p:nvSpPr>
          <p:spPr bwMode="auto">
            <a:xfrm>
              <a:off x="1939" y="3263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9pPr>
            </a:lstStyle>
            <a:p>
              <a:pPr eaLnBrk="1" hangingPunct="1"/>
              <a:r>
                <a:rPr kumimoji="1" lang="en-US" altLang="zh-CN" sz="2400">
                  <a:latin typeface="Times New Roman" pitchFamily="18" charset="0"/>
                  <a:ea typeface="楷体" panose="02010609060101010101" pitchFamily="49" charset="-122"/>
                </a:rPr>
                <a:t>F</a:t>
              </a:r>
            </a:p>
          </p:txBody>
        </p:sp>
        <p:sp>
          <p:nvSpPr>
            <p:cNvPr id="138" name="Text Box 55"/>
            <p:cNvSpPr txBox="1">
              <a:spLocks noChangeArrowheads="1"/>
            </p:cNvSpPr>
            <p:nvPr/>
          </p:nvSpPr>
          <p:spPr bwMode="auto">
            <a:xfrm>
              <a:off x="2093" y="3263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9pPr>
            </a:lstStyle>
            <a:p>
              <a:pPr eaLnBrk="1" hangingPunct="1"/>
              <a:r>
                <a:rPr kumimoji="1" lang="en-US" altLang="zh-CN" sz="2400">
                  <a:latin typeface="Times New Roman" pitchFamily="18" charset="0"/>
                  <a:ea typeface="楷体" panose="02010609060101010101" pitchFamily="49" charset="-122"/>
                </a:rPr>
                <a:t>G</a:t>
              </a:r>
            </a:p>
          </p:txBody>
        </p:sp>
        <p:sp>
          <p:nvSpPr>
            <p:cNvPr id="139" name="Text Box 56"/>
            <p:cNvSpPr txBox="1">
              <a:spLocks noChangeArrowheads="1"/>
            </p:cNvSpPr>
            <p:nvPr/>
          </p:nvSpPr>
          <p:spPr bwMode="auto">
            <a:xfrm>
              <a:off x="2279" y="3263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9pPr>
            </a:lstStyle>
            <a:p>
              <a:pPr eaLnBrk="1" hangingPunct="1"/>
              <a:r>
                <a:rPr kumimoji="1" lang="en-US" altLang="zh-CN" sz="2400">
                  <a:latin typeface="Times New Roman" pitchFamily="18" charset="0"/>
                  <a:ea typeface="楷体" panose="02010609060101010101" pitchFamily="49" charset="-122"/>
                </a:rPr>
                <a:t>B</a:t>
              </a:r>
            </a:p>
          </p:txBody>
        </p:sp>
        <p:sp>
          <p:nvSpPr>
            <p:cNvPr id="140" name="Text Box 57"/>
            <p:cNvSpPr txBox="1">
              <a:spLocks noChangeArrowheads="1"/>
            </p:cNvSpPr>
            <p:nvPr/>
          </p:nvSpPr>
          <p:spPr bwMode="auto">
            <a:xfrm>
              <a:off x="2454" y="3263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9pPr>
            </a:lstStyle>
            <a:p>
              <a:pPr eaLnBrk="1" hangingPunct="1"/>
              <a:r>
                <a:rPr kumimoji="1" lang="en-US" altLang="zh-CN" sz="2400">
                  <a:latin typeface="Times New Roman" pitchFamily="18" charset="0"/>
                  <a:ea typeface="楷体" panose="02010609060101010101" pitchFamily="49" charset="-122"/>
                </a:rPr>
                <a:t>C</a:t>
              </a:r>
            </a:p>
          </p:txBody>
        </p:sp>
        <p:sp>
          <p:nvSpPr>
            <p:cNvPr id="141" name="Text Box 58"/>
            <p:cNvSpPr txBox="1">
              <a:spLocks noChangeArrowheads="1"/>
            </p:cNvSpPr>
            <p:nvPr/>
          </p:nvSpPr>
          <p:spPr bwMode="auto">
            <a:xfrm>
              <a:off x="2629" y="3263"/>
              <a:ext cx="19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9pPr>
            </a:lstStyle>
            <a:p>
              <a:pPr eaLnBrk="1" hangingPunct="1"/>
              <a:r>
                <a:rPr kumimoji="1" lang="en-US" altLang="zh-CN" sz="2400" dirty="0">
                  <a:latin typeface="Times New Roman" pitchFamily="18" charset="0"/>
                  <a:ea typeface="楷体" panose="02010609060101010101" pitchFamily="49" charset="-122"/>
                </a:rPr>
                <a:t>J</a:t>
              </a:r>
            </a:p>
          </p:txBody>
        </p:sp>
        <p:sp>
          <p:nvSpPr>
            <p:cNvPr id="142" name="Text Box 59"/>
            <p:cNvSpPr txBox="1">
              <a:spLocks noChangeArrowheads="1"/>
            </p:cNvSpPr>
            <p:nvPr/>
          </p:nvSpPr>
          <p:spPr bwMode="auto">
            <a:xfrm>
              <a:off x="2751" y="3263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9pPr>
            </a:lstStyle>
            <a:p>
              <a:pPr eaLnBrk="1" hangingPunct="1"/>
              <a:r>
                <a:rPr kumimoji="1" lang="en-US" altLang="zh-CN" sz="2400">
                  <a:latin typeface="Times New Roman" pitchFamily="18" charset="0"/>
                  <a:ea typeface="楷体" panose="02010609060101010101" pitchFamily="49" charset="-122"/>
                </a:rPr>
                <a:t>K</a:t>
              </a:r>
            </a:p>
          </p:txBody>
        </p:sp>
        <p:sp>
          <p:nvSpPr>
            <p:cNvPr id="143" name="Text Box 60"/>
            <p:cNvSpPr txBox="1">
              <a:spLocks noChangeArrowheads="1"/>
            </p:cNvSpPr>
            <p:nvPr/>
          </p:nvSpPr>
          <p:spPr bwMode="auto">
            <a:xfrm>
              <a:off x="2937" y="3263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9pPr>
            </a:lstStyle>
            <a:p>
              <a:pPr eaLnBrk="1" hangingPunct="1"/>
              <a:r>
                <a:rPr kumimoji="1" lang="en-US" altLang="zh-CN" sz="2400">
                  <a:latin typeface="Times New Roman" pitchFamily="18" charset="0"/>
                  <a:ea typeface="楷体" panose="02010609060101010101" pitchFamily="49" charset="-122"/>
                </a:rPr>
                <a:t>N</a:t>
              </a:r>
            </a:p>
          </p:txBody>
        </p:sp>
        <p:sp>
          <p:nvSpPr>
            <p:cNvPr id="144" name="Text Box 61"/>
            <p:cNvSpPr txBox="1">
              <a:spLocks noChangeArrowheads="1"/>
            </p:cNvSpPr>
            <p:nvPr/>
          </p:nvSpPr>
          <p:spPr bwMode="auto">
            <a:xfrm>
              <a:off x="3123" y="3263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9pPr>
            </a:lstStyle>
            <a:p>
              <a:pPr eaLnBrk="1" hangingPunct="1"/>
              <a:r>
                <a:rPr kumimoji="1" lang="en-US" altLang="zh-CN" sz="2400" dirty="0">
                  <a:latin typeface="Times New Roman" pitchFamily="18" charset="0"/>
                  <a:ea typeface="楷体" panose="02010609060101010101" pitchFamily="49" charset="-122"/>
                </a:rPr>
                <a:t>O</a:t>
              </a:r>
            </a:p>
          </p:txBody>
        </p:sp>
        <p:sp>
          <p:nvSpPr>
            <p:cNvPr id="145" name="Text Box 62"/>
            <p:cNvSpPr txBox="1">
              <a:spLocks noChangeArrowheads="1"/>
            </p:cNvSpPr>
            <p:nvPr/>
          </p:nvSpPr>
          <p:spPr bwMode="auto">
            <a:xfrm>
              <a:off x="3309" y="3263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9pPr>
            </a:lstStyle>
            <a:p>
              <a:pPr eaLnBrk="1" hangingPunct="1"/>
              <a:r>
                <a:rPr kumimoji="1" lang="en-US" altLang="zh-CN" sz="2400">
                  <a:latin typeface="Times New Roman" pitchFamily="18" charset="0"/>
                  <a:ea typeface="楷体" panose="02010609060101010101" pitchFamily="49" charset="-122"/>
                </a:rPr>
                <a:t>L</a:t>
              </a:r>
            </a:p>
          </p:txBody>
        </p:sp>
        <p:sp>
          <p:nvSpPr>
            <p:cNvPr id="146" name="Text Box 63"/>
            <p:cNvSpPr txBox="1">
              <a:spLocks noChangeArrowheads="1"/>
            </p:cNvSpPr>
            <p:nvPr/>
          </p:nvSpPr>
          <p:spPr bwMode="auto">
            <a:xfrm>
              <a:off x="3473" y="3263"/>
              <a:ext cx="28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9pPr>
            </a:lstStyle>
            <a:p>
              <a:pPr eaLnBrk="1" hangingPunct="1"/>
              <a:r>
                <a:rPr kumimoji="1" lang="en-US" altLang="zh-CN" sz="2400">
                  <a:latin typeface="Times New Roman" pitchFamily="18" charset="0"/>
                  <a:ea typeface="楷体" panose="02010609060101010101" pitchFamily="49" charset="-122"/>
                </a:rPr>
                <a:t>M</a:t>
              </a:r>
            </a:p>
          </p:txBody>
        </p:sp>
        <p:sp>
          <p:nvSpPr>
            <p:cNvPr id="147" name="Text Box 64"/>
            <p:cNvSpPr txBox="1">
              <a:spLocks noChangeArrowheads="1"/>
            </p:cNvSpPr>
            <p:nvPr/>
          </p:nvSpPr>
          <p:spPr bwMode="auto">
            <a:xfrm>
              <a:off x="3691" y="3263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9pPr>
            </a:lstStyle>
            <a:p>
              <a:pPr eaLnBrk="1" hangingPunct="1"/>
              <a:r>
                <a:rPr kumimoji="1" lang="en-US" altLang="zh-CN" sz="2400">
                  <a:latin typeface="Times New Roman" pitchFamily="18" charset="0"/>
                  <a:ea typeface="楷体" panose="02010609060101010101" pitchFamily="49" charset="-122"/>
                </a:rPr>
                <a:t>H</a:t>
              </a:r>
            </a:p>
          </p:txBody>
        </p:sp>
        <p:sp>
          <p:nvSpPr>
            <p:cNvPr id="148" name="Text Box 65"/>
            <p:cNvSpPr txBox="1">
              <a:spLocks noChangeArrowheads="1"/>
            </p:cNvSpPr>
            <p:nvPr/>
          </p:nvSpPr>
          <p:spPr bwMode="auto">
            <a:xfrm>
              <a:off x="3877" y="3263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9pPr>
            </a:lstStyle>
            <a:p>
              <a:pPr eaLnBrk="1" hangingPunct="1"/>
              <a:r>
                <a:rPr kumimoji="1" lang="en-US" altLang="zh-CN" sz="2400">
                  <a:latin typeface="Times New Roman" pitchFamily="18" charset="0"/>
                  <a:ea typeface="楷体" panose="02010609060101010101" pitchFamily="49" charset="-122"/>
                </a:rPr>
                <a:t>D</a:t>
              </a:r>
            </a:p>
          </p:txBody>
        </p:sp>
        <p:sp>
          <p:nvSpPr>
            <p:cNvPr id="149" name="Text Box 66"/>
            <p:cNvSpPr txBox="1">
              <a:spLocks noChangeArrowheads="1"/>
            </p:cNvSpPr>
            <p:nvPr/>
          </p:nvSpPr>
          <p:spPr bwMode="auto">
            <a:xfrm>
              <a:off x="4062" y="3263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9pPr>
            </a:lstStyle>
            <a:p>
              <a:pPr eaLnBrk="1" hangingPunct="1"/>
              <a:r>
                <a:rPr kumimoji="1" lang="en-US" altLang="zh-CN" sz="2400">
                  <a:latin typeface="Times New Roman" pitchFamily="18" charset="0"/>
                  <a:ea typeface="楷体" panose="02010609060101010101" pitchFamily="49" charset="-122"/>
                </a:rPr>
                <a:t>A</a:t>
              </a:r>
            </a:p>
          </p:txBody>
        </p:sp>
      </p:grpSp>
      <p:grpSp>
        <p:nvGrpSpPr>
          <p:cNvPr id="150" name="Group 67"/>
          <p:cNvGrpSpPr>
            <a:grpSpLocks/>
          </p:cNvGrpSpPr>
          <p:nvPr/>
        </p:nvGrpSpPr>
        <p:grpSpPr bwMode="auto">
          <a:xfrm>
            <a:off x="3662044" y="5316026"/>
            <a:ext cx="4200525" cy="457200"/>
            <a:chOff x="1653" y="3597"/>
            <a:chExt cx="2646" cy="288"/>
          </a:xfrm>
        </p:grpSpPr>
        <p:sp>
          <p:nvSpPr>
            <p:cNvPr id="151" name="Text Box 68"/>
            <p:cNvSpPr txBox="1">
              <a:spLocks noChangeArrowheads="1"/>
            </p:cNvSpPr>
            <p:nvPr/>
          </p:nvSpPr>
          <p:spPr bwMode="auto">
            <a:xfrm>
              <a:off x="1653" y="3597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幼圆" pitchFamily="49" charset="-122"/>
                </a:defRPr>
              </a:lvl9pPr>
            </a:lstStyle>
            <a:p>
              <a:pPr eaLnBrk="1" hangingPunct="1"/>
              <a:r>
                <a:rPr kumimoji="1" lang="en-US" altLang="zh-CN" sz="2400">
                  <a:latin typeface="Times New Roman" pitchFamily="18" charset="0"/>
                  <a:ea typeface="楷体" panose="02010609060101010101" pitchFamily="49" charset="-122"/>
                </a:rPr>
                <a:t>A</a:t>
              </a:r>
            </a:p>
          </p:txBody>
        </p:sp>
        <p:grpSp>
          <p:nvGrpSpPr>
            <p:cNvPr id="152" name="Group 69"/>
            <p:cNvGrpSpPr>
              <a:grpSpLocks/>
            </p:cNvGrpSpPr>
            <p:nvPr/>
          </p:nvGrpSpPr>
          <p:grpSpPr bwMode="auto">
            <a:xfrm>
              <a:off x="1824" y="3597"/>
              <a:ext cx="2475" cy="288"/>
              <a:chOff x="1824" y="3597"/>
              <a:chExt cx="2475" cy="288"/>
            </a:xfrm>
          </p:grpSpPr>
          <p:sp>
            <p:nvSpPr>
              <p:cNvPr id="153" name="Text Box 70"/>
              <p:cNvSpPr txBox="1">
                <a:spLocks noChangeArrowheads="1"/>
              </p:cNvSpPr>
              <p:nvPr/>
            </p:nvSpPr>
            <p:spPr bwMode="auto">
              <a:xfrm>
                <a:off x="1824" y="3597"/>
                <a:ext cx="24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 sz="2400">
                    <a:latin typeface="Times New Roman" pitchFamily="18" charset="0"/>
                    <a:ea typeface="楷体" panose="02010609060101010101" pitchFamily="49" charset="-122"/>
                  </a:rPr>
                  <a:t>B</a:t>
                </a:r>
              </a:p>
            </p:txBody>
          </p:sp>
          <p:sp>
            <p:nvSpPr>
              <p:cNvPr id="154" name="Text Box 71"/>
              <p:cNvSpPr txBox="1">
                <a:spLocks noChangeArrowheads="1"/>
              </p:cNvSpPr>
              <p:nvPr/>
            </p:nvSpPr>
            <p:spPr bwMode="auto">
              <a:xfrm>
                <a:off x="1995" y="3597"/>
                <a:ext cx="24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 sz="2400">
                    <a:latin typeface="Times New Roman" pitchFamily="18" charset="0"/>
                    <a:ea typeface="楷体" panose="02010609060101010101" pitchFamily="49" charset="-122"/>
                  </a:rPr>
                  <a:t>C</a:t>
                </a:r>
              </a:p>
            </p:txBody>
          </p:sp>
          <p:sp>
            <p:nvSpPr>
              <p:cNvPr id="155" name="Text Box 72"/>
              <p:cNvSpPr txBox="1">
                <a:spLocks noChangeArrowheads="1"/>
              </p:cNvSpPr>
              <p:nvPr/>
            </p:nvSpPr>
            <p:spPr bwMode="auto">
              <a:xfrm>
                <a:off x="2166" y="3597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 sz="2400">
                    <a:latin typeface="Times New Roman" pitchFamily="18" charset="0"/>
                    <a:ea typeface="楷体" panose="02010609060101010101" pitchFamily="49" charset="-122"/>
                  </a:rPr>
                  <a:t>D</a:t>
                </a:r>
              </a:p>
            </p:txBody>
          </p:sp>
          <p:sp>
            <p:nvSpPr>
              <p:cNvPr id="156" name="Text Box 73"/>
              <p:cNvSpPr txBox="1">
                <a:spLocks noChangeArrowheads="1"/>
              </p:cNvSpPr>
              <p:nvPr/>
            </p:nvSpPr>
            <p:spPr bwMode="auto">
              <a:xfrm>
                <a:off x="2337" y="3597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 sz="2400">
                    <a:latin typeface="Times New Roman" pitchFamily="18" charset="0"/>
                    <a:ea typeface="楷体" panose="02010609060101010101" pitchFamily="49" charset="-122"/>
                  </a:rPr>
                  <a:t>E</a:t>
                </a:r>
              </a:p>
            </p:txBody>
          </p:sp>
          <p:sp>
            <p:nvSpPr>
              <p:cNvPr id="157" name="Text Box 74"/>
              <p:cNvSpPr txBox="1">
                <a:spLocks noChangeArrowheads="1"/>
              </p:cNvSpPr>
              <p:nvPr/>
            </p:nvSpPr>
            <p:spPr bwMode="auto">
              <a:xfrm>
                <a:off x="2529" y="3597"/>
                <a:ext cx="22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 sz="2400">
                    <a:latin typeface="Times New Roman" pitchFamily="18" charset="0"/>
                    <a:ea typeface="楷体" panose="02010609060101010101" pitchFamily="49" charset="-122"/>
                  </a:rPr>
                  <a:t>F</a:t>
                </a:r>
              </a:p>
            </p:txBody>
          </p:sp>
          <p:sp>
            <p:nvSpPr>
              <p:cNvPr id="158" name="Text Box 75"/>
              <p:cNvSpPr txBox="1">
                <a:spLocks noChangeArrowheads="1"/>
              </p:cNvSpPr>
              <p:nvPr/>
            </p:nvSpPr>
            <p:spPr bwMode="auto">
              <a:xfrm>
                <a:off x="2678" y="3597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 sz="2400">
                    <a:latin typeface="Times New Roman" pitchFamily="18" charset="0"/>
                    <a:ea typeface="楷体" panose="02010609060101010101" pitchFamily="49" charset="-122"/>
                  </a:rPr>
                  <a:t>G</a:t>
                </a:r>
              </a:p>
            </p:txBody>
          </p:sp>
          <p:sp>
            <p:nvSpPr>
              <p:cNvPr id="159" name="Text Box 76"/>
              <p:cNvSpPr txBox="1">
                <a:spLocks noChangeArrowheads="1"/>
              </p:cNvSpPr>
              <p:nvPr/>
            </p:nvSpPr>
            <p:spPr bwMode="auto">
              <a:xfrm>
                <a:off x="2849" y="3597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 sz="2400">
                    <a:latin typeface="Times New Roman" pitchFamily="18" charset="0"/>
                    <a:ea typeface="楷体" panose="02010609060101010101" pitchFamily="49" charset="-122"/>
                  </a:rPr>
                  <a:t>H</a:t>
                </a:r>
              </a:p>
            </p:txBody>
          </p:sp>
          <p:sp>
            <p:nvSpPr>
              <p:cNvPr id="160" name="Text Box 77"/>
              <p:cNvSpPr txBox="1">
                <a:spLocks noChangeArrowheads="1"/>
              </p:cNvSpPr>
              <p:nvPr/>
            </p:nvSpPr>
            <p:spPr bwMode="auto">
              <a:xfrm>
                <a:off x="3042" y="3597"/>
                <a:ext cx="18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 sz="2400">
                    <a:latin typeface="Times New Roman" pitchFamily="18" charset="0"/>
                    <a:ea typeface="楷体" panose="02010609060101010101" pitchFamily="49" charset="-122"/>
                  </a:rPr>
                  <a:t>I</a:t>
                </a:r>
              </a:p>
            </p:txBody>
          </p:sp>
          <p:sp>
            <p:nvSpPr>
              <p:cNvPr id="161" name="Text Box 78"/>
              <p:cNvSpPr txBox="1">
                <a:spLocks noChangeArrowheads="1"/>
              </p:cNvSpPr>
              <p:nvPr/>
            </p:nvSpPr>
            <p:spPr bwMode="auto">
              <a:xfrm>
                <a:off x="3191" y="3597"/>
                <a:ext cx="19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 sz="2400">
                    <a:latin typeface="Times New Roman" pitchFamily="18" charset="0"/>
                    <a:ea typeface="楷体" panose="02010609060101010101" pitchFamily="49" charset="-122"/>
                  </a:rPr>
                  <a:t>J</a:t>
                </a:r>
              </a:p>
            </p:txBody>
          </p:sp>
          <p:sp>
            <p:nvSpPr>
              <p:cNvPr id="162" name="Text Box 79"/>
              <p:cNvSpPr txBox="1">
                <a:spLocks noChangeArrowheads="1"/>
              </p:cNvSpPr>
              <p:nvPr/>
            </p:nvSpPr>
            <p:spPr bwMode="auto">
              <a:xfrm>
                <a:off x="3361" y="3597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 sz="2400">
                    <a:latin typeface="Times New Roman" pitchFamily="18" charset="0"/>
                    <a:ea typeface="楷体" panose="02010609060101010101" pitchFamily="49" charset="-122"/>
                  </a:rPr>
                  <a:t>K</a:t>
                </a:r>
              </a:p>
            </p:txBody>
          </p:sp>
          <p:sp>
            <p:nvSpPr>
              <p:cNvPr id="163" name="Text Box 80"/>
              <p:cNvSpPr txBox="1">
                <a:spLocks noChangeArrowheads="1"/>
              </p:cNvSpPr>
              <p:nvPr/>
            </p:nvSpPr>
            <p:spPr bwMode="auto">
              <a:xfrm>
                <a:off x="3532" y="3597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 sz="2400">
                    <a:latin typeface="Times New Roman" pitchFamily="18" charset="0"/>
                    <a:ea typeface="楷体" panose="02010609060101010101" pitchFamily="49" charset="-122"/>
                  </a:rPr>
                  <a:t>L</a:t>
                </a:r>
              </a:p>
            </p:txBody>
          </p:sp>
          <p:sp>
            <p:nvSpPr>
              <p:cNvPr id="164" name="Text Box 81"/>
              <p:cNvSpPr txBox="1">
                <a:spLocks noChangeArrowheads="1"/>
              </p:cNvSpPr>
              <p:nvPr/>
            </p:nvSpPr>
            <p:spPr bwMode="auto">
              <a:xfrm>
                <a:off x="3703" y="3597"/>
                <a:ext cx="28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 sz="2400">
                    <a:latin typeface="Times New Roman" pitchFamily="18" charset="0"/>
                    <a:ea typeface="楷体" panose="02010609060101010101" pitchFamily="49" charset="-122"/>
                  </a:rPr>
                  <a:t>M</a:t>
                </a:r>
              </a:p>
            </p:txBody>
          </p:sp>
          <p:sp>
            <p:nvSpPr>
              <p:cNvPr id="165" name="Text Box 82"/>
              <p:cNvSpPr txBox="1">
                <a:spLocks noChangeArrowheads="1"/>
              </p:cNvSpPr>
              <p:nvPr/>
            </p:nvSpPr>
            <p:spPr bwMode="auto">
              <a:xfrm>
                <a:off x="3874" y="3597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 sz="2400">
                    <a:latin typeface="Times New Roman" pitchFamily="18" charset="0"/>
                    <a:ea typeface="楷体" panose="02010609060101010101" pitchFamily="49" charset="-122"/>
                  </a:rPr>
                  <a:t>N</a:t>
                </a:r>
              </a:p>
            </p:txBody>
          </p:sp>
          <p:sp>
            <p:nvSpPr>
              <p:cNvPr id="166" name="Text Box 83"/>
              <p:cNvSpPr txBox="1">
                <a:spLocks noChangeArrowheads="1"/>
              </p:cNvSpPr>
              <p:nvPr/>
            </p:nvSpPr>
            <p:spPr bwMode="auto">
              <a:xfrm>
                <a:off x="4044" y="3597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幼圆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 sz="2400">
                    <a:latin typeface="Times New Roman" pitchFamily="18" charset="0"/>
                    <a:ea typeface="楷体" panose="02010609060101010101" pitchFamily="49" charset="-122"/>
                  </a:rPr>
                  <a:t>O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8310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3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" fill="hold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" fill="hold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" presetClass="entr" presetSubtype="32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1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00"/>
                            </p:stCondLst>
                            <p:childTnLst>
                              <p:par>
                                <p:cTn id="23" presetID="4" presetClass="entr" presetSubtype="32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00"/>
                            </p:stCondLst>
                            <p:childTnLst>
                              <p:par>
                                <p:cTn id="27" presetID="4" presetClass="entr" presetSubtype="32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9" dur="5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300"/>
                            </p:stCondLst>
                            <p:childTnLst>
                              <p:par>
                                <p:cTn id="31" presetID="4" presetClass="entr" presetSubtype="32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3" dur="500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900"/>
                            </p:stCondLst>
                            <p:childTnLst>
                              <p:par>
                                <p:cTn id="35" presetID="4" presetClass="entr" presetSubtype="32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4" presetClass="entr" presetSubtype="32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1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100"/>
                            </p:stCondLst>
                            <p:childTnLst>
                              <p:par>
                                <p:cTn id="43" presetID="4" presetClass="entr" presetSubtype="32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5" dur="50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700"/>
                            </p:stCondLst>
                            <p:childTnLst>
                              <p:par>
                                <p:cTn id="47" presetID="4" presetClass="entr" presetSubtype="32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9" dur="500"/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300"/>
                            </p:stCondLst>
                            <p:childTnLst>
                              <p:par>
                                <p:cTn id="51" presetID="4" presetClass="entr" presetSubtype="32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3" dur="5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900"/>
                            </p:stCondLst>
                            <p:childTnLst>
                              <p:par>
                                <p:cTn id="55" presetID="4" presetClass="entr" presetSubtype="32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7" dur="500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4" presetClass="entr" presetSubtype="32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1" dur="500"/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100"/>
                            </p:stCondLst>
                            <p:childTnLst>
                              <p:par>
                                <p:cTn id="63" presetID="4" presetClass="entr" presetSubtype="32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5" dur="5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700"/>
                            </p:stCondLst>
                            <p:childTnLst>
                              <p:par>
                                <p:cTn id="67" presetID="4" presetClass="entr" presetSubtype="32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9" dur="5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300"/>
                            </p:stCondLst>
                            <p:childTnLst>
                              <p:par>
                                <p:cTn id="71" presetID="4" presetClass="entr" presetSubtype="32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3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75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build="p" autoUpdateAnimBg="0" advAuto="3000"/>
      <p:bldP spid="117" grpId="0" build="p" autoUpdateAnimBg="0"/>
      <p:bldP spid="118" grpId="0" build="p" autoUpdateAnimBg="0"/>
      <p:bldP spid="119" grpId="0" build="p" autoUpdateAnimBg="0"/>
      <p:bldP spid="120" grpId="0" build="p" autoUpdateAnimBg="0"/>
      <p:bldP spid="121" grpId="0" build="p" autoUpdateAnimBg="0"/>
      <p:bldP spid="122" grpId="0" build="p" autoUpdateAnimBg="0"/>
      <p:bldP spid="123" grpId="0" build="p" autoUpdateAnimBg="0"/>
      <p:bldP spid="124" grpId="0" build="p" autoUpdateAnimBg="0"/>
      <p:bldP spid="125" grpId="0" build="p" autoUpdateAnimBg="0"/>
      <p:bldP spid="126" grpId="0" build="p" autoUpdateAnimBg="0"/>
      <p:bldP spid="127" grpId="0" build="p" autoUpdateAnimBg="0"/>
      <p:bldP spid="128" grpId="0" build="p" autoUpdateAnimBg="0"/>
      <p:bldP spid="129" grpId="0" build="p" autoUpdateAnimBg="0"/>
      <p:bldP spid="130" grpId="0" build="p" autoUpdateAnimBg="0"/>
      <p:bldP spid="131" grpId="0" build="p" autoUpdateAnimBg="0"/>
      <p:bldP spid="132" grpId="0" build="p" autoUpdateAnimBg="0"/>
      <p:bldP spid="133" grpId="0" build="p" autoUpdateAnimBg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2286746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森林的遍历</a:t>
            </a:r>
          </a:p>
        </p:txBody>
      </p:sp>
      <p:sp>
        <p:nvSpPr>
          <p:cNvPr id="85" name="Rectangle 2"/>
          <p:cNvSpPr txBox="1">
            <a:spLocks noChangeArrowheads="1"/>
          </p:cNvSpPr>
          <p:nvPr/>
        </p:nvSpPr>
        <p:spPr>
          <a:xfrm>
            <a:off x="828495" y="1528763"/>
            <a:ext cx="9573663" cy="5329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54480" lvl="3" indent="-457200">
              <a:buFont typeface="+mj-lt"/>
              <a:buAutoNum type="arabicPeriod"/>
            </a:pP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先序遍历</a:t>
            </a:r>
          </a:p>
          <a:p>
            <a:pPr marL="1828800" lvl="4" indent="-457200">
              <a:buFont typeface="+mj-ea"/>
              <a:buAutoNum type="circleNumDbPlain"/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访问森林中第一棵树的根结点</a:t>
            </a:r>
          </a:p>
          <a:p>
            <a:pPr marL="1828800" lvl="4" indent="-457200">
              <a:buFont typeface="+mj-ea"/>
              <a:buAutoNum type="circleNumDbPlain"/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先序遍历第一树中根结点的子树森林</a:t>
            </a:r>
          </a:p>
          <a:p>
            <a:pPr marL="1828800" lvl="4" indent="-457200">
              <a:buFont typeface="+mj-ea"/>
              <a:buAutoNum type="circleNumDbPlain"/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先序遍历除去第一棵树之后剩余的森林</a:t>
            </a:r>
          </a:p>
          <a:p>
            <a:pPr marL="1554480" lvl="3" indent="-457200">
              <a:buFont typeface="+mj-lt"/>
              <a:buAutoNum type="arabicPeriod"/>
            </a:pP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后序遍历</a:t>
            </a:r>
          </a:p>
          <a:p>
            <a:pPr marL="1828800" lvl="4" indent="-457200">
              <a:buFont typeface="+mj-ea"/>
              <a:buAutoNum type="circleNumDbPlain"/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后序遍历森林中第一棵树的根结点的子树森林</a:t>
            </a:r>
          </a:p>
          <a:p>
            <a:pPr marL="1828800" lvl="4" indent="-457200">
              <a:buFont typeface="+mj-ea"/>
              <a:buAutoNum type="circleNumDbPlain"/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访问第一棵树的根结点</a:t>
            </a:r>
          </a:p>
          <a:p>
            <a:pPr marL="1828800" lvl="4" indent="-457200">
              <a:buFont typeface="+mj-ea"/>
              <a:buAutoNum type="circleNumDbPlain"/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后序遍历除去第一棵树之后剩余的森林</a:t>
            </a:r>
          </a:p>
        </p:txBody>
      </p:sp>
    </p:spTree>
    <p:extLst>
      <p:ext uri="{BB962C8B-B14F-4D97-AF65-F5344CB8AC3E}">
        <p14:creationId xmlns:p14="http://schemas.microsoft.com/office/powerpoint/2010/main" val="139325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866721" y="3757135"/>
            <a:ext cx="8501062" cy="176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spcAft>
                <a:spcPct val="20000"/>
              </a:spcAft>
            </a:pPr>
            <a:r>
              <a:rPr lang="zh-CN" altLang="en-US" sz="3200" b="1" dirty="0">
                <a:latin typeface="Times New Roman" pitchFamily="18" charset="0"/>
                <a:ea typeface="隶书" pitchFamily="49" charset="-122"/>
              </a:rPr>
              <a:t>先序遍历：</a:t>
            </a:r>
            <a:r>
              <a:rPr lang="en-US" altLang="zh-CN" sz="3200" b="1" dirty="0">
                <a:latin typeface="Times New Roman" pitchFamily="18" charset="0"/>
                <a:ea typeface="隶书" pitchFamily="49" charset="-122"/>
              </a:rPr>
              <a:t>A B C D E F G H I J</a:t>
            </a:r>
          </a:p>
          <a:p>
            <a:pPr marL="342900" indent="-342900" eaLnBrk="0" hangingPunct="0">
              <a:spcAft>
                <a:spcPct val="20000"/>
              </a:spcAft>
            </a:pPr>
            <a:r>
              <a:rPr lang="zh-CN" altLang="en-US" sz="3200" b="1">
                <a:latin typeface="Times New Roman" pitchFamily="18" charset="0"/>
                <a:ea typeface="隶书" pitchFamily="49" charset="-122"/>
              </a:rPr>
              <a:t>后序</a:t>
            </a:r>
            <a:r>
              <a:rPr lang="zh-CN" altLang="en-US" sz="3200" b="1" dirty="0">
                <a:latin typeface="Times New Roman" pitchFamily="18" charset="0"/>
                <a:ea typeface="隶书" pitchFamily="49" charset="-122"/>
              </a:rPr>
              <a:t>遍历：</a:t>
            </a:r>
            <a:r>
              <a:rPr lang="en-US" altLang="zh-CN" sz="3200" b="1" dirty="0">
                <a:latin typeface="Times New Roman" pitchFamily="18" charset="0"/>
                <a:ea typeface="隶书" pitchFamily="49" charset="-122"/>
              </a:rPr>
              <a:t>B C D A F E H J I G</a:t>
            </a:r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2474733" y="1304447"/>
            <a:ext cx="6370638" cy="2533650"/>
            <a:chOff x="408" y="1395"/>
            <a:chExt cx="2458" cy="962"/>
          </a:xfrm>
          <a:solidFill>
            <a:srgbClr val="004646">
              <a:lumMod val="90000"/>
              <a:lumOff val="10000"/>
            </a:srgbClr>
          </a:solidFill>
        </p:grpSpPr>
        <p:grpSp>
          <p:nvGrpSpPr>
            <p:cNvPr id="5" name="Group 5"/>
            <p:cNvGrpSpPr>
              <a:grpSpLocks/>
            </p:cNvGrpSpPr>
            <p:nvPr/>
          </p:nvGrpSpPr>
          <p:grpSpPr bwMode="auto">
            <a:xfrm>
              <a:off x="408" y="1422"/>
              <a:ext cx="1247" cy="629"/>
              <a:chOff x="408" y="1422"/>
              <a:chExt cx="1247" cy="629"/>
            </a:xfrm>
            <a:grpFill/>
          </p:grpSpPr>
          <p:sp>
            <p:nvSpPr>
              <p:cNvPr id="18" name="Oval 6"/>
              <p:cNvSpPr>
                <a:spLocks noChangeArrowheads="1"/>
              </p:cNvSpPr>
              <p:nvPr/>
            </p:nvSpPr>
            <p:spPr bwMode="auto">
              <a:xfrm>
                <a:off x="955" y="1422"/>
                <a:ext cx="222" cy="233"/>
              </a:xfrm>
              <a:prstGeom prst="ellipse">
                <a:avLst/>
              </a:prstGeom>
              <a:grpFill/>
              <a:ln w="12700" cap="flat" cmpd="sng" algn="ctr">
                <a:solidFill>
                  <a:srgbClr val="23FFFE"/>
                </a:solidFill>
                <a:prstDash val="solid"/>
                <a:headEnd/>
                <a:tailEnd/>
              </a:ln>
              <a:effectLst>
                <a:outerShdw blurRad="190500" dist="78600" dir="2700000" rotWithShape="0">
                  <a:srgbClr val="000000">
                    <a:alpha val="35500"/>
                  </a:srgbClr>
                </a:outerShdw>
              </a:effectLst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1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Times New Roman" pitchFamily="18" charset="0"/>
                    <a:ea typeface="宋体" panose="02010600030101010101" pitchFamily="2" charset="-122"/>
                    <a:cs typeface="+mn-cs"/>
                  </a:rPr>
                  <a:t>A</a:t>
                </a:r>
              </a:p>
            </p:txBody>
          </p:sp>
          <p:sp>
            <p:nvSpPr>
              <p:cNvPr id="19" name="Oval 7"/>
              <p:cNvSpPr>
                <a:spLocks noChangeArrowheads="1"/>
              </p:cNvSpPr>
              <p:nvPr/>
            </p:nvSpPr>
            <p:spPr bwMode="auto">
              <a:xfrm>
                <a:off x="408" y="1818"/>
                <a:ext cx="222" cy="233"/>
              </a:xfrm>
              <a:prstGeom prst="ellipse">
                <a:avLst/>
              </a:prstGeom>
              <a:grpFill/>
              <a:ln w="12700" cap="flat" cmpd="sng" algn="ctr">
                <a:solidFill>
                  <a:srgbClr val="23FFFE"/>
                </a:solidFill>
                <a:prstDash val="solid"/>
                <a:headEnd/>
                <a:tailEnd/>
              </a:ln>
              <a:effectLst>
                <a:outerShdw blurRad="190500" dist="78600" dir="2700000" rotWithShape="0">
                  <a:srgbClr val="000000">
                    <a:alpha val="35500"/>
                  </a:srgbClr>
                </a:outerShdw>
              </a:effectLst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1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Times New Roman" pitchFamily="18" charset="0"/>
                    <a:ea typeface="宋体" panose="02010600030101010101" pitchFamily="2" charset="-122"/>
                    <a:cs typeface="+mn-cs"/>
                  </a:rPr>
                  <a:t>B</a:t>
                </a:r>
              </a:p>
            </p:txBody>
          </p:sp>
          <p:sp>
            <p:nvSpPr>
              <p:cNvPr id="20" name="Oval 8"/>
              <p:cNvSpPr>
                <a:spLocks noChangeArrowheads="1"/>
              </p:cNvSpPr>
              <p:nvPr/>
            </p:nvSpPr>
            <p:spPr bwMode="auto">
              <a:xfrm>
                <a:off x="955" y="1818"/>
                <a:ext cx="222" cy="233"/>
              </a:xfrm>
              <a:prstGeom prst="ellipse">
                <a:avLst/>
              </a:prstGeom>
              <a:grpFill/>
              <a:ln w="12700" cap="flat" cmpd="sng" algn="ctr">
                <a:solidFill>
                  <a:srgbClr val="23FFFE"/>
                </a:solidFill>
                <a:prstDash val="solid"/>
                <a:headEnd/>
                <a:tailEnd/>
              </a:ln>
              <a:effectLst>
                <a:outerShdw blurRad="190500" dist="78600" dir="2700000" rotWithShape="0">
                  <a:srgbClr val="000000">
                    <a:alpha val="35500"/>
                  </a:srgbClr>
                </a:outerShdw>
              </a:effectLst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itchFamily="18" charset="0"/>
                    <a:ea typeface="宋体" panose="02010600030101010101" pitchFamily="2" charset="-122"/>
                    <a:cs typeface="+mn-cs"/>
                  </a:rPr>
                  <a:t>C</a:t>
                </a:r>
              </a:p>
            </p:txBody>
          </p:sp>
          <p:sp>
            <p:nvSpPr>
              <p:cNvPr id="21" name="Oval 9"/>
              <p:cNvSpPr>
                <a:spLocks noChangeArrowheads="1"/>
              </p:cNvSpPr>
              <p:nvPr/>
            </p:nvSpPr>
            <p:spPr bwMode="auto">
              <a:xfrm>
                <a:off x="1433" y="1818"/>
                <a:ext cx="222" cy="233"/>
              </a:xfrm>
              <a:prstGeom prst="ellipse">
                <a:avLst/>
              </a:prstGeom>
              <a:grpFill/>
              <a:ln w="12700" cap="flat" cmpd="sng" algn="ctr">
                <a:solidFill>
                  <a:srgbClr val="23FFFE"/>
                </a:solidFill>
                <a:prstDash val="solid"/>
                <a:headEnd/>
                <a:tailEnd/>
              </a:ln>
              <a:effectLst>
                <a:outerShdw blurRad="190500" dist="78600" dir="2700000" rotWithShape="0">
                  <a:srgbClr val="000000">
                    <a:alpha val="35500"/>
                  </a:srgbClr>
                </a:outerShdw>
              </a:effectLst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1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Times New Roman" pitchFamily="18" charset="0"/>
                    <a:ea typeface="宋体" panose="02010600030101010101" pitchFamily="2" charset="-122"/>
                    <a:cs typeface="+mn-cs"/>
                  </a:rPr>
                  <a:t>D</a:t>
                </a:r>
              </a:p>
            </p:txBody>
          </p:sp>
          <p:sp>
            <p:nvSpPr>
              <p:cNvPr id="22" name="Line 10"/>
              <p:cNvSpPr>
                <a:spLocks noChangeShapeType="1"/>
              </p:cNvSpPr>
              <p:nvPr/>
            </p:nvSpPr>
            <p:spPr bwMode="auto">
              <a:xfrm>
                <a:off x="1060" y="1655"/>
                <a:ext cx="0" cy="167"/>
              </a:xfrm>
              <a:prstGeom prst="line">
                <a:avLst/>
              </a:prstGeom>
              <a:grpFill/>
              <a:ln w="25400" cap="flat" cmpd="sng" algn="ctr">
                <a:solidFill>
                  <a:srgbClr val="004646">
                    <a:lumMod val="25000"/>
                    <a:lumOff val="75000"/>
                  </a:srgbClr>
                </a:solidFill>
                <a:prstDash val="solid"/>
                <a:headEnd/>
                <a:tailEnd/>
              </a:ln>
              <a:effectLst>
                <a:outerShdw blurRad="190500" dist="78600" dir="2700000" rotWithShape="0">
                  <a:srgbClr val="000000">
                    <a:alpha val="35500"/>
                  </a:srgbClr>
                </a:outerShdw>
              </a:effectLst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Goudy Old Style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Line 11"/>
              <p:cNvSpPr>
                <a:spLocks noChangeShapeType="1"/>
              </p:cNvSpPr>
              <p:nvPr/>
            </p:nvSpPr>
            <p:spPr bwMode="auto">
              <a:xfrm flipH="1">
                <a:off x="571" y="1577"/>
                <a:ext cx="400" cy="289"/>
              </a:xfrm>
              <a:prstGeom prst="line">
                <a:avLst/>
              </a:prstGeom>
              <a:grpFill/>
              <a:ln w="25400" cap="flat" cmpd="sng" algn="ctr">
                <a:solidFill>
                  <a:srgbClr val="004646">
                    <a:lumMod val="25000"/>
                    <a:lumOff val="75000"/>
                  </a:srgbClr>
                </a:solidFill>
                <a:prstDash val="solid"/>
                <a:headEnd/>
                <a:tailEnd/>
              </a:ln>
              <a:effectLst>
                <a:outerShdw blurRad="190500" dist="78600" dir="2700000" rotWithShape="0">
                  <a:srgbClr val="000000">
                    <a:alpha val="35500"/>
                  </a:srgbClr>
                </a:outerShdw>
              </a:effectLst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Goudy Old Style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4" name="Line 12"/>
              <p:cNvSpPr>
                <a:spLocks noChangeShapeType="1"/>
              </p:cNvSpPr>
              <p:nvPr/>
            </p:nvSpPr>
            <p:spPr bwMode="auto">
              <a:xfrm>
                <a:off x="1160" y="1588"/>
                <a:ext cx="334" cy="256"/>
              </a:xfrm>
              <a:prstGeom prst="line">
                <a:avLst/>
              </a:prstGeom>
              <a:grpFill/>
              <a:ln w="25400" cap="flat" cmpd="sng" algn="ctr">
                <a:solidFill>
                  <a:srgbClr val="004646">
                    <a:lumMod val="25000"/>
                    <a:lumOff val="75000"/>
                  </a:srgbClr>
                </a:solidFill>
                <a:prstDash val="solid"/>
                <a:headEnd/>
                <a:tailEnd/>
              </a:ln>
              <a:effectLst>
                <a:outerShdw blurRad="190500" dist="78600" dir="2700000" rotWithShape="0">
                  <a:srgbClr val="000000">
                    <a:alpha val="35500"/>
                  </a:srgbClr>
                </a:outerShdw>
              </a:effectLst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Goudy Old Style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6" name="Group 13"/>
            <p:cNvGrpSpPr>
              <a:grpSpLocks/>
            </p:cNvGrpSpPr>
            <p:nvPr/>
          </p:nvGrpSpPr>
          <p:grpSpPr bwMode="auto">
            <a:xfrm>
              <a:off x="1886" y="1395"/>
              <a:ext cx="237" cy="655"/>
              <a:chOff x="1886" y="1395"/>
              <a:chExt cx="237" cy="655"/>
            </a:xfrm>
            <a:grpFill/>
          </p:grpSpPr>
          <p:sp>
            <p:nvSpPr>
              <p:cNvPr id="15" name="Oval 14"/>
              <p:cNvSpPr>
                <a:spLocks noChangeArrowheads="1"/>
              </p:cNvSpPr>
              <p:nvPr/>
            </p:nvSpPr>
            <p:spPr bwMode="auto">
              <a:xfrm>
                <a:off x="1901" y="1395"/>
                <a:ext cx="222" cy="233"/>
              </a:xfrm>
              <a:prstGeom prst="ellipse">
                <a:avLst/>
              </a:prstGeom>
              <a:grpFill/>
              <a:ln w="12700" cap="flat" cmpd="sng" algn="ctr">
                <a:solidFill>
                  <a:srgbClr val="23FFFE"/>
                </a:solidFill>
                <a:prstDash val="solid"/>
                <a:headEnd/>
                <a:tailEnd/>
              </a:ln>
              <a:effectLst>
                <a:outerShdw blurRad="190500" dist="78600" dir="2700000" rotWithShape="0">
                  <a:srgbClr val="000000">
                    <a:alpha val="35500"/>
                  </a:srgbClr>
                </a:outerShdw>
              </a:effectLst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1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Times New Roman" pitchFamily="18" charset="0"/>
                    <a:ea typeface="宋体" panose="02010600030101010101" pitchFamily="2" charset="-122"/>
                    <a:cs typeface="+mn-cs"/>
                  </a:rPr>
                  <a:t>E</a:t>
                </a:r>
              </a:p>
            </p:txBody>
          </p:sp>
          <p:sp>
            <p:nvSpPr>
              <p:cNvPr id="16" name="Oval 15"/>
              <p:cNvSpPr>
                <a:spLocks noChangeArrowheads="1"/>
              </p:cNvSpPr>
              <p:nvPr/>
            </p:nvSpPr>
            <p:spPr bwMode="auto">
              <a:xfrm>
                <a:off x="1886" y="1817"/>
                <a:ext cx="222" cy="233"/>
              </a:xfrm>
              <a:prstGeom prst="ellipse">
                <a:avLst/>
              </a:prstGeom>
              <a:grpFill/>
              <a:ln w="12700" cap="flat" cmpd="sng" algn="ctr">
                <a:solidFill>
                  <a:srgbClr val="23FFFE"/>
                </a:solidFill>
                <a:prstDash val="solid"/>
                <a:headEnd/>
                <a:tailEnd/>
              </a:ln>
              <a:effectLst>
                <a:outerShdw blurRad="190500" dist="78600" dir="2700000" rotWithShape="0">
                  <a:srgbClr val="000000">
                    <a:alpha val="35500"/>
                  </a:srgbClr>
                </a:outerShdw>
              </a:effectLst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1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Times New Roman" pitchFamily="18" charset="0"/>
                    <a:ea typeface="宋体" panose="02010600030101010101" pitchFamily="2" charset="-122"/>
                    <a:cs typeface="+mn-cs"/>
                  </a:rPr>
                  <a:t>F</a:t>
                </a:r>
              </a:p>
            </p:txBody>
          </p:sp>
          <p:sp>
            <p:nvSpPr>
              <p:cNvPr id="17" name="Line 16"/>
              <p:cNvSpPr>
                <a:spLocks noChangeShapeType="1"/>
              </p:cNvSpPr>
              <p:nvPr/>
            </p:nvSpPr>
            <p:spPr bwMode="auto">
              <a:xfrm>
                <a:off x="2011" y="1633"/>
                <a:ext cx="0" cy="189"/>
              </a:xfrm>
              <a:prstGeom prst="line">
                <a:avLst/>
              </a:prstGeom>
              <a:grpFill/>
              <a:ln w="25400" cap="flat" cmpd="sng" algn="ctr">
                <a:solidFill>
                  <a:srgbClr val="004646">
                    <a:lumMod val="25000"/>
                    <a:lumOff val="75000"/>
                  </a:srgbClr>
                </a:solidFill>
                <a:prstDash val="solid"/>
                <a:headEnd/>
                <a:tailEnd/>
              </a:ln>
              <a:effectLst>
                <a:outerShdw blurRad="190500" dist="78600" dir="2700000" rotWithShape="0">
                  <a:srgbClr val="000000">
                    <a:alpha val="35500"/>
                  </a:srgbClr>
                </a:outerShdw>
              </a:effectLst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Goudy Old Style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7" name="Group 17"/>
            <p:cNvGrpSpPr>
              <a:grpSpLocks/>
            </p:cNvGrpSpPr>
            <p:nvPr/>
          </p:nvGrpSpPr>
          <p:grpSpPr bwMode="auto">
            <a:xfrm>
              <a:off x="2224" y="1395"/>
              <a:ext cx="642" cy="962"/>
              <a:chOff x="2224" y="1395"/>
              <a:chExt cx="642" cy="962"/>
            </a:xfrm>
            <a:grpFill/>
          </p:grpSpPr>
          <p:sp>
            <p:nvSpPr>
              <p:cNvPr id="8" name="Oval 18"/>
              <p:cNvSpPr>
                <a:spLocks noChangeArrowheads="1"/>
              </p:cNvSpPr>
              <p:nvPr/>
            </p:nvSpPr>
            <p:spPr bwMode="auto">
              <a:xfrm>
                <a:off x="2461" y="1395"/>
                <a:ext cx="222" cy="233"/>
              </a:xfrm>
              <a:prstGeom prst="ellipse">
                <a:avLst/>
              </a:prstGeom>
              <a:grpFill/>
              <a:ln w="12700" cap="flat" cmpd="sng" algn="ctr">
                <a:solidFill>
                  <a:srgbClr val="23FFFE"/>
                </a:solidFill>
                <a:prstDash val="solid"/>
                <a:headEnd/>
                <a:tailEnd/>
              </a:ln>
              <a:effectLst>
                <a:outerShdw blurRad="190500" dist="78600" dir="2700000" rotWithShape="0">
                  <a:srgbClr val="000000">
                    <a:alpha val="35500"/>
                  </a:srgbClr>
                </a:outerShdw>
              </a:effectLst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1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Times New Roman" pitchFamily="18" charset="0"/>
                    <a:ea typeface="宋体" panose="02010600030101010101" pitchFamily="2" charset="-122"/>
                    <a:cs typeface="+mn-cs"/>
                  </a:rPr>
                  <a:t>G</a:t>
                </a:r>
              </a:p>
            </p:txBody>
          </p:sp>
          <p:sp>
            <p:nvSpPr>
              <p:cNvPr id="9" name="Oval 19"/>
              <p:cNvSpPr>
                <a:spLocks noChangeArrowheads="1"/>
              </p:cNvSpPr>
              <p:nvPr/>
            </p:nvSpPr>
            <p:spPr bwMode="auto">
              <a:xfrm>
                <a:off x="2224" y="1739"/>
                <a:ext cx="222" cy="233"/>
              </a:xfrm>
              <a:prstGeom prst="ellipse">
                <a:avLst/>
              </a:prstGeom>
              <a:grpFill/>
              <a:ln w="12700" cap="flat" cmpd="sng" algn="ctr">
                <a:solidFill>
                  <a:srgbClr val="23FFFE"/>
                </a:solidFill>
                <a:prstDash val="solid"/>
                <a:headEnd/>
                <a:tailEnd/>
              </a:ln>
              <a:effectLst>
                <a:outerShdw blurRad="190500" dist="78600" dir="2700000" rotWithShape="0">
                  <a:srgbClr val="000000">
                    <a:alpha val="35500"/>
                  </a:srgbClr>
                </a:outerShdw>
              </a:effectLst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1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Times New Roman" pitchFamily="18" charset="0"/>
                    <a:ea typeface="宋体" panose="02010600030101010101" pitchFamily="2" charset="-122"/>
                    <a:cs typeface="+mn-cs"/>
                  </a:rPr>
                  <a:t>H</a:t>
                </a:r>
              </a:p>
            </p:txBody>
          </p:sp>
          <p:sp>
            <p:nvSpPr>
              <p:cNvPr id="10" name="Oval 20"/>
              <p:cNvSpPr>
                <a:spLocks noChangeArrowheads="1"/>
              </p:cNvSpPr>
              <p:nvPr/>
            </p:nvSpPr>
            <p:spPr bwMode="auto">
              <a:xfrm>
                <a:off x="2644" y="1750"/>
                <a:ext cx="222" cy="233"/>
              </a:xfrm>
              <a:prstGeom prst="ellipse">
                <a:avLst/>
              </a:prstGeom>
              <a:grpFill/>
              <a:ln w="12700" cap="flat" cmpd="sng" algn="ctr">
                <a:solidFill>
                  <a:srgbClr val="23FFFE"/>
                </a:solidFill>
                <a:prstDash val="solid"/>
                <a:headEnd/>
                <a:tailEnd/>
              </a:ln>
              <a:effectLst>
                <a:outerShdw blurRad="190500" dist="78600" dir="2700000" rotWithShape="0">
                  <a:srgbClr val="000000">
                    <a:alpha val="35500"/>
                  </a:srgbClr>
                </a:outerShdw>
              </a:effectLst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1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Times New Roman" pitchFamily="18" charset="0"/>
                    <a:ea typeface="宋体" panose="02010600030101010101" pitchFamily="2" charset="-122"/>
                    <a:cs typeface="+mn-cs"/>
                  </a:rPr>
                  <a:t>I</a:t>
                </a:r>
              </a:p>
            </p:txBody>
          </p:sp>
          <p:sp>
            <p:nvSpPr>
              <p:cNvPr id="11" name="Line 21"/>
              <p:cNvSpPr>
                <a:spLocks noChangeShapeType="1"/>
              </p:cNvSpPr>
              <p:nvPr/>
            </p:nvSpPr>
            <p:spPr bwMode="auto">
              <a:xfrm flipH="1">
                <a:off x="2394" y="1622"/>
                <a:ext cx="111" cy="133"/>
              </a:xfrm>
              <a:prstGeom prst="line">
                <a:avLst/>
              </a:prstGeom>
              <a:grpFill/>
              <a:ln w="25400" cap="flat" cmpd="sng" algn="ctr">
                <a:solidFill>
                  <a:srgbClr val="004646">
                    <a:lumMod val="25000"/>
                    <a:lumOff val="75000"/>
                  </a:srgbClr>
                </a:solidFill>
                <a:prstDash val="solid"/>
                <a:headEnd/>
                <a:tailEnd/>
              </a:ln>
              <a:effectLst>
                <a:outerShdw blurRad="190500" dist="78600" dir="2700000" rotWithShape="0">
                  <a:srgbClr val="000000">
                    <a:alpha val="35500"/>
                  </a:srgbClr>
                </a:outerShdw>
              </a:effectLst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Goudy Old Style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Line 22"/>
              <p:cNvSpPr>
                <a:spLocks noChangeShapeType="1"/>
              </p:cNvSpPr>
              <p:nvPr/>
            </p:nvSpPr>
            <p:spPr bwMode="auto">
              <a:xfrm>
                <a:off x="2638" y="1622"/>
                <a:ext cx="111" cy="133"/>
              </a:xfrm>
              <a:prstGeom prst="line">
                <a:avLst/>
              </a:prstGeom>
              <a:grpFill/>
              <a:ln w="25400" cap="flat" cmpd="sng" algn="ctr">
                <a:solidFill>
                  <a:srgbClr val="004646">
                    <a:lumMod val="25000"/>
                    <a:lumOff val="75000"/>
                  </a:srgbClr>
                </a:solidFill>
                <a:prstDash val="solid"/>
                <a:headEnd/>
                <a:tailEnd/>
              </a:ln>
              <a:effectLst>
                <a:outerShdw blurRad="190500" dist="78600" dir="2700000" rotWithShape="0">
                  <a:srgbClr val="000000">
                    <a:alpha val="35500"/>
                  </a:srgbClr>
                </a:outerShdw>
              </a:effectLst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Goudy Old Style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Oval 23"/>
              <p:cNvSpPr>
                <a:spLocks noChangeArrowheads="1"/>
              </p:cNvSpPr>
              <p:nvPr/>
            </p:nvSpPr>
            <p:spPr bwMode="auto">
              <a:xfrm>
                <a:off x="2629" y="2124"/>
                <a:ext cx="222" cy="233"/>
              </a:xfrm>
              <a:prstGeom prst="ellipse">
                <a:avLst/>
              </a:prstGeom>
              <a:grpFill/>
              <a:ln w="12700" cap="flat" cmpd="sng" algn="ctr">
                <a:solidFill>
                  <a:srgbClr val="23FFFE"/>
                </a:solidFill>
                <a:prstDash val="solid"/>
                <a:headEnd/>
                <a:tailEnd/>
              </a:ln>
              <a:effectLst>
                <a:outerShdw blurRad="190500" dist="78600" dir="2700000" rotWithShape="0">
                  <a:srgbClr val="000000">
                    <a:alpha val="35500"/>
                  </a:srgbClr>
                </a:outerShdw>
              </a:effectLst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1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Times New Roman" pitchFamily="18" charset="0"/>
                    <a:ea typeface="宋体" panose="02010600030101010101" pitchFamily="2" charset="-122"/>
                    <a:cs typeface="+mn-cs"/>
                  </a:rPr>
                  <a:t>J</a:t>
                </a:r>
              </a:p>
            </p:txBody>
          </p:sp>
          <p:sp>
            <p:nvSpPr>
              <p:cNvPr id="14" name="Line 24"/>
              <p:cNvSpPr>
                <a:spLocks noChangeShapeType="1"/>
              </p:cNvSpPr>
              <p:nvPr/>
            </p:nvSpPr>
            <p:spPr bwMode="auto">
              <a:xfrm>
                <a:off x="2767" y="1989"/>
                <a:ext cx="0" cy="144"/>
              </a:xfrm>
              <a:prstGeom prst="line">
                <a:avLst/>
              </a:prstGeom>
              <a:grpFill/>
              <a:ln w="25400" cap="flat" cmpd="sng" algn="ctr">
                <a:solidFill>
                  <a:srgbClr val="004646">
                    <a:lumMod val="25000"/>
                    <a:lumOff val="75000"/>
                  </a:srgbClr>
                </a:solidFill>
                <a:prstDash val="solid"/>
                <a:headEnd/>
                <a:tailEnd/>
              </a:ln>
              <a:effectLst>
                <a:outerShdw blurRad="190500" dist="78600" dir="2700000" rotWithShape="0">
                  <a:srgbClr val="000000">
                    <a:alpha val="35500"/>
                  </a:srgbClr>
                </a:outerShdw>
              </a:effectLst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Goudy Old Style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241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217169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选学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990403" y="1679492"/>
            <a:ext cx="8445500" cy="5329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54480" lvl="3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4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等价类与并查集</a:t>
            </a:r>
            <a:endParaRPr lang="en-US" altLang="zh-CN" sz="40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554480" lvl="3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4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分类与决策树</a:t>
            </a:r>
            <a:endParaRPr lang="zh-CN" altLang="en-US" sz="4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82805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392260" y="2442638"/>
            <a:ext cx="9353657" cy="5329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0" lvl="3" indent="0">
              <a:lnSpc>
                <a:spcPct val="200000"/>
              </a:lnSpc>
              <a:buNone/>
            </a:pPr>
            <a:r>
              <a:rPr lang="en-US" altLang="zh-CN" sz="4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Thank you for your listening</a:t>
            </a:r>
            <a:r>
              <a:rPr lang="zh-CN" altLang="en-US" sz="4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！</a:t>
            </a:r>
            <a:endParaRPr lang="zh-CN" altLang="en-US" sz="4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22796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西大模板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34C9C"/>
      </a:accent1>
      <a:accent2>
        <a:srgbClr val="FFA405"/>
      </a:accent2>
      <a:accent3>
        <a:srgbClr val="B5B5B5"/>
      </a:accent3>
      <a:accent4>
        <a:srgbClr val="D4D9DD"/>
      </a:accent4>
      <a:accent5>
        <a:srgbClr val="66BE96"/>
      </a:accent5>
      <a:accent6>
        <a:srgbClr val="104685"/>
      </a:accent6>
      <a:hlink>
        <a:srgbClr val="0563C1"/>
      </a:hlink>
      <a:folHlink>
        <a:srgbClr val="954F72"/>
      </a:folHlink>
    </a:clrScheme>
    <a:fontScheme name="西大模板">
      <a:majorFont>
        <a:latin typeface="Segoe UI Black"/>
        <a:ea typeface="思源宋体 CN Heavy"/>
        <a:cs typeface=""/>
      </a:majorFont>
      <a:minorFont>
        <a:latin typeface="Segoe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30000"/>
          </a:lnSpc>
          <a:defRPr sz="2000" dirty="0" smtClean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7384</TotalTime>
  <Words>7305</Words>
  <Application>Microsoft Office PowerPoint</Application>
  <PresentationFormat>宽屏</PresentationFormat>
  <Paragraphs>1245</Paragraphs>
  <Slides>98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98</vt:i4>
      </vt:variant>
    </vt:vector>
  </HeadingPairs>
  <TitlesOfParts>
    <vt:vector size="123" baseType="lpstr">
      <vt:lpstr>Wingdings</vt:lpstr>
      <vt:lpstr>隶书</vt:lpstr>
      <vt:lpstr>Tahoma</vt:lpstr>
      <vt:lpstr>黑体</vt:lpstr>
      <vt:lpstr>Symbol</vt:lpstr>
      <vt:lpstr>Segoe UI</vt:lpstr>
      <vt:lpstr>华文行楷</vt:lpstr>
      <vt:lpstr>微软雅黑</vt:lpstr>
      <vt:lpstr>管峻楷书简体</vt:lpstr>
      <vt:lpstr>Times New Roman</vt:lpstr>
      <vt:lpstr>楷体</vt:lpstr>
      <vt:lpstr>仿宋</vt:lpstr>
      <vt:lpstr>思源宋体 CN Heavy</vt:lpstr>
      <vt:lpstr>楷体_GB2312</vt:lpstr>
      <vt:lpstr>Arial</vt:lpstr>
      <vt:lpstr>宋体</vt:lpstr>
      <vt:lpstr>Segoe UI Light</vt:lpstr>
      <vt:lpstr>幼圆</vt:lpstr>
      <vt:lpstr>等线</vt:lpstr>
      <vt:lpstr>Goudy Old Style</vt:lpstr>
      <vt:lpstr>Monotype Sorts</vt:lpstr>
      <vt:lpstr>Segoe UI Black</vt:lpstr>
      <vt:lpstr>微软雅黑 Light</vt:lpstr>
      <vt:lpstr>锐字云字库大标宋体GBK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Windows 用户</cp:lastModifiedBy>
  <cp:revision>554</cp:revision>
  <dcterms:created xsi:type="dcterms:W3CDTF">2019-01-23T08:53:51Z</dcterms:created>
  <dcterms:modified xsi:type="dcterms:W3CDTF">2025-10-27T08:42:28Z</dcterms:modified>
</cp:coreProperties>
</file>